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6" r:id="rId2"/>
    <p:sldId id="263" r:id="rId3"/>
    <p:sldId id="257" r:id="rId4"/>
    <p:sldId id="319" r:id="rId5"/>
    <p:sldId id="271" r:id="rId6"/>
    <p:sldId id="325" r:id="rId7"/>
    <p:sldId id="327" r:id="rId8"/>
    <p:sldId id="262" r:id="rId9"/>
    <p:sldId id="265" r:id="rId10"/>
    <p:sldId id="261" r:id="rId11"/>
    <p:sldId id="267" r:id="rId12"/>
    <p:sldId id="322" r:id="rId13"/>
    <p:sldId id="317" r:id="rId14"/>
    <p:sldId id="352" r:id="rId15"/>
    <p:sldId id="268" r:id="rId16"/>
    <p:sldId id="328" r:id="rId17"/>
    <p:sldId id="353" r:id="rId18"/>
    <p:sldId id="344" r:id="rId19"/>
    <p:sldId id="329" r:id="rId20"/>
    <p:sldId id="354" r:id="rId21"/>
    <p:sldId id="324" r:id="rId22"/>
    <p:sldId id="330" r:id="rId23"/>
    <p:sldId id="343" r:id="rId24"/>
    <p:sldId id="275" r:id="rId25"/>
    <p:sldId id="356" r:id="rId26"/>
    <p:sldId id="358" r:id="rId27"/>
    <p:sldId id="333" r:id="rId28"/>
    <p:sldId id="272" r:id="rId29"/>
    <p:sldId id="362" r:id="rId3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4" autoAdjust="0"/>
    <p:restoredTop sz="94291" autoAdjust="0"/>
  </p:normalViewPr>
  <p:slideViewPr>
    <p:cSldViewPr snapToGrid="0">
      <p:cViewPr varScale="1">
        <p:scale>
          <a:sx n="34" d="100"/>
          <a:sy n="34" d="100"/>
        </p:scale>
        <p:origin x="804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17T18:16:30.062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0 384,'22'-20,"1"2,0 0,34-18,-34 24,0 2,2 0,-1 2,1 1,0 1,51-6,37-9,300-70,-301 70,162-10,13-1,-203 19,142-5,-186 18,0 2,-1 2,1 1,-1 2,68 22,57 35,62 20,-106-47,150 70,-208-82,1-3,1-2,1-3,1-3,110 8,337-13,-503-9,55 2,-1 3,90 19,12 2,804-4,-623-26,5951 4,-5793 38,-160-6,-243-25,-1 4,118 28,304 65,-402-86,571 53,-235-70,-400-1,3 1,0 4,72 13,117 37,-132-26,148 16,335-36,-353-14,2244 4,-2007-34,-185 7,686 8,-930 18,0-3,0-2,-1-2,94-29,-32 8,1 6,1 5,143-6,359 20,-412 8,3366 3,-2124-8,-1133 4,377-6,-532-6,-1-8,229-54,-286 49,-12 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17T18:16:33.095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0 402,'36'-2,"1"-2,-1-1,-1-2,65-21,22-6,69 0,233-10,-246 28,83-8,459-46,376 16,-176 26,19-23,0 50,-420 4,8349-3,-8693 4,1 8,303 59,-349-47,139 6,128-13,-160-9,142 29,-211-17,-73-10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779702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Epidemiologia </a:t>
            </a:r>
          </a:p>
        </p:txBody>
      </p:sp>
    </p:spTree>
    <p:extLst>
      <p:ext uri="{BB962C8B-B14F-4D97-AF65-F5344CB8AC3E}">
        <p14:creationId xmlns:p14="http://schemas.microsoft.com/office/powerpoint/2010/main" val="6627020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enucleación secundaria a efectos secundarios y por recidiva. </a:t>
            </a:r>
          </a:p>
        </p:txBody>
      </p:sp>
    </p:spTree>
    <p:extLst>
      <p:ext uri="{BB962C8B-B14F-4D97-AF65-F5344CB8AC3E}">
        <p14:creationId xmlns:p14="http://schemas.microsoft.com/office/powerpoint/2010/main" val="33646105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Retrospectivo, Suizo. Pacientes desde 1987 a 2019. preservación ocular 81%</a:t>
            </a:r>
          </a:p>
        </p:txBody>
      </p:sp>
    </p:spTree>
    <p:extLst>
      <p:ext uri="{BB962C8B-B14F-4D97-AF65-F5344CB8AC3E}">
        <p14:creationId xmlns:p14="http://schemas.microsoft.com/office/powerpoint/2010/main" val="431155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&gt;2000 </a:t>
            </a:r>
            <a:r>
              <a:rPr lang="es-ES" dirty="0" err="1"/>
              <a:t>ptes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57069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8" algn="l"/>
            <a:endParaRPr lang="es-ES" altLang="es-ES" sz="24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159701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Prospectivo, HCUV. Se ha modelado la AV mediante una función</a:t>
            </a:r>
            <a:r>
              <a:rPr lang="es-ES" baseline="0" dirty="0"/>
              <a:t> matemática exponencial decreciente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545147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146183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Estabilización ojo, incertidumbre dosimétrica</a:t>
            </a:r>
            <a:r>
              <a:rPr lang="es-ES" baseline="0" dirty="0"/>
              <a:t> no hay en BT. PT: Mas efectos secundarios en parpados, glándulas lacrimales.. Y en cámara anterior o segmento anterior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253906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705432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131700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Todavía hay mucho que aprender sobre las incertidumbres de los beneficios </a:t>
            </a:r>
            <a:r>
              <a:rPr lang="es-ES" dirty="0" err="1"/>
              <a:t>terapeuticos</a:t>
            </a:r>
            <a:r>
              <a:rPr lang="es-ES" dirty="0"/>
              <a:t> de cada una de las formas de tratamiento. </a:t>
            </a:r>
          </a:p>
        </p:txBody>
      </p:sp>
    </p:spTree>
    <p:extLst>
      <p:ext uri="{BB962C8B-B14F-4D97-AF65-F5344CB8AC3E}">
        <p14:creationId xmlns:p14="http://schemas.microsoft.com/office/powerpoint/2010/main" val="1023607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Iris mejor pronóstico </a:t>
            </a:r>
            <a:r>
              <a:rPr lang="es-ES" sz="2400" dirty="0">
                <a:latin typeface="Calibri" panose="020F0502020204030204" pitchFamily="34" charset="0"/>
              </a:rPr>
              <a:t>Leve predominancia sexo masculino, salvo en Israel y España: HCUV 51,2% mujeres. Mortalidad del 50% a los 15 años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051604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33201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0061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Futuro próximo</a:t>
            </a:r>
          </a:p>
        </p:txBody>
      </p:sp>
    </p:spTree>
    <p:extLst>
      <p:ext uri="{BB962C8B-B14F-4D97-AF65-F5344CB8AC3E}">
        <p14:creationId xmlns:p14="http://schemas.microsoft.com/office/powerpoint/2010/main" val="2075525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+Recientemente se ha descrito que los tumores de mayor riesgo clasificados como de tipo 2 están fuertemente asociados con mutaciones que inactivan la proteína BAP1 que se localiza en el 3p21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69152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788118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Evidencia A, comparación en tumores pequeños y medianos de la enucleación frente a la BT a 10 años, mortalidad  del 21 y 22%. </a:t>
            </a:r>
          </a:p>
        </p:txBody>
      </p:sp>
    </p:spTree>
    <p:extLst>
      <p:ext uri="{BB962C8B-B14F-4D97-AF65-F5344CB8AC3E}">
        <p14:creationId xmlns:p14="http://schemas.microsoft.com/office/powerpoint/2010/main" val="1394177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Cambia la dimensión del diámetro</a:t>
            </a:r>
          </a:p>
        </p:txBody>
      </p:sp>
    </p:spTree>
    <p:extLst>
      <p:ext uri="{BB962C8B-B14F-4D97-AF65-F5344CB8AC3E}">
        <p14:creationId xmlns:p14="http://schemas.microsoft.com/office/powerpoint/2010/main" val="29552738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Problema 1: heterogeneidad en la selección de los tamaños</a:t>
            </a:r>
          </a:p>
        </p:txBody>
      </p:sp>
    </p:spTree>
    <p:extLst>
      <p:ext uri="{BB962C8B-B14F-4D97-AF65-F5344CB8AC3E}">
        <p14:creationId xmlns:p14="http://schemas.microsoft.com/office/powerpoint/2010/main" val="4197847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EOR 2022 PPT+A4-02.png" descr="SEOR 2022 PPT+A4-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4" y="0"/>
            <a:ext cx="24373552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Autor y fech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499" y="3245786"/>
            <a:ext cx="2197100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 y fecha</a:t>
            </a:r>
          </a:p>
        </p:txBody>
      </p:sp>
      <p:sp>
        <p:nvSpPr>
          <p:cNvPr id="13" name="Título de la presentación"/>
          <p:cNvSpPr txBox="1">
            <a:spLocks noGrp="1"/>
          </p:cNvSpPr>
          <p:nvPr>
            <p:ph type="title" hasCustomPrompt="1"/>
          </p:nvPr>
        </p:nvSpPr>
        <p:spPr>
          <a:xfrm>
            <a:off x="1206498" y="-1378765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8000" spc="-159"/>
            </a:lvl1pPr>
          </a:lstStyle>
          <a:p>
            <a:r>
              <a:t>Título de la presentación</a:t>
            </a:r>
          </a:p>
        </p:txBody>
      </p:sp>
      <p:sp>
        <p:nvSpPr>
          <p:cNvPr id="1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ato import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Nivel de texto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Información fáctic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Información fáctica</a:t>
            </a:r>
          </a:p>
        </p:txBody>
      </p:sp>
      <p:sp>
        <p:nvSpPr>
          <p:cNvPr id="10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ribució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Atribución</a:t>
            </a:r>
          </a:p>
        </p:txBody>
      </p:sp>
      <p:sp>
        <p:nvSpPr>
          <p:cNvPr id="116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“Cita destacable”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enco de ensalada con arroz frito, huevos duros y palillo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Cuenco con pasteles de salmón, ensalada y hummus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Cuenco de pappardelle con mantequilla de perejil, avellanas tostadas y lascas de queso parmesano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foto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uenco con pasteles de salmón, ensalada y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ítulo de la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Título de la diapositiva</a:t>
            </a:r>
          </a:p>
        </p:txBody>
      </p:sp>
      <p:sp>
        <p:nvSpPr>
          <p:cNvPr id="34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de la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e la diapositiva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Título de la diapositiva</a:t>
            </a:r>
          </a:p>
        </p:txBody>
      </p:sp>
      <p:sp>
        <p:nvSpPr>
          <p:cNvPr id="43" name="Subtítulo de la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la diapositiva</a:t>
            </a:r>
          </a:p>
        </p:txBody>
      </p:sp>
      <p:sp>
        <p:nvSpPr>
          <p:cNvPr id="44" name="Nivel de texto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 viñeta de la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ivel de texto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Texto de viñeta de la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ubtítulo de la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la diapositiva</a:t>
            </a:r>
          </a:p>
        </p:txBody>
      </p:sp>
      <p:sp>
        <p:nvSpPr>
          <p:cNvPr id="61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de viñeta de la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Cuenco de pappardelle con mantequilla de perejil, avellanas tostadas y lascas de queso parmesano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ítulo de la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de la diapositiva</a:t>
            </a:r>
          </a:p>
        </p:txBody>
      </p:sp>
      <p:sp>
        <p:nvSpPr>
          <p:cNvPr id="6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ítulo de sección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Título de sección</a:t>
            </a:r>
          </a:p>
        </p:txBody>
      </p:sp>
      <p:sp>
        <p:nvSpPr>
          <p:cNvPr id="7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ítulo de la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Título de la diapositiva</a:t>
            </a:r>
          </a:p>
        </p:txBody>
      </p:sp>
      <p:sp>
        <p:nvSpPr>
          <p:cNvPr id="80" name="Subtítulo de la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la diapositiva</a:t>
            </a:r>
          </a:p>
        </p:txBody>
      </p:sp>
      <p:sp>
        <p:nvSpPr>
          <p:cNvPr id="8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ítulo de agend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Título de agenda</a:t>
            </a:r>
          </a:p>
        </p:txBody>
      </p:sp>
      <p:sp>
        <p:nvSpPr>
          <p:cNvPr id="89" name="Subtítulo de agend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agenda</a:t>
            </a:r>
          </a:p>
        </p:txBody>
      </p:sp>
      <p:sp>
        <p:nvSpPr>
          <p:cNvPr id="90" name="Nivel de texto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Temas relacionados con la agenda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cl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Declaración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e la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Título de la diapositiva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Texto de viñeta de la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3" r:id="rId13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5" Type="http://schemas.openxmlformats.org/officeDocument/2006/relationships/image" Target="../media/image55.png"/><Relationship Id="rId4" Type="http://schemas.openxmlformats.org/officeDocument/2006/relationships/customXml" Target="../ink/ink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10" Type="http://schemas.openxmlformats.org/officeDocument/2006/relationships/image" Target="../media/image58.png"/><Relationship Id="rId4" Type="http://schemas.openxmlformats.org/officeDocument/2006/relationships/image" Target="../media/image50.jpeg"/><Relationship Id="rId9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EOR 2022 PPT+A4_Mesa de trabajo 1-03.png" descr="SEOR 2022 PPT+A4_Mesa de trabajo 1-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4" y="-1"/>
            <a:ext cx="24373552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Autor y fecha"/>
          <p:cNvSpPr txBox="1">
            <a:spLocks noGrp="1"/>
          </p:cNvSpPr>
          <p:nvPr>
            <p:ph type="body" idx="21"/>
          </p:nvPr>
        </p:nvSpPr>
        <p:spPr>
          <a:xfrm>
            <a:off x="755646" y="10286999"/>
            <a:ext cx="9559929" cy="3171825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es-ES" sz="4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Dra. Patricia Diezhandino García</a:t>
            </a:r>
          </a:p>
          <a:p>
            <a:endParaRPr lang="es-ES" sz="4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4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 Clínico Universitario de Valladolid</a:t>
            </a:r>
          </a:p>
          <a:p>
            <a:endParaRPr lang="es-ES" sz="4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43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pdiezhandino@saludcastillayleon.es </a:t>
            </a:r>
          </a:p>
          <a:p>
            <a:endParaRPr lang="es-ES" sz="4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4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de Septiembre de 2022</a:t>
            </a:r>
            <a:endParaRPr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Título de la presentación"/>
          <p:cNvSpPr txBox="1">
            <a:spLocks noGrp="1"/>
          </p:cNvSpPr>
          <p:nvPr>
            <p:ph type="ctrTitle"/>
          </p:nvPr>
        </p:nvSpPr>
        <p:spPr>
          <a:xfrm>
            <a:off x="1838731" y="4218039"/>
            <a:ext cx="14046204" cy="6487909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marL="342900" lvl="0" indent="-342900">
              <a:tabLst>
                <a:tab pos="457200" algn="l"/>
              </a:tabLst>
            </a:pPr>
            <a:br>
              <a:rPr lang="es-E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s-E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S" sz="89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Melanoma uveal</a:t>
            </a:r>
            <a:br>
              <a:rPr lang="es-ES" sz="89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lang="es-ES" sz="89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s-ES" sz="89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¿Braquiterapia </a:t>
            </a:r>
            <a:r>
              <a:rPr lang="es-ES" sz="89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s-ES" sz="89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protones? </a:t>
            </a:r>
            <a:r>
              <a:rPr lang="es-ES" sz="8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br>
              <a:rPr lang="es-E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sz="23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4E6B297-2564-4978-8613-EE65C6418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735" y="444753"/>
            <a:ext cx="4762500" cy="31623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10C1C1F-FD7C-4B3C-9BA6-9B8147C42BDD}"/>
              </a:ext>
            </a:extLst>
          </p:cNvPr>
          <p:cNvSpPr txBox="1"/>
          <p:nvPr/>
        </p:nvSpPr>
        <p:spPr>
          <a:xfrm>
            <a:off x="4764" y="597843"/>
            <a:ext cx="12187236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s-ES" sz="6000" b="1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¿Braquiterapia o Protones? </a:t>
            </a:r>
            <a:endParaRPr lang="es-ES" sz="6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4B25E33-4D00-4A74-A089-06C5A76F15C0}"/>
              </a:ext>
            </a:extLst>
          </p:cNvPr>
          <p:cNvSpPr txBox="1"/>
          <p:nvPr/>
        </p:nvSpPr>
        <p:spPr>
          <a:xfrm>
            <a:off x="2188368" y="4102617"/>
            <a:ext cx="5555457" cy="61965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4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Tumores pequeños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4400" b="0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4400" b="0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4400" b="0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4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Tumores medianos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ES" sz="4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ES" sz="4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ES" sz="4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4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Tumores grandes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13B7B46-953D-4AFA-86BB-C377AADF564A}"/>
              </a:ext>
            </a:extLst>
          </p:cNvPr>
          <p:cNvSpPr txBox="1"/>
          <p:nvPr/>
        </p:nvSpPr>
        <p:spPr>
          <a:xfrm>
            <a:off x="8924927" y="3492858"/>
            <a:ext cx="7715250" cy="2133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44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Observación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44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Braquiterapia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44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Partículas </a:t>
            </a:r>
            <a:r>
              <a:rPr lang="es-ES" sz="4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cargadas</a:t>
            </a:r>
            <a:endParaRPr kumimoji="0" lang="es-ES" sz="4400" b="0" i="0" u="none" strike="noStrike" cap="none" spc="0" normalizeH="0" baseline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F015D26-7BBD-46FA-979F-DCD5DFA75F8A}"/>
              </a:ext>
            </a:extLst>
          </p:cNvPr>
          <p:cNvSpPr txBox="1"/>
          <p:nvPr/>
        </p:nvSpPr>
        <p:spPr>
          <a:xfrm>
            <a:off x="8924927" y="6472496"/>
            <a:ext cx="7715250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44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Braquiterapia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44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Partículas </a:t>
            </a:r>
            <a:r>
              <a:rPr lang="es-ES" sz="4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cargadas</a:t>
            </a:r>
            <a:endParaRPr kumimoji="0" lang="es-ES" sz="4400" b="0" i="0" u="none" strike="noStrike" cap="none" spc="0" normalizeH="0" baseline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068A9C4-4180-489C-8F0C-E9E053782116}"/>
              </a:ext>
            </a:extLst>
          </p:cNvPr>
          <p:cNvSpPr txBox="1"/>
          <p:nvPr/>
        </p:nvSpPr>
        <p:spPr>
          <a:xfrm>
            <a:off x="8924927" y="9144356"/>
            <a:ext cx="7715250" cy="28110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44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Enucleación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44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Partículas </a:t>
            </a:r>
            <a:r>
              <a:rPr lang="es-ES" sz="4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cargadas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4400" b="0" i="0" u="none" strike="noStrike" cap="none" spc="0" normalizeH="0" baseline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44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SRS  (Nivel 3)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5168D3C-9C70-4820-9665-C543FD41B333}"/>
              </a:ext>
            </a:extLst>
          </p:cNvPr>
          <p:cNvSpPr txBox="1"/>
          <p:nvPr/>
        </p:nvSpPr>
        <p:spPr>
          <a:xfrm>
            <a:off x="15111420" y="4345000"/>
            <a:ext cx="4229100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40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Nivel 1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E934A5B-A8DF-4C7F-8D03-308065187AAF}"/>
              </a:ext>
            </a:extLst>
          </p:cNvPr>
          <p:cNvSpPr txBox="1"/>
          <p:nvPr/>
        </p:nvSpPr>
        <p:spPr>
          <a:xfrm>
            <a:off x="15068561" y="6949660"/>
            <a:ext cx="4229100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40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Nivel 1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47571A0-0ACD-4C19-9DFE-4D820733C675}"/>
              </a:ext>
            </a:extLst>
          </p:cNvPr>
          <p:cNvSpPr txBox="1"/>
          <p:nvPr/>
        </p:nvSpPr>
        <p:spPr>
          <a:xfrm>
            <a:off x="15025694" y="9546700"/>
            <a:ext cx="4229100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40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Nivel 1</a:t>
            </a:r>
          </a:p>
        </p:txBody>
      </p:sp>
      <p:sp>
        <p:nvSpPr>
          <p:cNvPr id="10" name="Abrir llave 9">
            <a:extLst>
              <a:ext uri="{FF2B5EF4-FFF2-40B4-BE49-F238E27FC236}">
                <a16:creationId xmlns:a16="http://schemas.microsoft.com/office/drawing/2014/main" id="{4931CE44-C5F7-4656-B8C4-32FDB0A805BC}"/>
              </a:ext>
            </a:extLst>
          </p:cNvPr>
          <p:cNvSpPr/>
          <p:nvPr/>
        </p:nvSpPr>
        <p:spPr>
          <a:xfrm>
            <a:off x="8172450" y="3492858"/>
            <a:ext cx="752477" cy="2133918"/>
          </a:xfrm>
          <a:prstGeom prst="leftBrac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1" name="Abrir llave 10">
            <a:extLst>
              <a:ext uri="{FF2B5EF4-FFF2-40B4-BE49-F238E27FC236}">
                <a16:creationId xmlns:a16="http://schemas.microsoft.com/office/drawing/2014/main" id="{BCDD3085-945C-4F3A-BE66-7B5998106382}"/>
              </a:ext>
            </a:extLst>
          </p:cNvPr>
          <p:cNvSpPr/>
          <p:nvPr/>
        </p:nvSpPr>
        <p:spPr>
          <a:xfrm>
            <a:off x="8172450" y="6318607"/>
            <a:ext cx="752477" cy="2133918"/>
          </a:xfrm>
          <a:prstGeom prst="leftBrac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2" name="Abrir llave 11">
            <a:extLst>
              <a:ext uri="{FF2B5EF4-FFF2-40B4-BE49-F238E27FC236}">
                <a16:creationId xmlns:a16="http://schemas.microsoft.com/office/drawing/2014/main" id="{BE6978C4-D311-44D4-81ED-E4BFE0B82EAD}"/>
              </a:ext>
            </a:extLst>
          </p:cNvPr>
          <p:cNvSpPr/>
          <p:nvPr/>
        </p:nvSpPr>
        <p:spPr>
          <a:xfrm>
            <a:off x="8139114" y="9197886"/>
            <a:ext cx="752477" cy="2811026"/>
          </a:xfrm>
          <a:prstGeom prst="leftBrac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1980E40E-1463-41BA-9F0E-078CA5EFBEBC}"/>
              </a:ext>
            </a:extLst>
          </p:cNvPr>
          <p:cNvSpPr/>
          <p:nvPr/>
        </p:nvSpPr>
        <p:spPr>
          <a:xfrm>
            <a:off x="14563729" y="3927834"/>
            <a:ext cx="2828925" cy="7479942"/>
          </a:xfrm>
          <a:prstGeom prst="roundRect">
            <a:avLst/>
          </a:prstGeom>
          <a:noFill/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19F092B-E3AC-4C28-81EF-F152FC9F9A6F}"/>
              </a:ext>
            </a:extLst>
          </p:cNvPr>
          <p:cNvSpPr txBox="1"/>
          <p:nvPr/>
        </p:nvSpPr>
        <p:spPr>
          <a:xfrm>
            <a:off x="18502317" y="6417749"/>
            <a:ext cx="5405430" cy="37959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4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Heterogéneas las medidas de selección del melanoma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ES" sz="40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40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Fac</a:t>
            </a:r>
            <a:r>
              <a:rPr lang="es-ES" sz="4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tores pronósticos a tener en cuenta</a:t>
            </a:r>
            <a:endParaRPr kumimoji="0" lang="es-ES" sz="4000" b="0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1133C68C-D7B3-4759-A77A-EF6ACEC32AD3}"/>
              </a:ext>
            </a:extLst>
          </p:cNvPr>
          <p:cNvSpPr/>
          <p:nvPr/>
        </p:nvSpPr>
        <p:spPr>
          <a:xfrm>
            <a:off x="17645074" y="7675313"/>
            <a:ext cx="752471" cy="640392"/>
          </a:xfrm>
          <a:prstGeom prst="rightArrow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90E3D514-72E1-4776-A140-36B36A89BB3B}"/>
              </a:ext>
            </a:extLst>
          </p:cNvPr>
          <p:cNvSpPr/>
          <p:nvPr/>
        </p:nvSpPr>
        <p:spPr>
          <a:xfrm>
            <a:off x="19610089" y="180135"/>
            <a:ext cx="3687097" cy="3115130"/>
          </a:xfrm>
          <a:prstGeom prst="ellipse">
            <a:avLst/>
          </a:prstGeom>
          <a:noFill/>
          <a:ln w="57150" cap="flat">
            <a:solidFill>
              <a:schemeClr val="accent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B44CC72-443B-40E2-9FAB-368AD9034A13}"/>
              </a:ext>
            </a:extLst>
          </p:cNvPr>
          <p:cNvSpPr txBox="1"/>
          <p:nvPr/>
        </p:nvSpPr>
        <p:spPr>
          <a:xfrm>
            <a:off x="19104301" y="1009296"/>
            <a:ext cx="4698674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4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Clasificación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4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COMS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FA813C61-B989-47A6-97FC-DE15813DFC03}"/>
              </a:ext>
            </a:extLst>
          </p:cNvPr>
          <p:cNvSpPr/>
          <p:nvPr/>
        </p:nvSpPr>
        <p:spPr>
          <a:xfrm>
            <a:off x="10315575" y="10601213"/>
            <a:ext cx="2386014" cy="2046000"/>
          </a:xfrm>
          <a:prstGeom prst="ellipse">
            <a:avLst/>
          </a:prstGeom>
          <a:noFill/>
          <a:ln w="57150" cap="flat">
            <a:solidFill>
              <a:schemeClr val="accent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6137348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8EE5F24-E242-4D8F-AFD4-45CA70F10D7B}"/>
              </a:ext>
            </a:extLst>
          </p:cNvPr>
          <p:cNvSpPr txBox="1"/>
          <p:nvPr/>
        </p:nvSpPr>
        <p:spPr>
          <a:xfrm>
            <a:off x="4764" y="597843"/>
            <a:ext cx="12187236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s-ES" sz="6000" b="1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¿Braquiterapia o Protones? </a:t>
            </a:r>
            <a:endParaRPr lang="es-ES" sz="6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B8652F2-3E03-4666-B0E5-D7DBBE15DB51}"/>
              </a:ext>
            </a:extLst>
          </p:cNvPr>
          <p:cNvSpPr txBox="1"/>
          <p:nvPr/>
        </p:nvSpPr>
        <p:spPr>
          <a:xfrm>
            <a:off x="2228849" y="3757573"/>
            <a:ext cx="12519537" cy="545790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5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Objetivos del tratamiento del Melanoma: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5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 </a:t>
            </a:r>
          </a:p>
          <a:p>
            <a:pPr marL="571500" marR="0" indent="-5715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s-ES" sz="5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local </a:t>
            </a:r>
          </a:p>
          <a:p>
            <a:pPr marL="571500" marR="0" indent="-5715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ES" sz="5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Conservar función visual (AV)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s-ES" sz="5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Conservación del órgano</a:t>
            </a:r>
          </a:p>
          <a:p>
            <a:pPr marL="571500" marR="0" indent="-5715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s-ES" sz="5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empeorar el pronóstico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0704F49-0080-4547-BD06-D35FB5B75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3290" y="3667125"/>
            <a:ext cx="7348529" cy="734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29332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2B1F036E-C034-469E-9306-B0DF5B8E91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5742781"/>
              </p:ext>
            </p:extLst>
          </p:nvPr>
        </p:nvGraphicFramePr>
        <p:xfrm>
          <a:off x="638178" y="856191"/>
          <a:ext cx="23507700" cy="12003617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513871">
                  <a:extLst>
                    <a:ext uri="{9D8B030D-6E8A-4147-A177-3AD203B41FA5}">
                      <a16:colId xmlns:a16="http://schemas.microsoft.com/office/drawing/2014/main" val="1099956698"/>
                    </a:ext>
                  </a:extLst>
                </a:gridCol>
                <a:gridCol w="1262628">
                  <a:extLst>
                    <a:ext uri="{9D8B030D-6E8A-4147-A177-3AD203B41FA5}">
                      <a16:colId xmlns:a16="http://schemas.microsoft.com/office/drawing/2014/main" val="1434085625"/>
                    </a:ext>
                  </a:extLst>
                </a:gridCol>
                <a:gridCol w="3328584">
                  <a:extLst>
                    <a:ext uri="{9D8B030D-6E8A-4147-A177-3AD203B41FA5}">
                      <a16:colId xmlns:a16="http://schemas.microsoft.com/office/drawing/2014/main" val="1599669957"/>
                    </a:ext>
                  </a:extLst>
                </a:gridCol>
                <a:gridCol w="4075087">
                  <a:extLst>
                    <a:ext uri="{9D8B030D-6E8A-4147-A177-3AD203B41FA5}">
                      <a16:colId xmlns:a16="http://schemas.microsoft.com/office/drawing/2014/main" val="2421523062"/>
                    </a:ext>
                  </a:extLst>
                </a:gridCol>
                <a:gridCol w="1788153">
                  <a:extLst>
                    <a:ext uri="{9D8B030D-6E8A-4147-A177-3AD203B41FA5}">
                      <a16:colId xmlns:a16="http://schemas.microsoft.com/office/drawing/2014/main" val="328843601"/>
                    </a:ext>
                  </a:extLst>
                </a:gridCol>
                <a:gridCol w="3221150">
                  <a:extLst>
                    <a:ext uri="{9D8B030D-6E8A-4147-A177-3AD203B41FA5}">
                      <a16:colId xmlns:a16="http://schemas.microsoft.com/office/drawing/2014/main" val="2106398526"/>
                    </a:ext>
                  </a:extLst>
                </a:gridCol>
                <a:gridCol w="2885422">
                  <a:extLst>
                    <a:ext uri="{9D8B030D-6E8A-4147-A177-3AD203B41FA5}">
                      <a16:colId xmlns:a16="http://schemas.microsoft.com/office/drawing/2014/main" val="3575164638"/>
                    </a:ext>
                  </a:extLst>
                </a:gridCol>
                <a:gridCol w="2432805">
                  <a:extLst>
                    <a:ext uri="{9D8B030D-6E8A-4147-A177-3AD203B41FA5}">
                      <a16:colId xmlns:a16="http://schemas.microsoft.com/office/drawing/2014/main" val="4252497931"/>
                    </a:ext>
                  </a:extLst>
                </a:gridCol>
              </a:tblGrid>
              <a:tr h="2189057">
                <a:tc>
                  <a:txBody>
                    <a:bodyPr/>
                    <a:lstStyle/>
                    <a:p>
                      <a:pPr algn="ctr"/>
                      <a:r>
                        <a:rPr lang="es-ES" sz="4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s-ES" sz="48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Protonterapia</a:t>
                      </a:r>
                      <a:endParaRPr lang="es-ES" sz="48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36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ES" sz="3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  <a:p>
                      <a:pPr algn="ctr"/>
                      <a:endParaRPr lang="es-ES" sz="36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36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ES" sz="3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Tamaño COMS/TNM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36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ES" sz="3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Localización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36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ES" sz="3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36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3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Control  local</a:t>
                      </a:r>
                    </a:p>
                    <a:p>
                      <a:pPr algn="ctr"/>
                      <a:endParaRPr lang="es-ES" sz="36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36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s-ES" sz="3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Enucleación 2ª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36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ES" sz="3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0472365"/>
                  </a:ext>
                </a:extLst>
              </a:tr>
              <a:tr h="337397">
                <a:tc>
                  <a:txBody>
                    <a:bodyPr/>
                    <a:lstStyle/>
                    <a:p>
                      <a:pPr algn="l"/>
                      <a:r>
                        <a:rPr lang="es-ES" sz="3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Damato</a:t>
                      </a:r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B, et al   </a:t>
                      </a:r>
                    </a:p>
                    <a:p>
                      <a:pPr algn="l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Medianos (altura&gt;5,5mm)</a:t>
                      </a:r>
                    </a:p>
                    <a:p>
                      <a:pPr algn="ctr"/>
                      <a:endParaRPr lang="es-ES" sz="32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Tumor posterior sin </a:t>
                      </a:r>
                      <a:r>
                        <a:rPr lang="es-ES" sz="3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márgen</a:t>
                      </a:r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 nervio óptico y fóvea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53,1Gy,  4 </a:t>
                      </a:r>
                      <a:r>
                        <a:rPr lang="es-ES" sz="3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fx</a:t>
                      </a:r>
                      <a:endParaRPr lang="es-ES" sz="32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96,5% a 5 años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5134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s-ES" sz="3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Gragoudas</a:t>
                      </a:r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ES,  et al </a:t>
                      </a:r>
                    </a:p>
                    <a:p>
                      <a:pPr algn="l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 13mm y 5,3mm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Coroides </a:t>
                      </a:r>
                    </a:p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26% cuerpo ciliar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70Gy, 5 </a:t>
                      </a:r>
                      <a:r>
                        <a:rPr lang="es-ES" sz="3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fx</a:t>
                      </a:r>
                      <a:endParaRPr lang="es-ES" sz="32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97% a 5,2 años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13518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s-ES" sz="3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Egger</a:t>
                      </a:r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E, et al </a:t>
                      </a:r>
                    </a:p>
                    <a:p>
                      <a:pPr algn="l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2001</a:t>
                      </a:r>
                    </a:p>
                    <a:p>
                      <a:pPr algn="l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(suiza)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Pequeños 5.2%</a:t>
                      </a:r>
                    </a:p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23.9 % medianos</a:t>
                      </a:r>
                    </a:p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Grandes 48.7% Muy grandes 22.3%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D5D5D5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Helvetica Neue"/>
                        </a:rPr>
                        <a:t>Iris, Coroides y cuerpo ciliar</a:t>
                      </a:r>
                    </a:p>
                    <a:p>
                      <a:pPr algn="ctr"/>
                      <a:endParaRPr lang="es-ES" sz="32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40-63.6Gy,</a:t>
                      </a:r>
                    </a:p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4fx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95.8% a 5 </a:t>
                      </a:r>
                      <a:r>
                        <a:rPr lang="en-US" sz="3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años</a:t>
                      </a:r>
                      <a:r>
                        <a:rPr lang="en-U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94.8% a 10 </a:t>
                      </a:r>
                      <a:r>
                        <a:rPr lang="en-US" sz="3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años</a:t>
                      </a:r>
                      <a:endParaRPr lang="es-ES" sz="32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2,9%</a:t>
                      </a:r>
                    </a:p>
                    <a:p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87%</a:t>
                      </a:r>
                    </a:p>
                    <a:p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72,6%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801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s-ES" sz="3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Marinkovic</a:t>
                      </a:r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M, et al</a:t>
                      </a:r>
                    </a:p>
                    <a:p>
                      <a:pPr algn="l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19mm base mediana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coroides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60Gy, 4 </a:t>
                      </a:r>
                      <a:r>
                        <a:rPr lang="es-ES" sz="3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fx</a:t>
                      </a:r>
                      <a:endParaRPr lang="es-ES" sz="32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s-ES" sz="32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94% a 5 años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15%</a:t>
                      </a:r>
                    </a:p>
                    <a:p>
                      <a:endParaRPr lang="es-ES" sz="32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95961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s-ES" sz="3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Hussain</a:t>
                      </a:r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 et al </a:t>
                      </a:r>
                    </a:p>
                    <a:p>
                      <a:pPr algn="l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(NHS)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11,5 mm base</a:t>
                      </a:r>
                    </a:p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3,9mm altura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Coroideos, 14% invasión ciliar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60Gy, 4 </a:t>
                      </a:r>
                      <a:r>
                        <a:rPr lang="es-ES" sz="3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fx</a:t>
                      </a:r>
                      <a:endParaRPr lang="es-ES" sz="32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93% a 44 meses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3190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s-ES" sz="3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Caujolle</a:t>
                      </a:r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 et al</a:t>
                      </a:r>
                    </a:p>
                    <a:p>
                      <a:pPr algn="l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  (Niza)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T1 4.4% </a:t>
                      </a:r>
                    </a:p>
                    <a:p>
                      <a:pPr algn="ctr"/>
                      <a:r>
                        <a:rPr lang="en-U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T2 47.40%</a:t>
                      </a:r>
                    </a:p>
                    <a:p>
                      <a:pPr algn="ctr"/>
                      <a:r>
                        <a:rPr lang="en-U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T3 46.16% </a:t>
                      </a:r>
                    </a:p>
                    <a:p>
                      <a:pPr algn="ctr"/>
                      <a:r>
                        <a:rPr lang="en-U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T4 2.03%</a:t>
                      </a:r>
                      <a:endParaRPr lang="es-ES" sz="32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Cuerpo </a:t>
                      </a:r>
                      <a:r>
                        <a:rPr lang="en-US" sz="3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ciliar</a:t>
                      </a:r>
                      <a:r>
                        <a:rPr lang="en-U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(15%)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60Gy. 4 </a:t>
                      </a:r>
                      <a:r>
                        <a:rPr lang="es-ES" sz="3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fx</a:t>
                      </a:r>
                      <a:endParaRPr lang="es-ES" sz="32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93,9% a 5 años y 92% a 10 años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8,9% y 12,7%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87%</a:t>
                      </a:r>
                    </a:p>
                    <a:p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7343800"/>
                  </a:ext>
                </a:extLst>
              </a:tr>
            </a:tbl>
          </a:graphicData>
        </a:graphic>
      </p:graphicFrame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A7B5352A-100D-446E-A52C-82A2DFEDE583}"/>
              </a:ext>
            </a:extLst>
          </p:cNvPr>
          <p:cNvSpPr/>
          <p:nvPr/>
        </p:nvSpPr>
        <p:spPr>
          <a:xfrm>
            <a:off x="15601951" y="3028949"/>
            <a:ext cx="3200400" cy="9629775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CF589719-0CB5-4FE6-B4E1-63D25C156F49}"/>
              </a:ext>
            </a:extLst>
          </p:cNvPr>
          <p:cNvSpPr/>
          <p:nvPr/>
        </p:nvSpPr>
        <p:spPr>
          <a:xfrm>
            <a:off x="18802351" y="3028948"/>
            <a:ext cx="2671764" cy="9001127"/>
          </a:xfrm>
          <a:prstGeom prst="roundRect">
            <a:avLst/>
          </a:prstGeom>
          <a:noFill/>
          <a:ln w="57150" cap="flat">
            <a:solidFill>
              <a:srgbClr val="0070C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D68A5A90-6E3B-4CAE-AA78-E0C50B6E7161}"/>
              </a:ext>
            </a:extLst>
          </p:cNvPr>
          <p:cNvSpPr/>
          <p:nvPr/>
        </p:nvSpPr>
        <p:spPr>
          <a:xfrm>
            <a:off x="21640801" y="3028947"/>
            <a:ext cx="2505077" cy="9001127"/>
          </a:xfrm>
          <a:prstGeom prst="roundRect">
            <a:avLst/>
          </a:prstGeom>
          <a:noFill/>
          <a:ln w="57150" cap="flat">
            <a:solidFill>
              <a:srgbClr val="FFFF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27268702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993C9BE-ED76-45C5-AC48-BD6D26D925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81" t="20703" r="22694" b="45703"/>
          <a:stretch/>
        </p:blipFill>
        <p:spPr>
          <a:xfrm>
            <a:off x="359291" y="363100"/>
            <a:ext cx="15317362" cy="5088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EE2465A-8FDC-4C90-979F-A850AECCCCB5}"/>
              </a:ext>
            </a:extLst>
          </p:cNvPr>
          <p:cNvSpPr txBox="1"/>
          <p:nvPr/>
        </p:nvSpPr>
        <p:spPr>
          <a:xfrm>
            <a:off x="394312" y="6822311"/>
            <a:ext cx="11979790" cy="4524315"/>
          </a:xfrm>
          <a:prstGeom prst="rect">
            <a:avLst/>
          </a:prstGeom>
          <a:noFill/>
          <a:ln w="12700" cap="flat">
            <a:solidFill>
              <a:schemeClr val="accent1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s-E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Disminución AV: grave: 79%, moderada 4% y leve en 6%</a:t>
            </a:r>
          </a:p>
          <a:p>
            <a:pPr algn="l"/>
            <a:endParaRPr lang="es-E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s-E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Disminución a lo largo de los </a:t>
            </a:r>
            <a:r>
              <a:rPr lang="es-E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 primeros años</a:t>
            </a:r>
            <a:endParaRPr lang="es-E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s-E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s-E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Peores resultados AV: </a:t>
            </a:r>
          </a:p>
          <a:p>
            <a:pPr marL="571500" indent="-571500" algn="l">
              <a:buFont typeface="Wingdings" panose="05000000000000000000" pitchFamily="2" charset="2"/>
              <a:buChar char="ü"/>
            </a:pPr>
            <a:r>
              <a:rPr lang="es-E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tumores grandes</a:t>
            </a:r>
          </a:p>
          <a:p>
            <a:pPr marL="571500" indent="-571500" algn="l">
              <a:buFont typeface="Wingdings" panose="05000000000000000000" pitchFamily="2" charset="2"/>
              <a:buChar char="ü"/>
            </a:pPr>
            <a:r>
              <a:rPr lang="es-E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localización central</a:t>
            </a:r>
          </a:p>
          <a:p>
            <a:pPr marL="571500" indent="-571500" algn="l">
              <a:buFont typeface="Wingdings" panose="05000000000000000000" pitchFamily="2" charset="2"/>
              <a:buChar char="ü"/>
            </a:pPr>
            <a:r>
              <a:rPr lang="es-E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afectación macular &gt; nervio y disco óptico</a:t>
            </a:r>
            <a:r>
              <a:rPr lang="es-E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C94AE2A-1DFE-4BB9-89B7-80D922AACD9A}"/>
              </a:ext>
            </a:extLst>
          </p:cNvPr>
          <p:cNvSpPr txBox="1"/>
          <p:nvPr/>
        </p:nvSpPr>
        <p:spPr>
          <a:xfrm>
            <a:off x="4032361" y="965991"/>
            <a:ext cx="2351846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kumimoji="0" lang="es-ES" sz="3200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39B5E14-57B8-4068-BB40-AB392A534F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21094" r="9078" b="10076"/>
          <a:stretch/>
        </p:blipFill>
        <p:spPr>
          <a:xfrm>
            <a:off x="13258800" y="3117340"/>
            <a:ext cx="10765909" cy="10180596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3F8666C1-E752-4E2D-96D2-C5F87E4C5755}"/>
              </a:ext>
            </a:extLst>
          </p:cNvPr>
          <p:cNvSpPr/>
          <p:nvPr/>
        </p:nvSpPr>
        <p:spPr>
          <a:xfrm rot="914045">
            <a:off x="20358891" y="690225"/>
            <a:ext cx="2602113" cy="930751"/>
          </a:xfrm>
          <a:prstGeom prst="round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48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AV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1F3EB72-553E-42B3-A66E-3DA61D0772A3}"/>
              </a:ext>
            </a:extLst>
          </p:cNvPr>
          <p:cNvSpPr txBox="1"/>
          <p:nvPr/>
        </p:nvSpPr>
        <p:spPr>
          <a:xfrm>
            <a:off x="359291" y="5810745"/>
            <a:ext cx="2152226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32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103 </a:t>
            </a:r>
            <a:r>
              <a:rPr kumimoji="0" lang="es-ES" sz="32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ptes</a:t>
            </a:r>
            <a:endParaRPr kumimoji="0" lang="es-ES" sz="32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851CBB6C-1E93-4AAA-A8F6-0D43142CA78B}"/>
              </a:ext>
            </a:extLst>
          </p:cNvPr>
          <p:cNvCxnSpPr/>
          <p:nvPr/>
        </p:nvCxnSpPr>
        <p:spPr>
          <a:xfrm>
            <a:off x="6029325" y="3543300"/>
            <a:ext cx="3200400" cy="0"/>
          </a:xfrm>
          <a:prstGeom prst="line">
            <a:avLst/>
          </a:prstGeom>
          <a:noFill/>
          <a:ln w="57150" cap="flat">
            <a:solidFill>
              <a:srgbClr val="FFFF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17679424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737D2FC-30F8-4F6A-8469-96AB1113461D}"/>
              </a:ext>
            </a:extLst>
          </p:cNvPr>
          <p:cNvSpPr txBox="1"/>
          <p:nvPr/>
        </p:nvSpPr>
        <p:spPr>
          <a:xfrm>
            <a:off x="2800819" y="8163160"/>
            <a:ext cx="10617742" cy="3416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US" sz="5400" b="0" i="0" dirty="0">
                <a:solidFill>
                  <a:srgbClr val="2E2E2E"/>
                </a:solidFill>
                <a:effectLst/>
                <a:latin typeface="NexusSerif"/>
              </a:rPr>
              <a:t>The overall eye retention rate at 5, 10, and 15 years after treatment was 88.9%, 86.2%, and 83.7%, respectively</a:t>
            </a:r>
            <a:endParaRPr lang="es-ES" sz="54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8BDA49-B8A2-473E-B549-6889BF9495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60" t="19922" r="34667" b="55680"/>
          <a:stretch/>
        </p:blipFill>
        <p:spPr>
          <a:xfrm>
            <a:off x="360255" y="998912"/>
            <a:ext cx="15498870" cy="5029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383A58A-9BDE-4802-822D-E1AE566E5803}"/>
              </a:ext>
            </a:extLst>
          </p:cNvPr>
          <p:cNvSpPr txBox="1"/>
          <p:nvPr/>
        </p:nvSpPr>
        <p:spPr>
          <a:xfrm>
            <a:off x="360758" y="395585"/>
            <a:ext cx="7229476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s-E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IOVS, </a:t>
            </a:r>
            <a:r>
              <a:rPr lang="es-E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</a:t>
            </a:r>
            <a:r>
              <a:rPr lang="es-E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2006, Vol. 47, No. 11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94EE814-D498-4139-BF52-39082C52A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22629" y="4256461"/>
            <a:ext cx="5151583" cy="6868777"/>
          </a:xfrm>
          <a:prstGeom prst="rect">
            <a:avLst/>
          </a:prstGeom>
        </p:spPr>
      </p:pic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10C75215-5214-47BB-804F-41F5DD8D3DFB}"/>
              </a:ext>
            </a:extLst>
          </p:cNvPr>
          <p:cNvSpPr/>
          <p:nvPr/>
        </p:nvSpPr>
        <p:spPr>
          <a:xfrm rot="914045">
            <a:off x="18628022" y="1112667"/>
            <a:ext cx="3533806" cy="174799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48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Eye</a:t>
            </a:r>
            <a:r>
              <a:rPr lang="es-ES" sz="4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 </a:t>
            </a:r>
            <a:r>
              <a:rPr lang="es-ES" sz="48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retention</a:t>
            </a:r>
            <a:endParaRPr kumimoji="0" lang="es-ES" sz="4800" b="0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90274438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2">
            <a:extLst>
              <a:ext uri="{FF2B5EF4-FFF2-40B4-BE49-F238E27FC236}">
                <a16:creationId xmlns:a16="http://schemas.microsoft.com/office/drawing/2014/main" id="{A612C70D-FEA7-4B89-9C8B-5FCC3B5D03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603148"/>
              </p:ext>
            </p:extLst>
          </p:nvPr>
        </p:nvGraphicFramePr>
        <p:xfrm>
          <a:off x="638178" y="856191"/>
          <a:ext cx="23450547" cy="10185189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502897">
                  <a:extLst>
                    <a:ext uri="{9D8B030D-6E8A-4147-A177-3AD203B41FA5}">
                      <a16:colId xmlns:a16="http://schemas.microsoft.com/office/drawing/2014/main" val="1099956698"/>
                    </a:ext>
                  </a:extLst>
                </a:gridCol>
                <a:gridCol w="1259558">
                  <a:extLst>
                    <a:ext uri="{9D8B030D-6E8A-4147-A177-3AD203B41FA5}">
                      <a16:colId xmlns:a16="http://schemas.microsoft.com/office/drawing/2014/main" val="1434085625"/>
                    </a:ext>
                  </a:extLst>
                </a:gridCol>
                <a:gridCol w="3320491">
                  <a:extLst>
                    <a:ext uri="{9D8B030D-6E8A-4147-A177-3AD203B41FA5}">
                      <a16:colId xmlns:a16="http://schemas.microsoft.com/office/drawing/2014/main" val="1599669957"/>
                    </a:ext>
                  </a:extLst>
                </a:gridCol>
                <a:gridCol w="4065180">
                  <a:extLst>
                    <a:ext uri="{9D8B030D-6E8A-4147-A177-3AD203B41FA5}">
                      <a16:colId xmlns:a16="http://schemas.microsoft.com/office/drawing/2014/main" val="2421523062"/>
                    </a:ext>
                  </a:extLst>
                </a:gridCol>
                <a:gridCol w="1783805">
                  <a:extLst>
                    <a:ext uri="{9D8B030D-6E8A-4147-A177-3AD203B41FA5}">
                      <a16:colId xmlns:a16="http://schemas.microsoft.com/office/drawing/2014/main" val="328843601"/>
                    </a:ext>
                  </a:extLst>
                </a:gridCol>
                <a:gridCol w="3213319">
                  <a:extLst>
                    <a:ext uri="{9D8B030D-6E8A-4147-A177-3AD203B41FA5}">
                      <a16:colId xmlns:a16="http://schemas.microsoft.com/office/drawing/2014/main" val="2106398526"/>
                    </a:ext>
                  </a:extLst>
                </a:gridCol>
                <a:gridCol w="2878407">
                  <a:extLst>
                    <a:ext uri="{9D8B030D-6E8A-4147-A177-3AD203B41FA5}">
                      <a16:colId xmlns:a16="http://schemas.microsoft.com/office/drawing/2014/main" val="3575164638"/>
                    </a:ext>
                  </a:extLst>
                </a:gridCol>
                <a:gridCol w="2426890">
                  <a:extLst>
                    <a:ext uri="{9D8B030D-6E8A-4147-A177-3AD203B41FA5}">
                      <a16:colId xmlns:a16="http://schemas.microsoft.com/office/drawing/2014/main" val="4252497931"/>
                    </a:ext>
                  </a:extLst>
                </a:gridCol>
              </a:tblGrid>
              <a:tr h="1966514">
                <a:tc>
                  <a:txBody>
                    <a:bodyPr/>
                    <a:lstStyle/>
                    <a:p>
                      <a:pPr algn="ctr"/>
                      <a:r>
                        <a:rPr lang="es-ES" sz="4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s-ES" sz="4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Braquiterapia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36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ES" sz="3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  <a:p>
                      <a:pPr algn="ctr"/>
                      <a:endParaRPr lang="es-ES" sz="36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36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ES" sz="3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Tamaño COMS/TNM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36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ES" sz="3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Localización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36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ES" sz="3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36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3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Control  local</a:t>
                      </a:r>
                    </a:p>
                    <a:p>
                      <a:pPr algn="ctr"/>
                      <a:endParaRPr lang="es-ES" sz="36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36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s-ES" sz="3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Enucleación 2ª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36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ES" sz="3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0472365"/>
                  </a:ext>
                </a:extLst>
              </a:tr>
              <a:tr h="1396449">
                <a:tc>
                  <a:txBody>
                    <a:bodyPr/>
                    <a:lstStyle/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Frenkel et al, 2009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9% </a:t>
                      </a:r>
                      <a:r>
                        <a:rPr lang="en-US" sz="3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pequeños</a:t>
                      </a:r>
                      <a:r>
                        <a:rPr lang="en-U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</a:p>
                    <a:p>
                      <a:pPr algn="ctr"/>
                      <a:r>
                        <a:rPr lang="en-U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64.5% </a:t>
                      </a:r>
                      <a:r>
                        <a:rPr lang="en-US" sz="3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medianos</a:t>
                      </a:r>
                      <a:r>
                        <a:rPr lang="en-U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  17.9% </a:t>
                      </a:r>
                      <a:r>
                        <a:rPr lang="en-US" sz="3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grandes</a:t>
                      </a:r>
                      <a:endParaRPr lang="es-ES" sz="32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Iris (6%), cuerpo ciliar (16%) y coroides (87%)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Ru-106 y I125</a:t>
                      </a:r>
                    </a:p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90% 10 años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 y 15 años</a:t>
                      </a:r>
                    </a:p>
                    <a:p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 y 77%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5134494"/>
                  </a:ext>
                </a:extLst>
              </a:tr>
              <a:tr h="958347">
                <a:tc>
                  <a:txBody>
                    <a:bodyPr/>
                    <a:lstStyle/>
                    <a:p>
                      <a:pPr algn="ctr"/>
                      <a:r>
                        <a:rPr lang="es-ES" sz="3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Damato</a:t>
                      </a:r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al, 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10,6mm y 3,2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coroides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Ru-106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96,7% 7 años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1351814"/>
                  </a:ext>
                </a:extLst>
              </a:tr>
              <a:tr h="958347">
                <a:tc>
                  <a:txBody>
                    <a:bodyPr/>
                    <a:lstStyle/>
                    <a:p>
                      <a:pPr algn="ctr"/>
                      <a:r>
                        <a:rPr lang="es-ES" sz="3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Wisely</a:t>
                      </a:r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 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Medium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coroides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I125 85Gy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96% a 65,5 meses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80138"/>
                  </a:ext>
                </a:extLst>
              </a:tr>
              <a:tr h="958347">
                <a:tc>
                  <a:txBody>
                    <a:bodyPr/>
                    <a:lstStyle/>
                    <a:p>
                      <a:pPr algn="ctr"/>
                      <a:r>
                        <a:rPr lang="es-ES" sz="3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Kubiak</a:t>
                      </a:r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 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10.6mmbase y 4,8mm altura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coroides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Ru-106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87% a 66 meses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7780437"/>
                  </a:ext>
                </a:extLst>
              </a:tr>
              <a:tr h="1909315">
                <a:tc>
                  <a:txBody>
                    <a:bodyPr/>
                    <a:lstStyle/>
                    <a:p>
                      <a:pPr algn="l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s-ES" sz="3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Stålhammar</a:t>
                      </a:r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10,1mm base</a:t>
                      </a:r>
                    </a:p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5,2mm altura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coroides y cuerpo ciliar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Ru-106</a:t>
                      </a:r>
                    </a:p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100Gy</a:t>
                      </a:r>
                    </a:p>
                    <a:p>
                      <a:pPr algn="ctr"/>
                      <a:endParaRPr lang="es-ES" sz="32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94% a 5 años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97% a 5a 23% a 25a 14%a 40a</a:t>
                      </a:r>
                      <a:endParaRPr lang="es-ES" sz="32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3190514"/>
                  </a:ext>
                </a:extLst>
              </a:tr>
              <a:tr h="1396449">
                <a:tc>
                  <a:txBody>
                    <a:bodyPr/>
                    <a:lstStyle/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HCUV  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32,6 pequeños, 51,7% medianos y 15% grandes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coroides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I125 y Ru-106 85Gy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96% a 5 a</a:t>
                      </a:r>
                    </a:p>
                    <a:p>
                      <a:pPr algn="ctr"/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93% a 10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</a:p>
                    <a:p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95% a 5a</a:t>
                      </a:r>
                    </a:p>
                    <a:p>
                      <a:r>
                        <a:rPr lang="es-E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92% a 10a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4508944"/>
                  </a:ext>
                </a:extLst>
              </a:tr>
            </a:tbl>
          </a:graphicData>
        </a:graphic>
      </p:graphicFrame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A4181B5E-EC7A-48F2-B8BB-74F1831E628C}"/>
              </a:ext>
            </a:extLst>
          </p:cNvPr>
          <p:cNvSpPr/>
          <p:nvPr/>
        </p:nvSpPr>
        <p:spPr>
          <a:xfrm>
            <a:off x="15516226" y="2886075"/>
            <a:ext cx="3286126" cy="8155306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B0754EE1-6751-4EAA-84A0-398EDFFB962A}"/>
              </a:ext>
            </a:extLst>
          </p:cNvPr>
          <p:cNvSpPr/>
          <p:nvPr/>
        </p:nvSpPr>
        <p:spPr>
          <a:xfrm>
            <a:off x="19145250" y="2886075"/>
            <a:ext cx="2300288" cy="8155305"/>
          </a:xfrm>
          <a:prstGeom prst="roundRect">
            <a:avLst/>
          </a:prstGeom>
          <a:noFill/>
          <a:ln w="57150" cap="flat">
            <a:solidFill>
              <a:srgbClr val="0070C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D572AFFC-F9A9-4BC7-8309-8DD0EA035F99}"/>
              </a:ext>
            </a:extLst>
          </p:cNvPr>
          <p:cNvSpPr/>
          <p:nvPr/>
        </p:nvSpPr>
        <p:spPr>
          <a:xfrm>
            <a:off x="21788436" y="3028947"/>
            <a:ext cx="2357442" cy="7715253"/>
          </a:xfrm>
          <a:prstGeom prst="roundRect">
            <a:avLst/>
          </a:prstGeom>
          <a:noFill/>
          <a:ln w="57150" cap="flat">
            <a:solidFill>
              <a:srgbClr val="FFFF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10150059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153A19AB-3A33-4CBF-ACB4-F867C7C4CC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4102" t="21857" r="21968" b="40253"/>
          <a:stretch/>
        </p:blipFill>
        <p:spPr>
          <a:xfrm>
            <a:off x="285750" y="895508"/>
            <a:ext cx="18370307" cy="5962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767C6DF3-B801-405C-A213-FEC81F75BD3E}"/>
              </a:ext>
            </a:extLst>
          </p:cNvPr>
          <p:cNvSpPr txBox="1"/>
          <p:nvPr/>
        </p:nvSpPr>
        <p:spPr>
          <a:xfrm>
            <a:off x="671513" y="10852471"/>
            <a:ext cx="22045612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s-ES" sz="3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Cambios en la agudeza visual se modelan mediante una función exponencial durante los primeros 5 años. </a:t>
            </a:r>
          </a:p>
          <a:p>
            <a:pPr algn="l"/>
            <a:endParaRPr lang="es-ES" sz="36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s-ES" sz="3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relación entre la pérdida de AV y BED</a:t>
            </a:r>
            <a:r>
              <a:rPr lang="es-ES" sz="3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sin embargo, la altura apical, el tamaño de la placa, la localización </a:t>
            </a:r>
            <a:r>
              <a:rPr lang="es-ES" sz="36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yuxtapapilar</a:t>
            </a:r>
            <a:r>
              <a:rPr lang="es-ES" sz="3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la dosis a la fóvea se encontraron como variables estadísticamente significativas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D9045DC-3B55-4E11-9E33-37CE2B85873E}"/>
              </a:ext>
            </a:extLst>
          </p:cNvPr>
          <p:cNvSpPr txBox="1"/>
          <p:nvPr/>
        </p:nvSpPr>
        <p:spPr>
          <a:xfrm>
            <a:off x="671513" y="7568631"/>
            <a:ext cx="6172200" cy="231858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s-ES" sz="3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243 </a:t>
            </a:r>
            <a:r>
              <a:rPr lang="es-ES" sz="36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ptes</a:t>
            </a:r>
            <a:endParaRPr lang="es-ES" sz="36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s-ES" sz="3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Dosis: 85Gy   I125</a:t>
            </a:r>
          </a:p>
          <a:p>
            <a:pPr algn="l"/>
            <a:r>
              <a:rPr lang="es-ES" sz="3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Seguimiento: 74,2 meses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36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2239325-A11E-41E1-886D-8E0943D1AA04}"/>
              </a:ext>
            </a:extLst>
          </p:cNvPr>
          <p:cNvSpPr txBox="1"/>
          <p:nvPr/>
        </p:nvSpPr>
        <p:spPr>
          <a:xfrm>
            <a:off x="6685206" y="1008871"/>
            <a:ext cx="7200901" cy="461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J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Contemp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Brachytherapy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2018; 10, 2: 123–131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2634F21E-0180-43C2-B016-5B9E962CF0EB}"/>
              </a:ext>
            </a:extLst>
          </p:cNvPr>
          <p:cNvSpPr/>
          <p:nvPr/>
        </p:nvSpPr>
        <p:spPr>
          <a:xfrm rot="914045">
            <a:off x="20358891" y="690225"/>
            <a:ext cx="2602113" cy="930751"/>
          </a:xfrm>
          <a:prstGeom prst="round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48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AV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13EA26B-6D6A-4950-9C32-BD268346F5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841" t="28548" r="24890" b="21397"/>
          <a:stretch/>
        </p:blipFill>
        <p:spPr>
          <a:xfrm>
            <a:off x="8953498" y="2149731"/>
            <a:ext cx="14430375" cy="7769451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D6A983BC-1843-4425-B686-4DC916A9917F}"/>
              </a:ext>
            </a:extLst>
          </p:cNvPr>
          <p:cNvCxnSpPr>
            <a:cxnSpLocks/>
          </p:cNvCxnSpPr>
          <p:nvPr/>
        </p:nvCxnSpPr>
        <p:spPr>
          <a:xfrm>
            <a:off x="3971925" y="4057650"/>
            <a:ext cx="4486275" cy="0"/>
          </a:xfrm>
          <a:prstGeom prst="line">
            <a:avLst/>
          </a:prstGeom>
          <a:noFill/>
          <a:ln w="57150" cap="flat">
            <a:solidFill>
              <a:srgbClr val="FFFF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3953644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E60825C-5A01-4752-8980-DDD2AA1BCB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60" t="23047" r="24670" b="41797"/>
          <a:stretch/>
        </p:blipFill>
        <p:spPr>
          <a:xfrm>
            <a:off x="285749" y="481691"/>
            <a:ext cx="16030576" cy="6061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CA0BE45-DE1F-4445-B378-113226C6A8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98" t="57678" r="50000" b="24609"/>
          <a:stretch/>
        </p:blipFill>
        <p:spPr>
          <a:xfrm>
            <a:off x="875277" y="8218204"/>
            <a:ext cx="13583673" cy="5497796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B8E820C6-2C77-427A-A1CD-3E1A2F23E0E9}"/>
              </a:ext>
            </a:extLst>
          </p:cNvPr>
          <p:cNvSpPr/>
          <p:nvPr/>
        </p:nvSpPr>
        <p:spPr>
          <a:xfrm>
            <a:off x="11915775" y="10086975"/>
            <a:ext cx="6715125" cy="2228851"/>
          </a:xfrm>
          <a:prstGeom prst="round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7AC2123-8584-4D33-97A3-7C5DA36D55E3}"/>
              </a:ext>
            </a:extLst>
          </p:cNvPr>
          <p:cNvSpPr txBox="1"/>
          <p:nvPr/>
        </p:nvSpPr>
        <p:spPr>
          <a:xfrm>
            <a:off x="514349" y="7238107"/>
            <a:ext cx="3725298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40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273 </a:t>
            </a:r>
            <a:r>
              <a:rPr kumimoji="0" lang="es-ES" sz="4000" b="0" i="0" u="none" strike="noStrike" cap="none" spc="0" normalizeH="0" baseline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ptes</a:t>
            </a:r>
            <a:endParaRPr kumimoji="0" lang="es-ES" sz="4000" b="0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2875D96-6A55-4D76-B544-F954C5742A13}"/>
              </a:ext>
            </a:extLst>
          </p:cNvPr>
          <p:cNvSpPr txBox="1"/>
          <p:nvPr/>
        </p:nvSpPr>
        <p:spPr>
          <a:xfrm>
            <a:off x="15249525" y="10165914"/>
            <a:ext cx="7649598" cy="2585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5400" b="0" i="0" dirty="0">
                <a:solidFill>
                  <a:srgbClr val="2E2E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overall eye retention rate at 5 years after treatment was 88% </a:t>
            </a:r>
            <a:endParaRPr lang="es-E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288D6B9A-FB1F-4D0A-9B18-FDB4F5FAA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81160" y="3830835"/>
            <a:ext cx="6227563" cy="4676592"/>
          </a:xfrm>
          <a:prstGeom prst="rect">
            <a:avLst/>
          </a:prstGeom>
        </p:spPr>
      </p:pic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83D1C024-18D1-424B-B894-3C67BD2F00FF}"/>
              </a:ext>
            </a:extLst>
          </p:cNvPr>
          <p:cNvSpPr/>
          <p:nvPr/>
        </p:nvSpPr>
        <p:spPr>
          <a:xfrm>
            <a:off x="9315450" y="10944226"/>
            <a:ext cx="3657600" cy="1028700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A9638FFC-0FA9-44DE-AA4F-E665736BA5DD}"/>
              </a:ext>
            </a:extLst>
          </p:cNvPr>
          <p:cNvSpPr/>
          <p:nvPr/>
        </p:nvSpPr>
        <p:spPr>
          <a:xfrm rot="914045">
            <a:off x="19113797" y="915256"/>
            <a:ext cx="3533806" cy="174799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48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Eye</a:t>
            </a:r>
            <a:r>
              <a:rPr lang="es-ES" sz="4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 </a:t>
            </a:r>
            <a:r>
              <a:rPr lang="es-ES" sz="48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retention</a:t>
            </a:r>
            <a:endParaRPr kumimoji="0" lang="es-ES" sz="4800" b="0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27586852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8AA29459-CBC6-4586-BA03-B5E5330796D0}"/>
              </a:ext>
            </a:extLst>
          </p:cNvPr>
          <p:cNvSpPr txBox="1"/>
          <p:nvPr/>
        </p:nvSpPr>
        <p:spPr>
          <a:xfrm>
            <a:off x="4764" y="597843"/>
            <a:ext cx="12187236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s-ES" sz="6000" b="1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¿Braquiterapia o Protones? </a:t>
            </a:r>
            <a:endParaRPr lang="es-ES" sz="60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8" name="Picture 2" descr="Ver las imágenes de origen">
            <a:extLst>
              <a:ext uri="{FF2B5EF4-FFF2-40B4-BE49-F238E27FC236}">
                <a16:creationId xmlns:a16="http://schemas.microsoft.com/office/drawing/2014/main" id="{06F841B3-D3F0-49E1-903A-82624869A2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9" b="9825"/>
          <a:stretch/>
        </p:blipFill>
        <p:spPr bwMode="auto">
          <a:xfrm>
            <a:off x="895129" y="2400299"/>
            <a:ext cx="10448925" cy="891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1E08845-29EC-4FA5-AB7B-F5E9F1600330}"/>
              </a:ext>
            </a:extLst>
          </p:cNvPr>
          <p:cNvSpPr txBox="1"/>
          <p:nvPr/>
        </p:nvSpPr>
        <p:spPr>
          <a:xfrm>
            <a:off x="11830050" y="2349143"/>
            <a:ext cx="11658821" cy="970522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48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Objetivos del tratamiento del Melanoma: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ES" sz="48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marR="0" indent="-6858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s-ES" sz="48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Control local</a:t>
            </a:r>
          </a:p>
          <a:p>
            <a:pPr marL="685800" marR="0" indent="-6858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es-ES" sz="4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 </a:t>
            </a:r>
          </a:p>
          <a:p>
            <a:pPr marL="685800" marR="0" indent="-6858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es-ES" sz="4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Conservación ocular</a:t>
            </a:r>
          </a:p>
          <a:p>
            <a:pPr marL="685800" marR="0" indent="-6858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es-ES" sz="4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</a:p>
          <a:p>
            <a:pPr marR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s-ES" sz="48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marR="0" indent="-6858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lang="es-ES" sz="48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s-ES" sz="48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marR="0" indent="-6858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s-ES" sz="4800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Heterogeneidad en selección de tamaños</a:t>
            </a:r>
          </a:p>
          <a:p>
            <a:pPr marL="685800" lvl="2" indent="-685800" algn="l">
              <a:buFont typeface="Wingdings" panose="05000000000000000000" pitchFamily="2" charset="2"/>
              <a:buChar char="Ø"/>
            </a:pPr>
            <a:r>
              <a:rPr lang="es-ES" sz="4800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Protones: tumores grandes, cercanos a nervio óptico (</a:t>
            </a:r>
            <a:r>
              <a:rPr lang="es-ES" sz="4800" i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yuxtapapilares</a:t>
            </a:r>
            <a:r>
              <a:rPr lang="es-ES" sz="4800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y fóvea</a:t>
            </a:r>
            <a:endParaRPr lang="es-ES" sz="48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14991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8EE5F24-E242-4D8F-AFD4-45CA70F10D7B}"/>
              </a:ext>
            </a:extLst>
          </p:cNvPr>
          <p:cNvSpPr txBox="1"/>
          <p:nvPr/>
        </p:nvSpPr>
        <p:spPr>
          <a:xfrm>
            <a:off x="4764" y="597843"/>
            <a:ext cx="12187236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s-ES" sz="6000" b="1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¿Braquiterapia o Protones? </a:t>
            </a:r>
            <a:endParaRPr lang="es-ES" sz="6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B8652F2-3E03-4666-B0E5-D7DBBE15DB51}"/>
              </a:ext>
            </a:extLst>
          </p:cNvPr>
          <p:cNvSpPr txBox="1"/>
          <p:nvPr/>
        </p:nvSpPr>
        <p:spPr>
          <a:xfrm>
            <a:off x="2595716" y="4805354"/>
            <a:ext cx="11326761" cy="34265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5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kumimoji="0" lang="es-ES" sz="5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atamiento del Melanoma:</a:t>
            </a:r>
          </a:p>
          <a:p>
            <a:pPr marL="685800" marR="0" indent="-6858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s-ES" sz="5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Técnica, recomendaciones</a:t>
            </a:r>
          </a:p>
          <a:p>
            <a:pPr marL="685800" marR="0" indent="-6858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s-ES" sz="5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Comparación dosimétrica</a:t>
            </a:r>
          </a:p>
          <a:p>
            <a:pPr marL="685800" marR="0" indent="-6858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s-ES" sz="5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Coste-beneficio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0704F49-0080-4547-BD06-D35FB5B75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4296" y="3590889"/>
            <a:ext cx="7348529" cy="734852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4624D7A-41DC-4A56-BD4D-8027FA82042E}"/>
              </a:ext>
            </a:extLst>
          </p:cNvPr>
          <p:cNvSpPr txBox="1"/>
          <p:nvPr/>
        </p:nvSpPr>
        <p:spPr>
          <a:xfrm>
            <a:off x="2228849" y="3789691"/>
            <a:ext cx="12519537" cy="545790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5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kumimoji="0" lang="es-ES" sz="5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atamiento del Melanoma: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5400" b="0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685800" marR="0" indent="-6858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s-ES" sz="5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Técnica</a:t>
            </a:r>
          </a:p>
          <a:p>
            <a:pPr marL="685800" marR="0" indent="-6858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s-ES" sz="5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Comparación dosimétrica</a:t>
            </a:r>
          </a:p>
          <a:p>
            <a:pPr marL="685800" marR="0" indent="-6858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s-ES" sz="5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Coste-beneficio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ES" sz="5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7011008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629D9D36-B181-4E91-BA30-7333D595340E}"/>
              </a:ext>
            </a:extLst>
          </p:cNvPr>
          <p:cNvSpPr txBox="1"/>
          <p:nvPr/>
        </p:nvSpPr>
        <p:spPr>
          <a:xfrm>
            <a:off x="2321718" y="685562"/>
            <a:ext cx="18052257" cy="18312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0" lang="es-ES" sz="8900" b="1" i="0" u="none" strike="noStrike" kern="0" cap="none" spc="-15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Helvetica Neue"/>
              </a:rPr>
              <a:t>¿Braquiterapia o protones?  </a:t>
            </a:r>
            <a:br>
              <a:rPr kumimoji="0" lang="es-ES" sz="4400" b="1" i="0" u="none" strike="noStrike" kern="0" cap="none" spc="-15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Helvetica Neue"/>
              </a:rPr>
            </a:br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BA4AB4C-56E2-4B46-80F8-74A390EA57F4}"/>
              </a:ext>
            </a:extLst>
          </p:cNvPr>
          <p:cNvSpPr txBox="1"/>
          <p:nvPr/>
        </p:nvSpPr>
        <p:spPr>
          <a:xfrm>
            <a:off x="2321718" y="3322114"/>
            <a:ext cx="19280982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60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NO existen estudios que comparen la dos técnicas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3580009-E257-475E-9AC8-168917252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900" y="4761155"/>
            <a:ext cx="12944475" cy="730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0521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1A92B29-95CF-4D44-9CC3-FDF33A91F42B}"/>
              </a:ext>
            </a:extLst>
          </p:cNvPr>
          <p:cNvSpPr txBox="1"/>
          <p:nvPr/>
        </p:nvSpPr>
        <p:spPr>
          <a:xfrm>
            <a:off x="1323975" y="869621"/>
            <a:ext cx="5448300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6600" b="0" i="0" u="none" strike="noStrike" cap="none" spc="0" normalizeH="0" baseline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Protonterapia</a:t>
            </a:r>
            <a:endParaRPr kumimoji="0" lang="es-ES" sz="6600" b="0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38001AC-72D9-4E1A-B9EA-7FAFF209F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56" t="41797" r="53880" b="21875"/>
          <a:stretch/>
        </p:blipFill>
        <p:spPr>
          <a:xfrm>
            <a:off x="357265" y="5603808"/>
            <a:ext cx="7684063" cy="7522294"/>
          </a:xfrm>
          <a:prstGeom prst="rect">
            <a:avLst/>
          </a:prstGeom>
          <a:ln w="38100">
            <a:solidFill>
              <a:schemeClr val="bg2">
                <a:lumMod val="10000"/>
              </a:schemeClr>
            </a:solidFill>
          </a:ln>
        </p:spPr>
      </p:pic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F27D171D-DDDB-4DEA-BF77-AA7E9BD66E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1" t="17011" r="49283" b="5929"/>
          <a:stretch/>
        </p:blipFill>
        <p:spPr>
          <a:xfrm>
            <a:off x="8441146" y="1428748"/>
            <a:ext cx="5474235" cy="690631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FD89FCA-DD69-4B68-B47C-443CF639A027}"/>
              </a:ext>
            </a:extLst>
          </p:cNvPr>
          <p:cNvSpPr txBox="1"/>
          <p:nvPr/>
        </p:nvSpPr>
        <p:spPr>
          <a:xfrm>
            <a:off x="8441146" y="8769920"/>
            <a:ext cx="5189129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32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Inserción anillos de tantalio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493D654-8E15-41B8-8BAD-F9E6E37C2D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5"/>
          <a:stretch/>
        </p:blipFill>
        <p:spPr bwMode="auto">
          <a:xfrm>
            <a:off x="16342673" y="8565066"/>
            <a:ext cx="4971665" cy="501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AD2A101-AE41-4837-85B4-DA90C418F5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38" t="25000" r="29502" b="21484"/>
          <a:stretch/>
        </p:blipFill>
        <p:spPr>
          <a:xfrm>
            <a:off x="14315199" y="869621"/>
            <a:ext cx="9590467" cy="752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0092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FFD05069-39AA-4AFA-8C62-839F6EFA0518}"/>
              </a:ext>
            </a:extLst>
          </p:cNvPr>
          <p:cNvSpPr txBox="1"/>
          <p:nvPr/>
        </p:nvSpPr>
        <p:spPr>
          <a:xfrm>
            <a:off x="5684112" y="11266459"/>
            <a:ext cx="15518538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s-ES" sz="4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Dosis: 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60 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Gy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cobalt equivalent (that is 52 measured 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Gy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or " Physical dose") in 4 fractions and 4 days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4800" b="0" i="0" dirty="0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41EB1E2-85D2-4DD4-A06F-D83B0064A2CE}"/>
              </a:ext>
            </a:extLst>
          </p:cNvPr>
          <p:cNvSpPr txBox="1"/>
          <p:nvPr/>
        </p:nvSpPr>
        <p:spPr>
          <a:xfrm>
            <a:off x="1323975" y="869621"/>
            <a:ext cx="5448300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6600" b="0" i="0" u="none" strike="noStrike" cap="none" spc="0" normalizeH="0" baseline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Protonterapia</a:t>
            </a:r>
            <a:endParaRPr kumimoji="0" lang="es-ES" sz="6600" b="0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0BC4579-BBC9-480D-AC9B-466D9DA9C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7675" y="2371800"/>
            <a:ext cx="11599500" cy="7029297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7AD207A-32E0-4862-BD29-C50474069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482" y="2371800"/>
            <a:ext cx="8327858" cy="7029297"/>
          </a:xfrm>
          <a:prstGeom prst="rect">
            <a:avLst/>
          </a:prstGeom>
          <a:ln w="57150">
            <a:solidFill>
              <a:schemeClr val="bg2">
                <a:lumMod val="10000"/>
              </a:schemeClr>
            </a:solidFill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AB349A9-C6A4-4A8F-9960-22B361126A7F}"/>
              </a:ext>
            </a:extLst>
          </p:cNvPr>
          <p:cNvSpPr txBox="1"/>
          <p:nvPr/>
        </p:nvSpPr>
        <p:spPr>
          <a:xfrm>
            <a:off x="11854837" y="9785021"/>
            <a:ext cx="10925175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48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Inmovilización precisa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51C2295-9257-4C40-817B-30E01A5ED3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50" t="45442" r="66614" b="32347"/>
          <a:stretch/>
        </p:blipFill>
        <p:spPr>
          <a:xfrm>
            <a:off x="475393" y="9496299"/>
            <a:ext cx="5208719" cy="407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6581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7559E61-0C23-4D76-82A8-D9F11BCA6360}"/>
              </a:ext>
            </a:extLst>
          </p:cNvPr>
          <p:cNvSpPr txBox="1"/>
          <p:nvPr/>
        </p:nvSpPr>
        <p:spPr>
          <a:xfrm>
            <a:off x="1323974" y="406756"/>
            <a:ext cx="5362575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66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Braquiterapia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CD9DB31-E6BA-47FC-91BA-A12C608AF0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0399617"/>
              </p:ext>
            </p:extLst>
          </p:nvPr>
        </p:nvGraphicFramePr>
        <p:xfrm>
          <a:off x="1323974" y="1927634"/>
          <a:ext cx="11018736" cy="113213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9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093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41838">
                <a:tc>
                  <a:txBody>
                    <a:bodyPr/>
                    <a:lstStyle/>
                    <a:p>
                      <a:r>
                        <a:rPr lang="es-E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Placas COMS I-125</a:t>
                      </a: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s-E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Placas Ru-106</a:t>
                      </a: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1838">
                <a:tc>
                  <a:txBody>
                    <a:bodyPr/>
                    <a:lstStyle/>
                    <a:p>
                      <a:r>
                        <a:rPr lang="es-ES" sz="40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Cubierta externa oro</a:t>
                      </a: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s-ES" sz="40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Cubierta externa plata</a:t>
                      </a: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40122">
                <a:tc>
                  <a:txBody>
                    <a:bodyPr/>
                    <a:lstStyle/>
                    <a:p>
                      <a:r>
                        <a:rPr lang="es-ES" sz="40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Radiación Gamma</a:t>
                      </a: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s-ES" sz="40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Radiación beta</a:t>
                      </a: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1838">
                <a:tc>
                  <a:txBody>
                    <a:bodyPr/>
                    <a:lstStyle/>
                    <a:p>
                      <a:r>
                        <a:rPr lang="es-ES" sz="40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Vida</a:t>
                      </a:r>
                      <a:r>
                        <a:rPr lang="es-ES" sz="4000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media: 60días</a:t>
                      </a:r>
                      <a:endParaRPr lang="es-ES" sz="40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s-ES" sz="40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Vida</a:t>
                      </a:r>
                      <a:r>
                        <a:rPr lang="es-ES" sz="4000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media: 374 días</a:t>
                      </a: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41838">
                <a:tc>
                  <a:txBody>
                    <a:bodyPr/>
                    <a:lstStyle/>
                    <a:p>
                      <a:r>
                        <a:rPr lang="es-ES" sz="40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Penetración: 10mm</a:t>
                      </a: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s-ES" sz="40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Penetración: 5mm</a:t>
                      </a: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06947">
                <a:tc>
                  <a:txBody>
                    <a:bodyPr/>
                    <a:lstStyle/>
                    <a:p>
                      <a:r>
                        <a:rPr lang="es-ES" sz="40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Individualizado</a:t>
                      </a:r>
                      <a:r>
                        <a:rPr lang="es-ES" sz="4000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 cada paciente</a:t>
                      </a:r>
                    </a:p>
                    <a:p>
                      <a:r>
                        <a:rPr lang="es-ES" sz="4000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Ensamblaje</a:t>
                      </a:r>
                      <a:endParaRPr lang="es-ES" sz="40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s-ES" sz="40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precisa Ensamblaje</a:t>
                      </a: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06947">
                <a:tc>
                  <a:txBody>
                    <a:bodyPr/>
                    <a:lstStyle/>
                    <a:p>
                      <a:endParaRPr lang="es-E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endParaRPr lang="es-E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822997125"/>
                  </a:ext>
                </a:extLst>
              </a:tr>
            </a:tbl>
          </a:graphicData>
        </a:graphic>
      </p:graphicFrame>
      <p:pic>
        <p:nvPicPr>
          <p:cNvPr id="4" name="Picture 4" descr="coms2">
            <a:extLst>
              <a:ext uri="{FF2B5EF4-FFF2-40B4-BE49-F238E27FC236}">
                <a16:creationId xmlns:a16="http://schemas.microsoft.com/office/drawing/2014/main" id="{26500242-D89C-4C3E-B76C-A2527B2A8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974" y="10175853"/>
            <a:ext cx="870308" cy="69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3D60476-2FFB-45BB-BCBF-E6E57F412A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5" t="23959" r="21615" b="27046"/>
          <a:stretch/>
        </p:blipFill>
        <p:spPr>
          <a:xfrm>
            <a:off x="1931499" y="11005517"/>
            <a:ext cx="4319896" cy="2303727"/>
          </a:xfrm>
          <a:prstGeom prst="rect">
            <a:avLst/>
          </a:prstGeom>
        </p:spPr>
      </p:pic>
      <p:pic>
        <p:nvPicPr>
          <p:cNvPr id="6" name="Picture 19">
            <a:extLst>
              <a:ext uri="{FF2B5EF4-FFF2-40B4-BE49-F238E27FC236}">
                <a16:creationId xmlns:a16="http://schemas.microsoft.com/office/drawing/2014/main" id="{46D6E3BE-AA08-4F2B-8B03-5D7A5D122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7" t="52916" r="47435" b="23459"/>
          <a:stretch>
            <a:fillRect/>
          </a:stretch>
        </p:blipFill>
        <p:spPr bwMode="auto">
          <a:xfrm>
            <a:off x="7736157" y="11194137"/>
            <a:ext cx="3928795" cy="1926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17 Grupo">
            <a:extLst>
              <a:ext uri="{FF2B5EF4-FFF2-40B4-BE49-F238E27FC236}">
                <a16:creationId xmlns:a16="http://schemas.microsoft.com/office/drawing/2014/main" id="{5BE9EEE5-6F4E-4259-8C27-AA0762042115}"/>
              </a:ext>
            </a:extLst>
          </p:cNvPr>
          <p:cNvGrpSpPr>
            <a:grpSpLocks/>
          </p:cNvGrpSpPr>
          <p:nvPr/>
        </p:nvGrpSpPr>
        <p:grpSpPr bwMode="auto">
          <a:xfrm>
            <a:off x="12632002" y="2232507"/>
            <a:ext cx="10960739" cy="8961630"/>
            <a:chOff x="3553366" y="600834"/>
            <a:chExt cx="6016930" cy="5688720"/>
          </a:xfrm>
        </p:grpSpPr>
        <p:pic>
          <p:nvPicPr>
            <p:cNvPr id="8" name="Picture 2" descr="http://med.javeriana.edu.co/oftalmologia/materiales/oft/G01.jpg">
              <a:extLst>
                <a:ext uri="{FF2B5EF4-FFF2-40B4-BE49-F238E27FC236}">
                  <a16:creationId xmlns:a16="http://schemas.microsoft.com/office/drawing/2014/main" id="{6DCDA6AA-D47E-4AD2-AAF0-0AEFC1F80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 l="26891"/>
            <a:stretch>
              <a:fillRect/>
            </a:stretch>
          </p:blipFill>
          <p:spPr bwMode="auto">
            <a:xfrm>
              <a:off x="4427984" y="2299856"/>
              <a:ext cx="3146763" cy="3217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" name="19 Grupo">
              <a:extLst>
                <a:ext uri="{FF2B5EF4-FFF2-40B4-BE49-F238E27FC236}">
                  <a16:creationId xmlns:a16="http://schemas.microsoft.com/office/drawing/2014/main" id="{303BA748-1283-4770-BDCC-DBB1E32D8A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3366" y="1989140"/>
              <a:ext cx="6007774" cy="4300414"/>
              <a:chOff x="1920675" y="4077073"/>
              <a:chExt cx="6395105" cy="2906365"/>
            </a:xfrm>
          </p:grpSpPr>
          <p:cxnSp>
            <p:nvCxnSpPr>
              <p:cNvPr id="13" name="7 Conector recto">
                <a:extLst>
                  <a:ext uri="{FF2B5EF4-FFF2-40B4-BE49-F238E27FC236}">
                    <a16:creationId xmlns:a16="http://schemas.microsoft.com/office/drawing/2014/main" id="{2FA8CA16-50A6-44F9-B542-B7096B751D9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843807" y="4077073"/>
                <a:ext cx="31595" cy="2531689"/>
              </a:xfrm>
              <a:prstGeom prst="line">
                <a:avLst/>
              </a:prstGeom>
              <a:noFill/>
              <a:ln w="19050" algn="ctr">
                <a:solidFill>
                  <a:srgbClr val="002060"/>
                </a:solidFill>
                <a:round/>
                <a:headEnd/>
                <a:tailEnd/>
              </a:ln>
            </p:spPr>
          </p:cxnSp>
          <p:cxnSp>
            <p:nvCxnSpPr>
              <p:cNvPr id="14" name="8 Conector recto">
                <a:extLst>
                  <a:ext uri="{FF2B5EF4-FFF2-40B4-BE49-F238E27FC236}">
                    <a16:creationId xmlns:a16="http://schemas.microsoft.com/office/drawing/2014/main" id="{F996D196-CF24-422B-85CA-605A07C92FC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2851680" y="6597352"/>
                <a:ext cx="5464100" cy="0"/>
              </a:xfrm>
              <a:prstGeom prst="line">
                <a:avLst/>
              </a:prstGeom>
              <a:noFill/>
              <a:ln w="19050" algn="ctr">
                <a:solidFill>
                  <a:srgbClr val="002060"/>
                </a:solidFill>
                <a:round/>
                <a:headEnd/>
                <a:tailEnd/>
              </a:ln>
            </p:spPr>
          </p:cxnSp>
          <p:sp>
            <p:nvSpPr>
              <p:cNvPr id="15" name="12 Forma libre">
                <a:extLst>
                  <a:ext uri="{FF2B5EF4-FFF2-40B4-BE49-F238E27FC236}">
                    <a16:creationId xmlns:a16="http://schemas.microsoft.com/office/drawing/2014/main" id="{F2D3AF10-CBCB-41ED-A26B-689F46C44E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2504" y="4210639"/>
                <a:ext cx="1006345" cy="2055754"/>
              </a:xfrm>
              <a:custGeom>
                <a:avLst/>
                <a:gdLst>
                  <a:gd name="T0" fmla="*/ 0 w 1685581"/>
                  <a:gd name="T1" fmla="*/ 383753 h 2377806"/>
                  <a:gd name="T2" fmla="*/ 14929 w 1685581"/>
                  <a:gd name="T3" fmla="*/ 130365 h 2377806"/>
                  <a:gd name="T4" fmla="*/ 35662 w 1685581"/>
                  <a:gd name="T5" fmla="*/ 9180 h 2377806"/>
                  <a:gd name="T6" fmla="*/ 59713 w 1685581"/>
                  <a:gd name="T7" fmla="*/ 108332 h 2377806"/>
                  <a:gd name="T8" fmla="*/ 83764 w 1685581"/>
                  <a:gd name="T9" fmla="*/ 659175 h 2377806"/>
                  <a:gd name="T10" fmla="*/ 97034 w 1685581"/>
                  <a:gd name="T11" fmla="*/ 1584592 h 2377806"/>
                  <a:gd name="T12" fmla="*/ 106985 w 1685581"/>
                  <a:gd name="T13" fmla="*/ 2245604 h 2377806"/>
                  <a:gd name="T14" fmla="*/ 126890 w 1685581"/>
                  <a:gd name="T15" fmla="*/ 2377806 h 2377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85581"/>
                  <a:gd name="T25" fmla="*/ 0 h 2377806"/>
                  <a:gd name="T26" fmla="*/ 1685581 w 1685581"/>
                  <a:gd name="T27" fmla="*/ 2377806 h 2377806"/>
                  <a:gd name="connsiteX0" fmla="*/ 0 w 1892992"/>
                  <a:gd name="connsiteY0" fmla="*/ 376073 h 2451090"/>
                  <a:gd name="connsiteX1" fmla="*/ 198304 w 1892992"/>
                  <a:gd name="connsiteY1" fmla="*/ 122685 h 2451090"/>
                  <a:gd name="connsiteX2" fmla="*/ 473726 w 1892992"/>
                  <a:gd name="connsiteY2" fmla="*/ 1500 h 2451090"/>
                  <a:gd name="connsiteX3" fmla="*/ 793215 w 1892992"/>
                  <a:gd name="connsiteY3" fmla="*/ 100652 h 2451090"/>
                  <a:gd name="connsiteX4" fmla="*/ 1112704 w 1892992"/>
                  <a:gd name="connsiteY4" fmla="*/ 651495 h 2451090"/>
                  <a:gd name="connsiteX5" fmla="*/ 1288974 w 1892992"/>
                  <a:gd name="connsiteY5" fmla="*/ 1576912 h 2451090"/>
                  <a:gd name="connsiteX6" fmla="*/ 1421176 w 1892992"/>
                  <a:gd name="connsiteY6" fmla="*/ 2237924 h 2451090"/>
                  <a:gd name="connsiteX7" fmla="*/ 1892992 w 1892992"/>
                  <a:gd name="connsiteY7" fmla="*/ 2451090 h 2451090"/>
                  <a:gd name="connsiteX0" fmla="*/ 0 w 1892992"/>
                  <a:gd name="connsiteY0" fmla="*/ 376073 h 2451090"/>
                  <a:gd name="connsiteX1" fmla="*/ 198304 w 1892992"/>
                  <a:gd name="connsiteY1" fmla="*/ 122685 h 2451090"/>
                  <a:gd name="connsiteX2" fmla="*/ 473726 w 1892992"/>
                  <a:gd name="connsiteY2" fmla="*/ 1500 h 2451090"/>
                  <a:gd name="connsiteX3" fmla="*/ 793215 w 1892992"/>
                  <a:gd name="connsiteY3" fmla="*/ 100652 h 2451090"/>
                  <a:gd name="connsiteX4" fmla="*/ 1112704 w 1892992"/>
                  <a:gd name="connsiteY4" fmla="*/ 651495 h 2451090"/>
                  <a:gd name="connsiteX5" fmla="*/ 1288974 w 1892992"/>
                  <a:gd name="connsiteY5" fmla="*/ 1576912 h 2451090"/>
                  <a:gd name="connsiteX6" fmla="*/ 1440034 w 1892992"/>
                  <a:gd name="connsiteY6" fmla="*/ 2173154 h 2451090"/>
                  <a:gd name="connsiteX7" fmla="*/ 1892992 w 1892992"/>
                  <a:gd name="connsiteY7" fmla="*/ 2451090 h 2451090"/>
                  <a:gd name="connsiteX0" fmla="*/ 0 w 1874135"/>
                  <a:gd name="connsiteY0" fmla="*/ 376073 h 2386320"/>
                  <a:gd name="connsiteX1" fmla="*/ 198304 w 1874135"/>
                  <a:gd name="connsiteY1" fmla="*/ 122685 h 2386320"/>
                  <a:gd name="connsiteX2" fmla="*/ 473726 w 1874135"/>
                  <a:gd name="connsiteY2" fmla="*/ 1500 h 2386320"/>
                  <a:gd name="connsiteX3" fmla="*/ 793215 w 1874135"/>
                  <a:gd name="connsiteY3" fmla="*/ 100652 h 2386320"/>
                  <a:gd name="connsiteX4" fmla="*/ 1112704 w 1874135"/>
                  <a:gd name="connsiteY4" fmla="*/ 651495 h 2386320"/>
                  <a:gd name="connsiteX5" fmla="*/ 1288974 w 1874135"/>
                  <a:gd name="connsiteY5" fmla="*/ 1576912 h 2386320"/>
                  <a:gd name="connsiteX6" fmla="*/ 1440034 w 1874135"/>
                  <a:gd name="connsiteY6" fmla="*/ 2173154 h 2386320"/>
                  <a:gd name="connsiteX7" fmla="*/ 1874135 w 1874135"/>
                  <a:gd name="connsiteY7" fmla="*/ 2386320 h 2386320"/>
                  <a:gd name="connsiteX0" fmla="*/ 0 w 1874135"/>
                  <a:gd name="connsiteY0" fmla="*/ 376073 h 2386320"/>
                  <a:gd name="connsiteX1" fmla="*/ 198304 w 1874135"/>
                  <a:gd name="connsiteY1" fmla="*/ 122685 h 2386320"/>
                  <a:gd name="connsiteX2" fmla="*/ 473726 w 1874135"/>
                  <a:gd name="connsiteY2" fmla="*/ 1500 h 2386320"/>
                  <a:gd name="connsiteX3" fmla="*/ 793215 w 1874135"/>
                  <a:gd name="connsiteY3" fmla="*/ 100652 h 2386320"/>
                  <a:gd name="connsiteX4" fmla="*/ 1112704 w 1874135"/>
                  <a:gd name="connsiteY4" fmla="*/ 651495 h 2386320"/>
                  <a:gd name="connsiteX5" fmla="*/ 1288974 w 1874135"/>
                  <a:gd name="connsiteY5" fmla="*/ 1576912 h 2386320"/>
                  <a:gd name="connsiteX6" fmla="*/ 1534310 w 1874135"/>
                  <a:gd name="connsiteY6" fmla="*/ 2140769 h 2386320"/>
                  <a:gd name="connsiteX7" fmla="*/ 1874135 w 1874135"/>
                  <a:gd name="connsiteY7" fmla="*/ 2386320 h 2386320"/>
                  <a:gd name="connsiteX0" fmla="*/ 0 w 1874135"/>
                  <a:gd name="connsiteY0" fmla="*/ 376073 h 2386320"/>
                  <a:gd name="connsiteX1" fmla="*/ 198304 w 1874135"/>
                  <a:gd name="connsiteY1" fmla="*/ 122685 h 2386320"/>
                  <a:gd name="connsiteX2" fmla="*/ 473726 w 1874135"/>
                  <a:gd name="connsiteY2" fmla="*/ 1500 h 2386320"/>
                  <a:gd name="connsiteX3" fmla="*/ 793215 w 1874135"/>
                  <a:gd name="connsiteY3" fmla="*/ 100652 h 2386320"/>
                  <a:gd name="connsiteX4" fmla="*/ 1112704 w 1874135"/>
                  <a:gd name="connsiteY4" fmla="*/ 651495 h 2386320"/>
                  <a:gd name="connsiteX5" fmla="*/ 1345540 w 1874135"/>
                  <a:gd name="connsiteY5" fmla="*/ 1576912 h 2386320"/>
                  <a:gd name="connsiteX6" fmla="*/ 1534310 w 1874135"/>
                  <a:gd name="connsiteY6" fmla="*/ 2140769 h 2386320"/>
                  <a:gd name="connsiteX7" fmla="*/ 1874135 w 1874135"/>
                  <a:gd name="connsiteY7" fmla="*/ 2386320 h 2386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4135" h="2386320">
                    <a:moveTo>
                      <a:pt x="0" y="376073"/>
                    </a:moveTo>
                    <a:cubicBezTo>
                      <a:pt x="59675" y="280593"/>
                      <a:pt x="119350" y="185114"/>
                      <a:pt x="198304" y="122685"/>
                    </a:cubicBezTo>
                    <a:cubicBezTo>
                      <a:pt x="277258" y="60256"/>
                      <a:pt x="374574" y="5172"/>
                      <a:pt x="473726" y="1500"/>
                    </a:cubicBezTo>
                    <a:cubicBezTo>
                      <a:pt x="572878" y="-2172"/>
                      <a:pt x="686719" y="-7680"/>
                      <a:pt x="793215" y="100652"/>
                    </a:cubicBezTo>
                    <a:cubicBezTo>
                      <a:pt x="899711" y="208985"/>
                      <a:pt x="1020650" y="405452"/>
                      <a:pt x="1112704" y="651495"/>
                    </a:cubicBezTo>
                    <a:cubicBezTo>
                      <a:pt x="1204758" y="897538"/>
                      <a:pt x="1275272" y="1328700"/>
                      <a:pt x="1345540" y="1576912"/>
                    </a:cubicBezTo>
                    <a:cubicBezTo>
                      <a:pt x="1415808" y="1825124"/>
                      <a:pt x="1468209" y="2008567"/>
                      <a:pt x="1534310" y="2140769"/>
                    </a:cubicBezTo>
                    <a:cubicBezTo>
                      <a:pt x="1600411" y="2272971"/>
                      <a:pt x="1774983" y="2386320"/>
                      <a:pt x="1874135" y="2386320"/>
                    </a:cubicBezTo>
                  </a:path>
                </a:pathLst>
              </a:custGeom>
              <a:noFill/>
              <a:ln w="571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pPr>
                  <a:defRPr/>
                </a:pPr>
                <a:endParaRPr lang="es-ES" sz="48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" name="14 Forma libre">
                <a:extLst>
                  <a:ext uri="{FF2B5EF4-FFF2-40B4-BE49-F238E27FC236}">
                    <a16:creationId xmlns:a16="http://schemas.microsoft.com/office/drawing/2014/main" id="{AB95A8D6-D23E-47D2-8F56-6685658746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5947" y="4235042"/>
                <a:ext cx="5261312" cy="1956933"/>
              </a:xfrm>
              <a:custGeom>
                <a:avLst/>
                <a:gdLst>
                  <a:gd name="T0" fmla="*/ 0 w 3868116"/>
                  <a:gd name="T1" fmla="*/ 128011 h 2088859"/>
                  <a:gd name="T2" fmla="*/ 738657 w 3868116"/>
                  <a:gd name="T3" fmla="*/ 21522 h 2088859"/>
                  <a:gd name="T4" fmla="*/ 1374702 w 3868116"/>
                  <a:gd name="T5" fmla="*/ 3123 h 2088859"/>
                  <a:gd name="T6" fmla="*/ 2257987 w 3868116"/>
                  <a:gd name="T7" fmla="*/ 64449 h 2088859"/>
                  <a:gd name="T8" fmla="*/ 4395001 w 3868116"/>
                  <a:gd name="T9" fmla="*/ 285209 h 2088859"/>
                  <a:gd name="T10" fmla="*/ 7608144 w 3868116"/>
                  <a:gd name="T11" fmla="*/ 584393 h 2088859"/>
                  <a:gd name="T12" fmla="*/ 11744609 w 3868116"/>
                  <a:gd name="T13" fmla="*/ 908931 h 2088859"/>
                  <a:gd name="T14" fmla="*/ 12967392 w 3868116"/>
                  <a:gd name="T15" fmla="*/ 960260 h 208885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868116"/>
                  <a:gd name="T25" fmla="*/ 0 h 2088859"/>
                  <a:gd name="T26" fmla="*/ 3868116 w 3868116"/>
                  <a:gd name="T27" fmla="*/ 2088859 h 208885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868116" h="2088859">
                    <a:moveTo>
                      <a:pt x="0" y="278112"/>
                    </a:moveTo>
                    <a:cubicBezTo>
                      <a:pt x="68856" y="186304"/>
                      <a:pt x="151994" y="91978"/>
                      <a:pt x="220338" y="46757"/>
                    </a:cubicBezTo>
                    <a:cubicBezTo>
                      <a:pt x="288682" y="1536"/>
                      <a:pt x="334532" y="-8761"/>
                      <a:pt x="410067" y="6783"/>
                    </a:cubicBezTo>
                    <a:cubicBezTo>
                      <a:pt x="485602" y="22327"/>
                      <a:pt x="481344" y="28824"/>
                      <a:pt x="673547" y="140020"/>
                    </a:cubicBezTo>
                    <a:cubicBezTo>
                      <a:pt x="865750" y="251216"/>
                      <a:pt x="1045020" y="431366"/>
                      <a:pt x="1311008" y="619634"/>
                    </a:cubicBezTo>
                    <a:cubicBezTo>
                      <a:pt x="1576996" y="807902"/>
                      <a:pt x="1904082" y="1043784"/>
                      <a:pt x="2269475" y="1269630"/>
                    </a:cubicBezTo>
                    <a:cubicBezTo>
                      <a:pt x="2634868" y="1495476"/>
                      <a:pt x="3165513" y="1833326"/>
                      <a:pt x="3503364" y="1974709"/>
                    </a:cubicBezTo>
                    <a:cubicBezTo>
                      <a:pt x="3841215" y="2116092"/>
                      <a:pt x="3868116" y="2086225"/>
                      <a:pt x="3868116" y="2086225"/>
                    </a:cubicBezTo>
                  </a:path>
                </a:pathLst>
              </a:custGeom>
              <a:noFill/>
              <a:ln w="5715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en-US" sz="4800"/>
              </a:p>
            </p:txBody>
          </p:sp>
          <p:sp>
            <p:nvSpPr>
              <p:cNvPr id="17" name="15 CuadroTexto">
                <a:extLst>
                  <a:ext uri="{FF2B5EF4-FFF2-40B4-BE49-F238E27FC236}">
                    <a16:creationId xmlns:a16="http://schemas.microsoft.com/office/drawing/2014/main" id="{A0A2AE32-95AA-4120-9D3E-C16F2ADF22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95736" y="4125536"/>
                <a:ext cx="936104" cy="1818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s-ES_tradnl" altLang="es-ES" sz="2800">
                    <a:latin typeface="Times New Roman" pitchFamily="18" charset="0"/>
                  </a:rPr>
                  <a:t>100%</a:t>
                </a:r>
                <a:endParaRPr lang="es-ES" altLang="es-ES" sz="2800">
                  <a:latin typeface="Times New Roman" pitchFamily="18" charset="0"/>
                </a:endParaRPr>
              </a:p>
            </p:txBody>
          </p:sp>
          <p:sp>
            <p:nvSpPr>
              <p:cNvPr id="18" name="16 Rectángulo">
                <a:extLst>
                  <a:ext uri="{FF2B5EF4-FFF2-40B4-BE49-F238E27FC236}">
                    <a16:creationId xmlns:a16="http://schemas.microsoft.com/office/drawing/2014/main" id="{1DDC24EB-1E7D-461F-A25E-BD969F2DEB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4626" y="5252981"/>
                <a:ext cx="449362" cy="1818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s-ES_tradnl" altLang="es-ES" sz="2800">
                    <a:latin typeface="Times New Roman" pitchFamily="18" charset="0"/>
                  </a:rPr>
                  <a:t>50%</a:t>
                </a:r>
                <a:endParaRPr lang="es-ES" altLang="es-ES" sz="2800">
                  <a:latin typeface="Times New Roman" pitchFamily="18" charset="0"/>
                </a:endParaRPr>
              </a:p>
            </p:txBody>
          </p:sp>
          <p:sp>
            <p:nvSpPr>
              <p:cNvPr id="19" name="29 Rectángulo">
                <a:extLst>
                  <a:ext uri="{FF2B5EF4-FFF2-40B4-BE49-F238E27FC236}">
                    <a16:creationId xmlns:a16="http://schemas.microsoft.com/office/drawing/2014/main" id="{EEDC7968-E067-49F0-B83D-23D84A06A7C8}"/>
                  </a:ext>
                </a:extLst>
              </p:cNvPr>
              <p:cNvSpPr/>
              <p:nvPr/>
            </p:nvSpPr>
            <p:spPr>
              <a:xfrm rot="16200000">
                <a:off x="1216391" y="4853366"/>
                <a:ext cx="1720097" cy="311530"/>
              </a:xfrm>
              <a:prstGeom prst="rect">
                <a:avLst/>
              </a:prstGeom>
              <a:ln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s-ES_tradnl" sz="3200" dirty="0">
                    <a:latin typeface="+mj-lt"/>
                  </a:rPr>
                  <a:t>Dosis absorbida</a:t>
                </a:r>
                <a:endParaRPr lang="es-ES" sz="3200" dirty="0">
                  <a:latin typeface="+mj-lt"/>
                </a:endParaRPr>
              </a:p>
            </p:txBody>
          </p:sp>
          <p:sp>
            <p:nvSpPr>
              <p:cNvPr id="20" name="30 Rectángulo">
                <a:extLst>
                  <a:ext uri="{FF2B5EF4-FFF2-40B4-BE49-F238E27FC236}">
                    <a16:creationId xmlns:a16="http://schemas.microsoft.com/office/drawing/2014/main" id="{CDFB99CE-2B02-4E7A-ABC0-066B9302E446}"/>
                  </a:ext>
                </a:extLst>
              </p:cNvPr>
              <p:cNvSpPr/>
              <p:nvPr/>
            </p:nvSpPr>
            <p:spPr>
              <a:xfrm>
                <a:off x="2614970" y="6609018"/>
                <a:ext cx="5700810" cy="374420"/>
              </a:xfrm>
              <a:prstGeom prst="rect">
                <a:avLst/>
              </a:prstGeom>
              <a:ln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s-ES_tradnl" sz="3200" b="1" dirty="0">
                    <a:latin typeface="+mj-lt"/>
                  </a:rPr>
                  <a:t>    0        0,5        1        1,5       2       2,5                 cm tejido</a:t>
                </a:r>
                <a:endParaRPr lang="es-ES" sz="3200" b="1" dirty="0">
                  <a:latin typeface="+mj-lt"/>
                </a:endParaRPr>
              </a:p>
            </p:txBody>
          </p:sp>
        </p:grpSp>
        <p:cxnSp>
          <p:nvCxnSpPr>
            <p:cNvPr id="10" name="20 Conector recto">
              <a:extLst>
                <a:ext uri="{FF2B5EF4-FFF2-40B4-BE49-F238E27FC236}">
                  <a16:creationId xmlns:a16="http://schemas.microsoft.com/office/drawing/2014/main" id="{1617F1BD-63B7-4FDA-AD16-FE842DE7DB6C}"/>
                </a:ext>
              </a:extLst>
            </p:cNvPr>
            <p:cNvCxnSpPr/>
            <p:nvPr/>
          </p:nvCxnSpPr>
          <p:spPr>
            <a:xfrm>
              <a:off x="4454308" y="3919054"/>
              <a:ext cx="3430674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21 CuadroTexto">
              <a:extLst>
                <a:ext uri="{FF2B5EF4-FFF2-40B4-BE49-F238E27FC236}">
                  <a16:creationId xmlns:a16="http://schemas.microsoft.com/office/drawing/2014/main" id="{4DA90453-2E47-4945-BD92-BF7D3530A0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80376" y="2543364"/>
              <a:ext cx="1389920" cy="1187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" sz="4800" b="1" dirty="0">
                  <a:solidFill>
                    <a:srgbClr val="C00000"/>
                  </a:solidFill>
                  <a:latin typeface="Calibri" pitchFamily="34" charset="0"/>
                </a:rPr>
                <a:t>I 125</a:t>
              </a:r>
            </a:p>
            <a:p>
              <a:r>
                <a:rPr lang="el-GR" altLang="es-ES" sz="4800" b="1" dirty="0">
                  <a:solidFill>
                    <a:srgbClr val="C00000"/>
                  </a:solidFill>
                  <a:cs typeface="Arial" charset="0"/>
                </a:rPr>
                <a:t>γ </a:t>
              </a:r>
              <a:r>
                <a:rPr lang="es-ES" sz="4800" b="1" dirty="0">
                  <a:solidFill>
                    <a:srgbClr val="C00000"/>
                  </a:solidFill>
                  <a:latin typeface="Calibri" pitchFamily="34" charset="0"/>
                </a:rPr>
                <a:t>0,3 </a:t>
              </a:r>
              <a:r>
                <a:rPr lang="es-ES" sz="4800" b="1" dirty="0" err="1">
                  <a:solidFill>
                    <a:srgbClr val="C00000"/>
                  </a:solidFill>
                  <a:latin typeface="Calibri" pitchFamily="34" charset="0"/>
                </a:rPr>
                <a:t>MeV</a:t>
              </a:r>
              <a:endParaRPr lang="es-ES" sz="4800" b="1" dirty="0">
                <a:solidFill>
                  <a:srgbClr val="C00000"/>
                </a:solidFill>
                <a:latin typeface="Calibri" pitchFamily="34" charset="0"/>
              </a:endParaRPr>
            </a:p>
          </p:txBody>
        </p:sp>
        <p:sp>
          <p:nvSpPr>
            <p:cNvPr id="12" name="22 CuadroTexto">
              <a:extLst>
                <a:ext uri="{FF2B5EF4-FFF2-40B4-BE49-F238E27FC236}">
                  <a16:creationId xmlns:a16="http://schemas.microsoft.com/office/drawing/2014/main" id="{1FCD9F2A-0825-443A-8BDA-B3B02E49E2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01454" y="600834"/>
              <a:ext cx="1368152" cy="1187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" sz="4800" b="1" dirty="0">
                  <a:solidFill>
                    <a:srgbClr val="0000FF"/>
                  </a:solidFill>
                  <a:latin typeface="Calibri" pitchFamily="34" charset="0"/>
                </a:rPr>
                <a:t>Ru 106</a:t>
              </a:r>
            </a:p>
            <a:p>
              <a:r>
                <a:rPr lang="el-GR" sz="4800" dirty="0">
                  <a:solidFill>
                    <a:srgbClr val="0000FF"/>
                  </a:solidFill>
                  <a:latin typeface="Calibri" pitchFamily="34" charset="0"/>
                </a:rPr>
                <a:t>β</a:t>
              </a:r>
              <a:r>
                <a:rPr lang="el-GR" sz="4800" b="1" dirty="0">
                  <a:solidFill>
                    <a:srgbClr val="0000FF"/>
                  </a:solidFill>
                  <a:latin typeface="Calibri" pitchFamily="34" charset="0"/>
                </a:rPr>
                <a:t> </a:t>
              </a:r>
              <a:r>
                <a:rPr lang="es-ES" sz="4800" dirty="0">
                  <a:solidFill>
                    <a:srgbClr val="0000FF"/>
                  </a:solidFill>
                  <a:latin typeface="Calibri" pitchFamily="34" charset="0"/>
                </a:rPr>
                <a:t>3,54 </a:t>
              </a:r>
              <a:r>
                <a:rPr lang="es-ES" sz="4800" dirty="0" err="1">
                  <a:solidFill>
                    <a:srgbClr val="0000FF"/>
                  </a:solidFill>
                  <a:latin typeface="Calibri" pitchFamily="34" charset="0"/>
                </a:rPr>
                <a:t>MeV</a:t>
              </a:r>
              <a:endParaRPr lang="es-ES" sz="4800" dirty="0">
                <a:solidFill>
                  <a:srgbClr val="0000FF"/>
                </a:solidFill>
                <a:latin typeface="Calibri" pitchFamily="34" charset="0"/>
              </a:endParaRPr>
            </a:p>
          </p:txBody>
        </p:sp>
      </p:grpSp>
      <p:sp>
        <p:nvSpPr>
          <p:cNvPr id="21" name="CuadroTexto 20">
            <a:extLst>
              <a:ext uri="{FF2B5EF4-FFF2-40B4-BE49-F238E27FC236}">
                <a16:creationId xmlns:a16="http://schemas.microsoft.com/office/drawing/2014/main" id="{AD87D5AE-6CDC-4D78-B980-05C2A0A7CB17}"/>
              </a:ext>
            </a:extLst>
          </p:cNvPr>
          <p:cNvSpPr txBox="1"/>
          <p:nvPr/>
        </p:nvSpPr>
        <p:spPr>
          <a:xfrm>
            <a:off x="532787" y="13249534"/>
            <a:ext cx="2252723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Thomson RM et al. AAPM </a:t>
            </a:r>
            <a:r>
              <a:rPr kumimoji="0" lang="es-ES" sz="2400" b="0" i="0" u="none" strike="noStrike" cap="none" spc="0" normalizeH="0" baseline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recomendations</a:t>
            </a:r>
            <a:r>
              <a:rPr kumimoji="0" lang="es-ES" sz="2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</a:t>
            </a:r>
            <a:r>
              <a:rPr kumimoji="0" lang="es-ES" sz="2400" b="0" i="0" u="none" strike="noStrike" cap="none" spc="0" normalizeH="0" baseline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on</a:t>
            </a:r>
            <a:r>
              <a:rPr kumimoji="0" lang="es-ES" sz="2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medical </a:t>
            </a:r>
            <a:r>
              <a:rPr kumimoji="0" lang="es-ES" sz="2400" b="0" i="0" u="none" strike="noStrike" cap="none" spc="0" normalizeH="0" baseline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physics</a:t>
            </a:r>
            <a:r>
              <a:rPr kumimoji="0" lang="es-ES" sz="2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</a:t>
            </a:r>
            <a:r>
              <a:rPr kumimoji="0" lang="es-ES" sz="2400" b="0" i="0" u="none" strike="noStrike" cap="none" spc="0" normalizeH="0" baseline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practices</a:t>
            </a:r>
            <a:r>
              <a:rPr kumimoji="0" lang="es-ES" sz="2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</a:t>
            </a:r>
            <a:r>
              <a:rPr kumimoji="0" lang="es-ES" sz="2400" b="0" i="0" u="none" strike="noStrike" cap="none" spc="0" normalizeH="0" baseline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for</a:t>
            </a:r>
            <a:r>
              <a:rPr kumimoji="0" lang="es-ES" sz="2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ocular plaque </a:t>
            </a:r>
            <a:r>
              <a:rPr kumimoji="0" lang="es-ES" sz="2400" b="0" i="0" u="none" strike="noStrike" cap="none" spc="0" normalizeH="0" baseline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brachytherapy</a:t>
            </a:r>
            <a:r>
              <a:rPr kumimoji="0" lang="es-ES" sz="2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: </a:t>
            </a:r>
            <a:r>
              <a:rPr kumimoji="0" lang="es-ES" sz="2400" b="0" i="0" u="none" strike="noStrike" cap="none" spc="0" normalizeH="0" baseline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report</a:t>
            </a:r>
            <a:r>
              <a:rPr kumimoji="0" lang="es-ES" sz="2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</a:t>
            </a:r>
            <a:r>
              <a:rPr kumimoji="0" lang="es-ES" sz="2400" b="0" i="0" u="none" strike="noStrike" cap="none" spc="0" normalizeH="0" baseline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of</a:t>
            </a:r>
            <a:r>
              <a:rPr kumimoji="0" lang="es-ES" sz="2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</a:t>
            </a:r>
            <a:r>
              <a:rPr kumimoji="0" lang="es-ES" sz="2400" b="0" i="0" u="none" strike="noStrike" cap="none" spc="0" normalizeH="0" baseline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task</a:t>
            </a:r>
            <a:r>
              <a:rPr kumimoji="0" lang="es-ES" sz="2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</a:t>
            </a:r>
            <a:r>
              <a:rPr kumimoji="0" lang="es-ES" sz="2400" b="0" i="0" u="none" strike="noStrike" cap="none" spc="0" normalizeH="0" baseline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group</a:t>
            </a:r>
            <a:r>
              <a:rPr kumimoji="0" lang="es-ES" sz="2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221. </a:t>
            </a:r>
            <a:r>
              <a:rPr kumimoji="0" lang="es-ES" sz="2400" b="0" i="0" u="none" strike="noStrike" cap="none" spc="0" normalizeH="0" baseline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Med</a:t>
            </a:r>
            <a:r>
              <a:rPr kumimoji="0" lang="es-ES" sz="2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</a:t>
            </a:r>
            <a:r>
              <a:rPr kumimoji="0" lang="es-ES" sz="2400" b="0" i="0" u="none" strike="noStrike" cap="none" spc="0" normalizeH="0" baseline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phys</a:t>
            </a:r>
            <a:r>
              <a:rPr kumimoji="0" lang="es-ES" sz="2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2020;47:e92-124</a:t>
            </a:r>
          </a:p>
        </p:txBody>
      </p:sp>
    </p:spTree>
    <p:extLst>
      <p:ext uri="{BB962C8B-B14F-4D97-AF65-F5344CB8AC3E}">
        <p14:creationId xmlns:p14="http://schemas.microsoft.com/office/powerpoint/2010/main" val="165161128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 Imagen">
            <a:extLst>
              <a:ext uri="{FF2B5EF4-FFF2-40B4-BE49-F238E27FC236}">
                <a16:creationId xmlns:a16="http://schemas.microsoft.com/office/drawing/2014/main" id="{F66A3769-01AB-4752-B787-3E2F7D7DD4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6" t="22523"/>
          <a:stretch>
            <a:fillRect/>
          </a:stretch>
        </p:blipFill>
        <p:spPr bwMode="auto">
          <a:xfrm>
            <a:off x="14638348" y="669458"/>
            <a:ext cx="8077159" cy="601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ED738A9-511E-4426-99D2-B0CFE46F7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3297" y="5748589"/>
            <a:ext cx="7038849" cy="6224336"/>
          </a:xfrm>
          <a:prstGeom prst="rect">
            <a:avLst/>
          </a:prstGeom>
        </p:spPr>
      </p:pic>
      <p:pic>
        <p:nvPicPr>
          <p:cNvPr id="4" name="1 Imagen">
            <a:extLst>
              <a:ext uri="{FF2B5EF4-FFF2-40B4-BE49-F238E27FC236}">
                <a16:creationId xmlns:a16="http://schemas.microsoft.com/office/drawing/2014/main" id="{78F63823-88CD-4E5B-AF96-DA2646337B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949" y="669459"/>
            <a:ext cx="7038849" cy="6011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AE04D20-0B39-401E-975B-FBD975AE8A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731" b="5319"/>
          <a:stretch/>
        </p:blipFill>
        <p:spPr>
          <a:xfrm>
            <a:off x="9102110" y="5748589"/>
            <a:ext cx="7228745" cy="62243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1 Imagen">
            <a:extLst>
              <a:ext uri="{FF2B5EF4-FFF2-40B4-BE49-F238E27FC236}">
                <a16:creationId xmlns:a16="http://schemas.microsoft.com/office/drawing/2014/main" id="{B7726F5B-CFD3-46F4-9AB5-377E6B05ED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532" y="566189"/>
            <a:ext cx="3375142" cy="186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DD53D262-10DD-4619-A0D8-2541085D6169}"/>
              </a:ext>
            </a:extLst>
          </p:cNvPr>
          <p:cNvSpPr/>
          <p:nvPr/>
        </p:nvSpPr>
        <p:spPr>
          <a:xfrm>
            <a:off x="252329" y="5748589"/>
            <a:ext cx="576234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E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Dosis: 85Gy</a:t>
            </a:r>
          </a:p>
          <a:p>
            <a:r>
              <a:rPr lang="es-ES" sz="4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Tasa de dosis: 0,60 y 1,05Gy/h</a:t>
            </a:r>
          </a:p>
          <a:p>
            <a:r>
              <a:rPr lang="es-ES" sz="4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Implante quirófano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17115D3-3BB1-4F51-A9E4-CB257EC92FA1}"/>
              </a:ext>
            </a:extLst>
          </p:cNvPr>
          <p:cNvSpPr txBox="1"/>
          <p:nvPr/>
        </p:nvSpPr>
        <p:spPr>
          <a:xfrm>
            <a:off x="252330" y="11777008"/>
            <a:ext cx="62906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_tradnl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</a:t>
            </a:r>
            <a:r>
              <a:rPr lang="es-ES_tradnl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 et al. “</a:t>
            </a:r>
            <a:r>
              <a:rPr lang="es-ES_tradnl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_tradnl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american</a:t>
            </a:r>
            <a:r>
              <a:rPr lang="es-ES_tradnl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brachytherapy</a:t>
            </a:r>
            <a:r>
              <a:rPr lang="es-ES_tradnl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society</a:t>
            </a:r>
            <a:r>
              <a:rPr lang="es-ES_tradnl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recommendations</a:t>
            </a:r>
            <a:r>
              <a:rPr lang="es-ES_tradnl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ES_tradnl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brachytherapy</a:t>
            </a:r>
            <a:r>
              <a:rPr lang="es-ES_tradnl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uveal melanomas”. </a:t>
            </a:r>
            <a:r>
              <a:rPr lang="es-ES_tradnl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</a:t>
            </a:r>
            <a:r>
              <a:rPr lang="es-ES_tradnl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 Rad Oncol </a:t>
            </a:r>
            <a:r>
              <a:rPr lang="es-ES_tradnl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</a:t>
            </a:r>
            <a:r>
              <a:rPr lang="es-ES_tradnl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</a:t>
            </a:r>
            <a:r>
              <a:rPr lang="es-ES_tradnl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56: 544-555 (2003)</a:t>
            </a:r>
            <a:endParaRPr lang="es-ES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0BD267A-2343-4EC2-8F53-0A5A5F85E4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98735" y="10029824"/>
            <a:ext cx="4027595" cy="33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55507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1F9E13D0-275C-4087-8125-36197291DCB6}"/>
              </a:ext>
            </a:extLst>
          </p:cNvPr>
          <p:cNvSpPr txBox="1"/>
          <p:nvPr/>
        </p:nvSpPr>
        <p:spPr>
          <a:xfrm>
            <a:off x="1164432" y="495251"/>
            <a:ext cx="8839200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6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Ventajas dosimétricas:</a:t>
            </a:r>
            <a:endParaRPr kumimoji="0" lang="es-ES" sz="6600" b="0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2E79E0A-1F92-484D-9AC4-E6387EC75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82" y="1950604"/>
            <a:ext cx="22038468" cy="11765396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9E19D133-13A6-478D-91BA-841275A26F35}"/>
              </a:ext>
            </a:extLst>
          </p:cNvPr>
          <p:cNvSpPr/>
          <p:nvPr/>
        </p:nvSpPr>
        <p:spPr>
          <a:xfrm>
            <a:off x="857250" y="6515100"/>
            <a:ext cx="1628775" cy="88582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E4125FE4-318B-4A8D-9B9D-B05D6711BCE5}"/>
              </a:ext>
            </a:extLst>
          </p:cNvPr>
          <p:cNvSpPr/>
          <p:nvPr/>
        </p:nvSpPr>
        <p:spPr>
          <a:xfrm>
            <a:off x="1009650" y="6667500"/>
            <a:ext cx="1628775" cy="88582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ECEE09D-957D-4280-B331-1F75B4C2DC75}"/>
              </a:ext>
            </a:extLst>
          </p:cNvPr>
          <p:cNvSpPr/>
          <p:nvPr/>
        </p:nvSpPr>
        <p:spPr>
          <a:xfrm>
            <a:off x="350044" y="12463463"/>
            <a:ext cx="1628775" cy="88582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38E0976-64DA-4953-B9D6-F96D473C6AFC}"/>
              </a:ext>
            </a:extLst>
          </p:cNvPr>
          <p:cNvSpPr txBox="1"/>
          <p:nvPr/>
        </p:nvSpPr>
        <p:spPr>
          <a:xfrm rot="20970236">
            <a:off x="8167330" y="6671031"/>
            <a:ext cx="7003973" cy="17645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5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Estabilizació</a:t>
            </a:r>
            <a:r>
              <a:rPr lang="es-ES" sz="5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del ojo no incertidumbres </a:t>
            </a:r>
            <a:endParaRPr kumimoji="0" lang="es-ES" sz="5400" b="0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557869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484DC66-434C-4CFB-85D0-329971C437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58" t="38023" r="26647" b="45628"/>
          <a:stretch/>
        </p:blipFill>
        <p:spPr>
          <a:xfrm>
            <a:off x="485775" y="804199"/>
            <a:ext cx="20631151" cy="4383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7B41657-CAC3-45F5-BEC5-F66993E73588}"/>
              </a:ext>
            </a:extLst>
          </p:cNvPr>
          <p:cNvSpPr txBox="1"/>
          <p:nvPr/>
        </p:nvSpPr>
        <p:spPr>
          <a:xfrm>
            <a:off x="15722202" y="4356225"/>
            <a:ext cx="4864893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s-E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Brachytherapy</a:t>
            </a:r>
            <a:r>
              <a:rPr lang="es-E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 (2014) 1e14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626E39D-DF60-44AC-96BD-E3CE60B5E9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316" t="30567" r="22475" b="48451"/>
          <a:stretch/>
        </p:blipFill>
        <p:spPr>
          <a:xfrm>
            <a:off x="4772025" y="5437271"/>
            <a:ext cx="17773651" cy="6605872"/>
          </a:xfrm>
          <a:prstGeom prst="rect">
            <a:avLst/>
          </a:prstGeom>
        </p:spPr>
      </p:pic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F91EA219-CE54-4118-8B5E-18C6833A46B1}"/>
              </a:ext>
            </a:extLst>
          </p:cNvPr>
          <p:cNvSpPr/>
          <p:nvPr/>
        </p:nvSpPr>
        <p:spPr>
          <a:xfrm>
            <a:off x="5743575" y="11287125"/>
            <a:ext cx="14843520" cy="756018"/>
          </a:xfrm>
          <a:prstGeom prst="roundRect">
            <a:avLst/>
          </a:prstGeom>
          <a:noFill/>
          <a:ln w="76200" cap="flat">
            <a:solidFill>
              <a:schemeClr val="accent2">
                <a:lumMod val="60000"/>
                <a:lumOff val="4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4153C8C-FF06-4DAB-BC45-9419E47EB13D}"/>
              </a:ext>
            </a:extLst>
          </p:cNvPr>
          <p:cNvSpPr txBox="1"/>
          <p:nvPr/>
        </p:nvSpPr>
        <p:spPr>
          <a:xfrm rot="19900780">
            <a:off x="-192389" y="5301436"/>
            <a:ext cx="5430649" cy="9335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s-ES" sz="5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Coste-beneficio</a:t>
            </a:r>
          </a:p>
        </p:txBody>
      </p:sp>
    </p:spTree>
    <p:extLst>
      <p:ext uri="{BB962C8B-B14F-4D97-AF65-F5344CB8AC3E}">
        <p14:creationId xmlns:p14="http://schemas.microsoft.com/office/powerpoint/2010/main" val="3573535861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0697A29-47EC-40D7-BFEA-AAC0F9D744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37" t="16859" r="34431" b="79138"/>
          <a:stretch/>
        </p:blipFill>
        <p:spPr>
          <a:xfrm>
            <a:off x="8281988" y="1348306"/>
            <a:ext cx="15692438" cy="110914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68C480B-8DED-47DD-BCB4-AC803AEB7732}"/>
              </a:ext>
            </a:extLst>
          </p:cNvPr>
          <p:cNvSpPr txBox="1"/>
          <p:nvPr/>
        </p:nvSpPr>
        <p:spPr>
          <a:xfrm>
            <a:off x="1143000" y="2058851"/>
            <a:ext cx="6057900" cy="3180358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40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Informes de evaluación de tecnologías sanitarias. 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4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S" sz="40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Protonterapia</a:t>
            </a:r>
            <a:r>
              <a:rPr lang="es-ES" sz="4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el tratamiento del cáncer. Actualización 2018.</a:t>
            </a:r>
            <a:endParaRPr kumimoji="0" lang="es-ES" sz="4000" b="0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DB633E8-02EB-42C0-89DF-F67F3662BF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826" t="36654" r="33589" b="23765"/>
          <a:stretch/>
        </p:blipFill>
        <p:spPr>
          <a:xfrm>
            <a:off x="8039100" y="2457450"/>
            <a:ext cx="16344900" cy="10829925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84F5D0B5-72A1-4D8B-838D-5BFB5085C9F6}"/>
              </a:ext>
            </a:extLst>
          </p:cNvPr>
          <p:cNvSpPr/>
          <p:nvPr/>
        </p:nvSpPr>
        <p:spPr>
          <a:xfrm>
            <a:off x="13458826" y="9821664"/>
            <a:ext cx="7029450" cy="346571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4A80C9AA-EBF4-4625-8995-1DA8F290AD46}"/>
              </a:ext>
            </a:extLst>
          </p:cNvPr>
          <p:cNvSpPr/>
          <p:nvPr/>
        </p:nvSpPr>
        <p:spPr>
          <a:xfrm rot="20680187">
            <a:off x="1223964" y="10351353"/>
            <a:ext cx="5976936" cy="1203166"/>
          </a:xfrm>
          <a:prstGeom prst="round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Centros de referencia con muchos pacientes/año</a:t>
            </a:r>
            <a:endParaRPr kumimoji="0" lang="es-ES" sz="3200" b="1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987142372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6995D65-437B-4D04-ACA6-B1B302EB00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01" t="15234" r="22694" b="52844"/>
          <a:stretch/>
        </p:blipFill>
        <p:spPr>
          <a:xfrm>
            <a:off x="1123269" y="750731"/>
            <a:ext cx="19882890" cy="5790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AFFB36D-8A9A-47C3-A033-09B030CA3CBC}"/>
              </a:ext>
            </a:extLst>
          </p:cNvPr>
          <p:cNvSpPr txBox="1"/>
          <p:nvPr/>
        </p:nvSpPr>
        <p:spPr>
          <a:xfrm>
            <a:off x="2251981" y="8461472"/>
            <a:ext cx="20140065" cy="34881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es-ES" sz="4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 melanomas que son metastásicos antes de tratarlos, otros nunca harán metástasis… Grupos de riesgo</a:t>
            </a:r>
          </a:p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s-ES" sz="4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Cuando menor es el tamaño menor mortalidad</a:t>
            </a:r>
          </a:p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es-ES" sz="4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efectos secundarios dependen de las características del tumor no del tratamiento administrado</a:t>
            </a:r>
            <a:endParaRPr kumimoji="0" lang="es-ES" sz="4400" b="0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1407D80F-0EE9-448F-A836-04A13D68D361}"/>
              </a:ext>
            </a:extLst>
          </p:cNvPr>
          <p:cNvSpPr/>
          <p:nvPr/>
        </p:nvSpPr>
        <p:spPr>
          <a:xfrm>
            <a:off x="19620271" y="4730435"/>
            <a:ext cx="2771775" cy="86264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4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NO!!!!</a:t>
            </a:r>
          </a:p>
        </p:txBody>
      </p:sp>
    </p:spTree>
    <p:extLst>
      <p:ext uri="{BB962C8B-B14F-4D97-AF65-F5344CB8AC3E}">
        <p14:creationId xmlns:p14="http://schemas.microsoft.com/office/powerpoint/2010/main" val="22557135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629D9D36-B181-4E91-BA30-7333D595340E}"/>
              </a:ext>
            </a:extLst>
          </p:cNvPr>
          <p:cNvSpPr txBox="1"/>
          <p:nvPr/>
        </p:nvSpPr>
        <p:spPr>
          <a:xfrm>
            <a:off x="2607468" y="1828562"/>
            <a:ext cx="18052257" cy="18312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0" lang="es-ES" sz="8900" b="1" i="0" u="none" strike="noStrike" kern="0" cap="none" spc="-15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Helvetica Neue"/>
              </a:rPr>
              <a:t>¿Braquiterapia o protones?  </a:t>
            </a:r>
            <a:br>
              <a:rPr kumimoji="0" lang="es-ES" sz="4400" b="1" i="0" u="none" strike="noStrike" kern="0" cap="none" spc="-15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Helvetica Neue"/>
              </a:rPr>
            </a:br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ACC8463-081E-4942-BE9E-836F501B3682}"/>
              </a:ext>
            </a:extLst>
          </p:cNvPr>
          <p:cNvSpPr txBox="1"/>
          <p:nvPr/>
        </p:nvSpPr>
        <p:spPr>
          <a:xfrm>
            <a:off x="2950368" y="4764069"/>
            <a:ext cx="19795332" cy="38472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s-ES" sz="4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diferencias en supervivencia con ambos tratamientos</a:t>
            </a:r>
            <a:endParaRPr lang="es-ES" sz="5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s-ES" sz="4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Confiar e</a:t>
            </a:r>
            <a:r>
              <a:rPr lang="es-ES" sz="4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la experiencia de los oncólogo radioterapeutas y oftalmólogos</a:t>
            </a:r>
          </a:p>
          <a:p>
            <a:pPr marL="342900" lvl="2" indent="-342900" algn="l">
              <a:buFont typeface="Wingdings" panose="05000000000000000000" pitchFamily="2" charset="2"/>
              <a:buChar char="ü"/>
            </a:pPr>
            <a:r>
              <a:rPr lang="es-ES" sz="4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Centros con ambas técnicas: No sesgos</a:t>
            </a:r>
          </a:p>
          <a:p>
            <a:pPr marL="342900" lvl="2" indent="-342900" algn="l">
              <a:buFont typeface="Wingdings" panose="05000000000000000000" pitchFamily="2" charset="2"/>
              <a:buChar char="ü"/>
            </a:pPr>
            <a:r>
              <a:rPr lang="es-ES" sz="4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Información al paciente y decisión</a:t>
            </a:r>
          </a:p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es-ES" sz="4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Unidades CSUR</a:t>
            </a:r>
          </a:p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endParaRPr lang="es-ES" sz="2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964541B-4B5F-413F-89CB-F5B5C9EBA3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316" t="21875" r="42855" b="73202"/>
          <a:stretch/>
        </p:blipFill>
        <p:spPr>
          <a:xfrm>
            <a:off x="10762059" y="8611276"/>
            <a:ext cx="4171950" cy="130803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475281B-0AC4-4F98-805B-192A36AFA5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316" t="51832" r="24231" b="38784"/>
          <a:stretch/>
        </p:blipFill>
        <p:spPr>
          <a:xfrm>
            <a:off x="9865755" y="9972365"/>
            <a:ext cx="12973050" cy="249299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Entrada de lápiz 14">
                <a:extLst>
                  <a:ext uri="{FF2B5EF4-FFF2-40B4-BE49-F238E27FC236}">
                    <a16:creationId xmlns:a16="http://schemas.microsoft.com/office/drawing/2014/main" id="{EE1624B7-D6E7-4A57-86F2-75F7A54902DF}"/>
                  </a:ext>
                </a:extLst>
              </p14:cNvPr>
              <p14:cNvContentPartPr/>
              <p14:nvPr/>
            </p14:nvContentPartPr>
            <p14:xfrm>
              <a:off x="10972800" y="11034000"/>
              <a:ext cx="10758960" cy="369720"/>
            </p14:xfrm>
          </p:contentPart>
        </mc:Choice>
        <mc:Fallback xmlns="">
          <p:pic>
            <p:nvPicPr>
              <p:cNvPr id="15" name="Entrada de lápiz 14">
                <a:extLst>
                  <a:ext uri="{FF2B5EF4-FFF2-40B4-BE49-F238E27FC236}">
                    <a16:creationId xmlns:a16="http://schemas.microsoft.com/office/drawing/2014/main" id="{EE1624B7-D6E7-4A57-86F2-75F7A54902D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918800" y="10926000"/>
                <a:ext cx="10866600" cy="58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0" name="Entrada de lápiz 19">
                <a:extLst>
                  <a:ext uri="{FF2B5EF4-FFF2-40B4-BE49-F238E27FC236}">
                    <a16:creationId xmlns:a16="http://schemas.microsoft.com/office/drawing/2014/main" id="{9B02B53E-48DA-484C-BBA1-FD95DEEBE6EC}"/>
                  </a:ext>
                </a:extLst>
              </p14:cNvPr>
              <p14:cNvContentPartPr/>
              <p14:nvPr/>
            </p14:nvContentPartPr>
            <p14:xfrm>
              <a:off x="10457640" y="11628000"/>
              <a:ext cx="6453720" cy="145080"/>
            </p14:xfrm>
          </p:contentPart>
        </mc:Choice>
        <mc:Fallback xmlns="">
          <p:pic>
            <p:nvPicPr>
              <p:cNvPr id="20" name="Entrada de lápiz 19">
                <a:extLst>
                  <a:ext uri="{FF2B5EF4-FFF2-40B4-BE49-F238E27FC236}">
                    <a16:creationId xmlns:a16="http://schemas.microsoft.com/office/drawing/2014/main" id="{9B02B53E-48DA-484C-BBA1-FD95DEEBE6E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403640" y="11520000"/>
                <a:ext cx="6561360" cy="360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22761072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349EFAB3-70D4-4982-AE84-E3864B17D65E}"/>
              </a:ext>
            </a:extLst>
          </p:cNvPr>
          <p:cNvSpPr txBox="1"/>
          <p:nvPr/>
        </p:nvSpPr>
        <p:spPr>
          <a:xfrm>
            <a:off x="2321718" y="685562"/>
            <a:ext cx="18052257" cy="18312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0" lang="es-ES" sz="8900" b="1" i="0" u="none" strike="noStrike" kern="0" cap="none" spc="-15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Helvetica Neue"/>
              </a:rPr>
              <a:t>¿Braquiterapia o protones?  </a:t>
            </a:r>
            <a:br>
              <a:rPr kumimoji="0" lang="es-ES" sz="4400" b="1" i="0" u="none" strike="noStrike" kern="0" cap="none" spc="-15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Helvetica Neue"/>
              </a:rPr>
            </a:br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090CD02-BB82-4C08-B7C5-BA9160D8587F}"/>
              </a:ext>
            </a:extLst>
          </p:cNvPr>
          <p:cNvSpPr txBox="1"/>
          <p:nvPr/>
        </p:nvSpPr>
        <p:spPr>
          <a:xfrm>
            <a:off x="11315723" y="9553122"/>
            <a:ext cx="805815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7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Muchas gracias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6CEA6AB-40D7-446A-9F6E-F7AE1C43C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71" y="646162"/>
            <a:ext cx="16844168" cy="7033432"/>
          </a:xfrm>
          <a:prstGeom prst="rect">
            <a:avLst/>
          </a:prstGeom>
        </p:spPr>
      </p:pic>
      <p:pic>
        <p:nvPicPr>
          <p:cNvPr id="11" name="Picture 12" descr="C:\Users\Toñi\Desktop\IMG_0826.JPG">
            <a:extLst>
              <a:ext uri="{FF2B5EF4-FFF2-40B4-BE49-F238E27FC236}">
                <a16:creationId xmlns:a16="http://schemas.microsoft.com/office/drawing/2014/main" id="{D4639B69-1E1C-43FB-B2C7-98F3E8D3E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4855" y="646162"/>
            <a:ext cx="8526645" cy="6001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D:\braquiterapia\Rutenio 114.jpg">
            <a:extLst>
              <a:ext uri="{FF2B5EF4-FFF2-40B4-BE49-F238E27FC236}">
                <a16:creationId xmlns:a16="http://schemas.microsoft.com/office/drawing/2014/main" id="{D68B353C-BD43-4EA1-B2EF-50A17A1E0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31" r="24692" b="12871"/>
          <a:stretch/>
        </p:blipFill>
        <p:spPr bwMode="auto">
          <a:xfrm>
            <a:off x="1466509" y="6581600"/>
            <a:ext cx="9170304" cy="5063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7391649-E67B-4FE7-9BC6-7A0303A5EE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04855" y="5229806"/>
            <a:ext cx="8526645" cy="641501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199A850-B17B-48D7-AF90-727FD86EC7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21986" y="6072165"/>
            <a:ext cx="5165689" cy="3915933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ED86DFFF-892D-4794-94E7-C7D1C9A853D1}"/>
              </a:ext>
            </a:extLst>
          </p:cNvPr>
          <p:cNvSpPr txBox="1"/>
          <p:nvPr/>
        </p:nvSpPr>
        <p:spPr>
          <a:xfrm>
            <a:off x="11929154" y="12376258"/>
            <a:ext cx="7239023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72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Muchas gracias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369EBA2-C99E-4201-8BF0-6383C84622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2789493" y="9016323"/>
            <a:ext cx="3341977" cy="331899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04BA02E-0C9D-4B64-86FA-3B808BE57A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53783" y="9016323"/>
            <a:ext cx="2371219" cy="3402731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BD345B7-767D-4FD9-B86F-61084C1C93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66509" y="646161"/>
            <a:ext cx="3435830" cy="218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10087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10C1C1F-FD7C-4B3C-9BA6-9B8147C42BDD}"/>
              </a:ext>
            </a:extLst>
          </p:cNvPr>
          <p:cNvSpPr txBox="1"/>
          <p:nvPr/>
        </p:nvSpPr>
        <p:spPr>
          <a:xfrm>
            <a:off x="4764" y="597843"/>
            <a:ext cx="7796211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s-ES" sz="6000" b="1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Melanoma uveal</a:t>
            </a:r>
            <a:endParaRPr lang="es-ES" sz="6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E34EC08-2187-4C62-9688-7CA28FC35F79}"/>
              </a:ext>
            </a:extLst>
          </p:cNvPr>
          <p:cNvSpPr txBox="1"/>
          <p:nvPr/>
        </p:nvSpPr>
        <p:spPr>
          <a:xfrm>
            <a:off x="1000127" y="2436277"/>
            <a:ext cx="16059148" cy="88434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s-ES" sz="40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</a:endParaRPr>
          </a:p>
          <a:p>
            <a:pPr marR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s-ES" sz="4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Tumor intraocular primario maligno más frecuente en adultos</a:t>
            </a:r>
          </a:p>
          <a:p>
            <a:pPr marR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s-ES" sz="4400" dirty="0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s-ES" sz="4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Europa: 5-7 casos por millón y año </a:t>
            </a:r>
          </a:p>
          <a:p>
            <a:pPr marR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s-ES" sz="4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s-ES" sz="4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Varones   (HCUV 51,2% mujeres)</a:t>
            </a:r>
          </a:p>
          <a:p>
            <a:pPr marR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s-ES" sz="4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s-ES" sz="4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Localización: </a:t>
            </a:r>
            <a:r>
              <a:rPr lang="es-ES" sz="4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Coroidea (85-90%)</a:t>
            </a:r>
            <a:r>
              <a:rPr lang="es-ES" sz="4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cuerpo ciliar e iris (10-15%)</a:t>
            </a:r>
          </a:p>
          <a:p>
            <a:pPr marR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s-ES" sz="4400" dirty="0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R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s-ES" sz="440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No </a:t>
            </a:r>
            <a:r>
              <a:rPr lang="es-ES" sz="4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relación con melanoma cutáneo ni exposición solar</a:t>
            </a:r>
            <a:endParaRPr lang="es-ES" sz="4400" dirty="0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l"/>
            <a:endParaRPr lang="es-ES" sz="4400" dirty="0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l"/>
            <a:r>
              <a:rPr lang="es-ES" sz="440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Mortalidad del 50% a 15 años</a:t>
            </a:r>
          </a:p>
          <a:p>
            <a:pPr marR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s-ES" sz="4400" dirty="0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8A625EA-2331-4438-934E-A3AC2EC0E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30875" y="597843"/>
            <a:ext cx="5431369" cy="1121822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B61CEB3-111C-4FA2-A290-4A23B14BDCF7}"/>
              </a:ext>
            </a:extLst>
          </p:cNvPr>
          <p:cNvSpPr txBox="1"/>
          <p:nvPr/>
        </p:nvSpPr>
        <p:spPr>
          <a:xfrm>
            <a:off x="4764" y="597843"/>
            <a:ext cx="9767886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s-ES" sz="6000" b="1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Factores pronósticos</a:t>
            </a:r>
            <a:endParaRPr lang="es-ES" sz="6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A1D173E-8C3E-4D21-A7E7-9019E93AD124}"/>
              </a:ext>
            </a:extLst>
          </p:cNvPr>
          <p:cNvSpPr txBox="1"/>
          <p:nvPr/>
        </p:nvSpPr>
        <p:spPr>
          <a:xfrm>
            <a:off x="2343150" y="3516540"/>
            <a:ext cx="10229850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914400" marR="0" indent="-9144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s-ES" sz="54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Localización</a:t>
            </a:r>
          </a:p>
          <a:p>
            <a:pPr marL="914400" marR="0" indent="-9144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s-ES" sz="5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Tamaño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8DD4CD38-A5C5-4C87-9BAE-E262B69C6D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5625053"/>
              </p:ext>
            </p:extLst>
          </p:nvPr>
        </p:nvGraphicFramePr>
        <p:xfrm>
          <a:off x="896058" y="6913607"/>
          <a:ext cx="11067342" cy="46691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15983">
                  <a:extLst>
                    <a:ext uri="{9D8B030D-6E8A-4147-A177-3AD203B41FA5}">
                      <a16:colId xmlns:a16="http://schemas.microsoft.com/office/drawing/2014/main" val="3059529126"/>
                    </a:ext>
                  </a:extLst>
                </a:gridCol>
                <a:gridCol w="2542803">
                  <a:extLst>
                    <a:ext uri="{9D8B030D-6E8A-4147-A177-3AD203B41FA5}">
                      <a16:colId xmlns:a16="http://schemas.microsoft.com/office/drawing/2014/main" val="3964902148"/>
                    </a:ext>
                  </a:extLst>
                </a:gridCol>
                <a:gridCol w="2690501">
                  <a:extLst>
                    <a:ext uri="{9D8B030D-6E8A-4147-A177-3AD203B41FA5}">
                      <a16:colId xmlns:a16="http://schemas.microsoft.com/office/drawing/2014/main" val="3293060142"/>
                    </a:ext>
                  </a:extLst>
                </a:gridCol>
                <a:gridCol w="3318055">
                  <a:extLst>
                    <a:ext uri="{9D8B030D-6E8A-4147-A177-3AD203B41FA5}">
                      <a16:colId xmlns:a16="http://schemas.microsoft.com/office/drawing/2014/main" val="2250256246"/>
                    </a:ext>
                  </a:extLst>
                </a:gridCol>
              </a:tblGrid>
              <a:tr h="110738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838200" algn="l"/>
                        </a:tabLst>
                      </a:pPr>
                      <a:r>
                        <a:rPr lang="es-ES" sz="3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Tamaño	</a:t>
                      </a:r>
                      <a:endParaRPr lang="es-ES" sz="3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5373" marR="1653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3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Diámetro basal</a:t>
                      </a:r>
                      <a:endParaRPr lang="es-ES" sz="3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5373" marR="1653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3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Altura tumoral</a:t>
                      </a:r>
                      <a:endParaRPr lang="es-ES" sz="3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5373" marR="1653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39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Mortalidad 5 años</a:t>
                      </a:r>
                    </a:p>
                  </a:txBody>
                  <a:tcPr marL="165373" marR="165373" marT="0" marB="0"/>
                </a:tc>
                <a:extLst>
                  <a:ext uri="{0D108BD9-81ED-4DB2-BD59-A6C34878D82A}">
                    <a16:rowId xmlns:a16="http://schemas.microsoft.com/office/drawing/2014/main" val="2904152675"/>
                  </a:ext>
                </a:extLst>
              </a:tr>
              <a:tr h="110738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3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Pequeño</a:t>
                      </a:r>
                      <a:endParaRPr lang="es-ES" sz="3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5373" marR="1653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3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&lt;5mm</a:t>
                      </a:r>
                      <a:endParaRPr lang="es-ES" sz="3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5373" marR="1653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3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1-&lt;2,5mm</a:t>
                      </a:r>
                      <a:endParaRPr lang="es-ES" sz="3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5373" marR="1653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39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16%</a:t>
                      </a:r>
                    </a:p>
                  </a:txBody>
                  <a:tcPr marL="165373" marR="165373" marT="0" marB="0"/>
                </a:tc>
                <a:extLst>
                  <a:ext uri="{0D108BD9-81ED-4DB2-BD59-A6C34878D82A}">
                    <a16:rowId xmlns:a16="http://schemas.microsoft.com/office/drawing/2014/main" val="3499226701"/>
                  </a:ext>
                </a:extLst>
              </a:tr>
              <a:tr h="110738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3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Mediano</a:t>
                      </a:r>
                      <a:endParaRPr lang="es-ES" sz="3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5373" marR="1653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3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&lt;16mm</a:t>
                      </a:r>
                      <a:endParaRPr lang="es-ES" sz="3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5373" marR="1653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3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2,5-10mm</a:t>
                      </a:r>
                      <a:endParaRPr lang="es-ES" sz="3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5373" marR="1653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39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32%</a:t>
                      </a:r>
                    </a:p>
                  </a:txBody>
                  <a:tcPr marL="165373" marR="165373" marT="0" marB="0"/>
                </a:tc>
                <a:extLst>
                  <a:ext uri="{0D108BD9-81ED-4DB2-BD59-A6C34878D82A}">
                    <a16:rowId xmlns:a16="http://schemas.microsoft.com/office/drawing/2014/main" val="3923029463"/>
                  </a:ext>
                </a:extLst>
              </a:tr>
              <a:tr h="67987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3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Grande</a:t>
                      </a:r>
                      <a:endParaRPr lang="es-ES" sz="3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5373" marR="1653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3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&gt;16mm</a:t>
                      </a:r>
                      <a:endParaRPr lang="es-ES" sz="3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5373" marR="1653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3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&gt;10mm</a:t>
                      </a:r>
                      <a:endParaRPr lang="es-ES" sz="3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5373" marR="1653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39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56%</a:t>
                      </a:r>
                    </a:p>
                  </a:txBody>
                  <a:tcPr marL="165373" marR="165373" marT="0" marB="0"/>
                </a:tc>
                <a:extLst>
                  <a:ext uri="{0D108BD9-81ED-4DB2-BD59-A6C34878D82A}">
                    <a16:rowId xmlns:a16="http://schemas.microsoft.com/office/drawing/2014/main" val="2555983814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8C49D26B-7DE4-4D4A-8C51-F6A241A2AB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692"/>
          <a:stretch/>
        </p:blipFill>
        <p:spPr>
          <a:xfrm>
            <a:off x="12660546" y="7065003"/>
            <a:ext cx="10882328" cy="4669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31E6EA5-EEE8-4DB0-9C96-822B85F7EEA0}"/>
              </a:ext>
            </a:extLst>
          </p:cNvPr>
          <p:cNvSpPr txBox="1"/>
          <p:nvPr/>
        </p:nvSpPr>
        <p:spPr>
          <a:xfrm>
            <a:off x="552450" y="11885578"/>
            <a:ext cx="13811250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40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Clasificación COMS (</a:t>
            </a:r>
            <a:r>
              <a:rPr kumimoji="0" lang="es-ES" sz="4000" b="0" i="0" u="none" strike="noStrike" cap="none" spc="0" normalizeH="0" baseline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collaborative</a:t>
            </a:r>
            <a:r>
              <a:rPr kumimoji="0" lang="es-ES" sz="40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ocular melanoma </a:t>
            </a:r>
            <a:r>
              <a:rPr kumimoji="0" lang="es-ES" sz="4000" b="0" i="0" u="none" strike="noStrike" cap="none" spc="0" normalizeH="0" baseline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study</a:t>
            </a:r>
            <a:r>
              <a:rPr kumimoji="0" lang="es-ES" sz="40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)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0129BDB-1395-4EFA-84A9-6917E75BC8DF}"/>
              </a:ext>
            </a:extLst>
          </p:cNvPr>
          <p:cNvSpPr txBox="1"/>
          <p:nvPr/>
        </p:nvSpPr>
        <p:spPr>
          <a:xfrm>
            <a:off x="14506575" y="11895722"/>
            <a:ext cx="6515100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44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Clasificación TNM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ECE3DA64-528D-4D81-A2E1-F0E89F80D4CF}"/>
              </a:ext>
            </a:extLst>
          </p:cNvPr>
          <p:cNvSpPr/>
          <p:nvPr/>
        </p:nvSpPr>
        <p:spPr>
          <a:xfrm>
            <a:off x="8584484" y="8562195"/>
            <a:ext cx="1828800" cy="3333527"/>
          </a:xfrm>
          <a:prstGeom prst="roundRect">
            <a:avLst/>
          </a:prstGeom>
          <a:noFill/>
          <a:ln w="762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B1922C4-7E82-4F94-B6FB-D4E5B0D1E6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54" t="37703" r="45542" b="27931"/>
          <a:stretch/>
        </p:blipFill>
        <p:spPr>
          <a:xfrm>
            <a:off x="12891440" y="750762"/>
            <a:ext cx="9149410" cy="577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547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F111487-E2EA-4B81-B5E7-7FF6E0EF7BFD}"/>
              </a:ext>
            </a:extLst>
          </p:cNvPr>
          <p:cNvSpPr txBox="1"/>
          <p:nvPr/>
        </p:nvSpPr>
        <p:spPr>
          <a:xfrm>
            <a:off x="4764" y="597843"/>
            <a:ext cx="9767886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s-ES" sz="6000" b="1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Factores pronósticos</a:t>
            </a:r>
            <a:endParaRPr lang="es-ES" sz="60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977FB86D-6ECE-424B-AC6C-934E46AF6F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5" t="33642" r="-1595" b="1610"/>
          <a:stretch/>
        </p:blipFill>
        <p:spPr>
          <a:xfrm>
            <a:off x="18899135" y="302244"/>
            <a:ext cx="5169476" cy="331503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0EF0B62-903B-40DD-943B-580C350D5F7E}"/>
              </a:ext>
            </a:extLst>
          </p:cNvPr>
          <p:cNvSpPr txBox="1"/>
          <p:nvPr/>
        </p:nvSpPr>
        <p:spPr>
          <a:xfrm>
            <a:off x="2362200" y="3879209"/>
            <a:ext cx="19812000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s-ES" sz="54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3. Biomarcadores moleculares: marcadores cromosómicos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3812457" y="5736801"/>
            <a:ext cx="14829503" cy="48423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ES" sz="48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Melanomas de Clase 1: bajo riesgo de metástasis</a:t>
            </a:r>
          </a:p>
          <a:p>
            <a:pPr lvl="8" indent="0" algn="l"/>
            <a:endParaRPr lang="es-ES" sz="4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8" indent="0" algn="l"/>
            <a:endParaRPr lang="es-ES" sz="4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8" indent="0" algn="l"/>
            <a:endParaRPr lang="es-ES" sz="4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s-ES" sz="4400" b="0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s-ES" sz="4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Melanoma de Clase 2: alto riesgo de metástasis</a:t>
            </a:r>
          </a:p>
          <a:p>
            <a:pPr marR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s-ES" sz="3600" b="0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FFBD1A3-5249-476B-9170-564669360223}"/>
              </a:ext>
            </a:extLst>
          </p:cNvPr>
          <p:cNvSpPr txBox="1"/>
          <p:nvPr/>
        </p:nvSpPr>
        <p:spPr>
          <a:xfrm>
            <a:off x="6445044" y="7284258"/>
            <a:ext cx="9453717" cy="1446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571500" lvl="8" indent="-571500" algn="l">
              <a:buFont typeface="Wingdings" panose="05000000000000000000" pitchFamily="2" charset="2"/>
              <a:buChar char="ü"/>
            </a:pPr>
            <a:r>
              <a:rPr lang="es-ES" sz="4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Disomía 3 (15%)</a:t>
            </a:r>
          </a:p>
          <a:p>
            <a:pPr marL="571500" marR="0" indent="-5715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s-ES" sz="4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Ganancia del cromosoma 6p y 8q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7A3B53E-7C78-4ADB-B8FD-55F42AE43F9D}"/>
              </a:ext>
            </a:extLst>
          </p:cNvPr>
          <p:cNvSpPr txBox="1"/>
          <p:nvPr/>
        </p:nvSpPr>
        <p:spPr>
          <a:xfrm>
            <a:off x="6445044" y="10271375"/>
            <a:ext cx="6091085" cy="18158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R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s-ES" sz="2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marR="0" indent="-5715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s-ES" sz="4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Monosomía</a:t>
            </a:r>
            <a:r>
              <a:rPr kumimoji="0" lang="es-ES" sz="4400" b="0" i="0" u="none" strike="noStrike" cap="none" spc="0" normalizeH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del 3</a:t>
            </a:r>
          </a:p>
          <a:p>
            <a:pPr marL="571500" marR="0" indent="-5715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es-ES" sz="4400" baseline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Pérdida</a:t>
            </a:r>
            <a:r>
              <a:rPr lang="es-ES" sz="4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1p y 8p</a:t>
            </a:r>
            <a:endParaRPr lang="es-ES" sz="28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86417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33" y="331206"/>
            <a:ext cx="16125092" cy="12477857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2128772" y="331206"/>
            <a:ext cx="119123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es-ES" altLang="es-E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Ortega MA et al. </a:t>
            </a:r>
            <a:r>
              <a:rPr lang="es-ES" altLang="es-E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</a:t>
            </a:r>
            <a:r>
              <a:rPr lang="es-ES" altLang="es-E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ES" altLang="es-E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uveal melanoma: </a:t>
            </a:r>
            <a:r>
              <a:rPr lang="es-ES" altLang="es-E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translational</a:t>
            </a:r>
            <a:r>
              <a:rPr lang="es-ES" altLang="es-E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es-ES" altLang="es-E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s-ES" altLang="es-E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biology</a:t>
            </a:r>
            <a:r>
              <a:rPr lang="es-ES" altLang="es-E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s-ES" altLang="es-E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</a:t>
            </a:r>
            <a:r>
              <a:rPr lang="es-ES" altLang="es-E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r>
              <a:rPr lang="es-ES" altLang="es-E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ES" altLang="es-E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  <a:r>
              <a:rPr lang="es-ES" altLang="es-E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International </a:t>
            </a:r>
            <a:r>
              <a:rPr lang="es-ES" altLang="es-E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Journal</a:t>
            </a:r>
            <a:r>
              <a:rPr lang="es-ES" altLang="es-E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ES" altLang="es-E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oncology</a:t>
            </a:r>
            <a:r>
              <a:rPr lang="es-ES" altLang="es-E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s-ES" altLang="es-E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es-ES" altLang="es-E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22, 2020:1262-79.</a:t>
            </a:r>
          </a:p>
        </p:txBody>
      </p:sp>
      <p:sp>
        <p:nvSpPr>
          <p:cNvPr id="12" name="Elipse 11"/>
          <p:cNvSpPr/>
          <p:nvPr/>
        </p:nvSpPr>
        <p:spPr>
          <a:xfrm>
            <a:off x="12192000" y="8369439"/>
            <a:ext cx="4931966" cy="3656136"/>
          </a:xfrm>
          <a:prstGeom prst="ellipse">
            <a:avLst/>
          </a:prstGeom>
          <a:noFill/>
          <a:ln w="85725" cap="flat">
            <a:solidFill>
              <a:srgbClr val="00B0F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D9F66DD-A603-4E6E-BDEF-1003021DB8ED}"/>
              </a:ext>
            </a:extLst>
          </p:cNvPr>
          <p:cNvSpPr/>
          <p:nvPr/>
        </p:nvSpPr>
        <p:spPr>
          <a:xfrm>
            <a:off x="17479738" y="7138672"/>
            <a:ext cx="6561362" cy="31700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s-ES" sz="4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Mutaciones BAP1--50 % de los pacientes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s-ES" sz="40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s-ES" sz="4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Mutaciones BAP1-- mayor riesgo de metástasis</a:t>
            </a:r>
            <a:endParaRPr lang="es-ES" sz="18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9725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629D9D36-B181-4E91-BA30-7333D595340E}"/>
              </a:ext>
            </a:extLst>
          </p:cNvPr>
          <p:cNvSpPr txBox="1"/>
          <p:nvPr/>
        </p:nvSpPr>
        <p:spPr>
          <a:xfrm>
            <a:off x="2321718" y="685562"/>
            <a:ext cx="18052257" cy="18312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0" lang="es-ES" sz="8900" b="1" i="0" u="none" strike="noStrike" kern="0" cap="none" spc="-15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Helvetica Neue"/>
              </a:rPr>
              <a:t>¿Braquiterapia o protones?  </a:t>
            </a:r>
            <a:br>
              <a:rPr kumimoji="0" lang="es-ES" sz="4400" b="1" i="0" u="none" strike="noStrike" kern="0" cap="none" spc="-15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Helvetica Neue"/>
              </a:rPr>
            </a:br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4368509-D621-4F7C-AC9F-EB3A824C3231}"/>
              </a:ext>
            </a:extLst>
          </p:cNvPr>
          <p:cNvSpPr txBox="1"/>
          <p:nvPr/>
        </p:nvSpPr>
        <p:spPr>
          <a:xfrm>
            <a:off x="728893" y="5277842"/>
            <a:ext cx="17264139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9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Guías y Niveles de evidencia</a:t>
            </a:r>
            <a:endParaRPr kumimoji="0" lang="es-ES" sz="9600" b="0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6" name="Picture 2" descr="Ver las imágenes de origen">
            <a:extLst>
              <a:ext uri="{FF2B5EF4-FFF2-40B4-BE49-F238E27FC236}">
                <a16:creationId xmlns:a16="http://schemas.microsoft.com/office/drawing/2014/main" id="{C3C57356-6FFE-4EC7-9851-11523D5AE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0412" y="3953651"/>
            <a:ext cx="5368412" cy="716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34105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4F98E9E-48CC-48BC-BD53-36BA5578C2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73" t="39062" r="26371" b="38281"/>
          <a:stretch/>
        </p:blipFill>
        <p:spPr>
          <a:xfrm>
            <a:off x="252872" y="114500"/>
            <a:ext cx="17710356" cy="4701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6D09CC-B756-4552-8AEA-6A682A8289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5412" r="33668" b="5847"/>
          <a:stretch/>
        </p:blipFill>
        <p:spPr>
          <a:xfrm rot="5400000">
            <a:off x="8472663" y="-2397493"/>
            <a:ext cx="7997879" cy="2167847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D224962-ECD5-4B85-954B-496C6DAB47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500" t="59487" r="29471" b="33740"/>
          <a:stretch/>
        </p:blipFill>
        <p:spPr>
          <a:xfrm>
            <a:off x="1352762" y="11583434"/>
            <a:ext cx="21678486" cy="206949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1CC431D-F6C9-4495-9385-CF7FA644CE0E}"/>
              </a:ext>
            </a:extLst>
          </p:cNvPr>
          <p:cNvSpPr txBox="1"/>
          <p:nvPr/>
        </p:nvSpPr>
        <p:spPr>
          <a:xfrm>
            <a:off x="11858625" y="1293768"/>
            <a:ext cx="211455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36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2015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341844BC-7A42-405B-8230-353740DE39FD}"/>
              </a:ext>
            </a:extLst>
          </p:cNvPr>
          <p:cNvSpPr/>
          <p:nvPr/>
        </p:nvSpPr>
        <p:spPr>
          <a:xfrm>
            <a:off x="1330548" y="5915026"/>
            <a:ext cx="8184928" cy="1714500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265CFA8B-0B93-4CE6-81BD-6BEA49483628}"/>
              </a:ext>
            </a:extLst>
          </p:cNvPr>
          <p:cNvSpPr/>
          <p:nvPr/>
        </p:nvSpPr>
        <p:spPr>
          <a:xfrm>
            <a:off x="20716875" y="5915026"/>
            <a:ext cx="2336578" cy="1143000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0335BE9F-70C4-4E8C-A4CF-140AB6C48EDF}"/>
              </a:ext>
            </a:extLst>
          </p:cNvPr>
          <p:cNvSpPr/>
          <p:nvPr/>
        </p:nvSpPr>
        <p:spPr>
          <a:xfrm>
            <a:off x="1352752" y="11583434"/>
            <a:ext cx="8184928" cy="1714500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908042B7-BC5F-45EC-AD07-4BDD4FE8F66D}"/>
              </a:ext>
            </a:extLst>
          </p:cNvPr>
          <p:cNvSpPr/>
          <p:nvPr/>
        </p:nvSpPr>
        <p:spPr>
          <a:xfrm>
            <a:off x="20694660" y="11297684"/>
            <a:ext cx="2336578" cy="1143000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CBC5A62B-9E57-4106-A20D-9C2E8B775D5A}"/>
              </a:ext>
            </a:extLst>
          </p:cNvPr>
          <p:cNvSpPr/>
          <p:nvPr/>
        </p:nvSpPr>
        <p:spPr>
          <a:xfrm>
            <a:off x="1330548" y="7774560"/>
            <a:ext cx="21678486" cy="2951625"/>
          </a:xfrm>
          <a:prstGeom prst="round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9C9F815-128B-4DDA-89FE-C06F576DF4B9}"/>
              </a:ext>
            </a:extLst>
          </p:cNvPr>
          <p:cNvSpPr txBox="1"/>
          <p:nvPr/>
        </p:nvSpPr>
        <p:spPr>
          <a:xfrm>
            <a:off x="18259425" y="364593"/>
            <a:ext cx="5871703" cy="954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 Journal of Cancer (2015) 51, 2404– 2412</a:t>
            </a:r>
            <a:endParaRPr lang="es-ES" sz="28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3768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57D11ED-4A24-4790-A172-E113B0FD14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60" t="13281" r="12371" b="15017"/>
          <a:stretch/>
        </p:blipFill>
        <p:spPr>
          <a:xfrm>
            <a:off x="347662" y="0"/>
            <a:ext cx="23655337" cy="13716000"/>
          </a:xfrm>
          <a:prstGeom prst="rect">
            <a:avLst/>
          </a:prstGeom>
        </p:spPr>
      </p:pic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9A632D25-B878-4EA2-94B4-35F37D24328F}"/>
              </a:ext>
            </a:extLst>
          </p:cNvPr>
          <p:cNvSpPr/>
          <p:nvPr/>
        </p:nvSpPr>
        <p:spPr>
          <a:xfrm>
            <a:off x="14687550" y="3657600"/>
            <a:ext cx="5086351" cy="2171700"/>
          </a:xfrm>
          <a:prstGeom prst="round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73EDAE3F-EB13-48F2-A7F3-1AD1BD1A8E21}"/>
              </a:ext>
            </a:extLst>
          </p:cNvPr>
          <p:cNvSpPr/>
          <p:nvPr/>
        </p:nvSpPr>
        <p:spPr>
          <a:xfrm>
            <a:off x="14687550" y="7086600"/>
            <a:ext cx="5086351" cy="1657351"/>
          </a:xfrm>
          <a:prstGeom prst="round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754A3848-90CD-4377-B68C-4AFF4B5B4030}"/>
              </a:ext>
            </a:extLst>
          </p:cNvPr>
          <p:cNvSpPr/>
          <p:nvPr/>
        </p:nvSpPr>
        <p:spPr>
          <a:xfrm>
            <a:off x="14944723" y="10144125"/>
            <a:ext cx="5343525" cy="1343026"/>
          </a:xfrm>
          <a:prstGeom prst="round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6CE8984D-3E51-4A97-9D08-95F7A8A2415B}"/>
              </a:ext>
            </a:extLst>
          </p:cNvPr>
          <p:cNvCxnSpPr>
            <a:cxnSpLocks/>
          </p:cNvCxnSpPr>
          <p:nvPr/>
        </p:nvCxnSpPr>
        <p:spPr>
          <a:xfrm>
            <a:off x="10448925" y="5029200"/>
            <a:ext cx="131445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82446E94-2E85-4F94-A835-A197CD15E29D}"/>
              </a:ext>
            </a:extLst>
          </p:cNvPr>
          <p:cNvCxnSpPr>
            <a:cxnSpLocks/>
          </p:cNvCxnSpPr>
          <p:nvPr/>
        </p:nvCxnSpPr>
        <p:spPr>
          <a:xfrm>
            <a:off x="10134600" y="8010525"/>
            <a:ext cx="131445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B2B9BA92-28D2-42D4-8771-C98FB22D7C49}"/>
              </a:ext>
            </a:extLst>
          </p:cNvPr>
          <p:cNvCxnSpPr>
            <a:cxnSpLocks/>
          </p:cNvCxnSpPr>
          <p:nvPr/>
        </p:nvCxnSpPr>
        <p:spPr>
          <a:xfrm>
            <a:off x="10039350" y="10363200"/>
            <a:ext cx="131445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63995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1784DC673E41543BA3F442535B76AB7" ma:contentTypeVersion="16" ma:contentTypeDescription="Crear nuevo documento." ma:contentTypeScope="" ma:versionID="03972d26b2c92195f9c7f04ffce42e6d">
  <xsd:schema xmlns:xsd="http://www.w3.org/2001/XMLSchema" xmlns:xs="http://www.w3.org/2001/XMLSchema" xmlns:p="http://schemas.microsoft.com/office/2006/metadata/properties" xmlns:ns2="d4ba178b-f349-4226-8886-3832e2451964" xmlns:ns3="aece6c02-f6af-434f-9505-0e80870ab375" targetNamespace="http://schemas.microsoft.com/office/2006/metadata/properties" ma:root="true" ma:fieldsID="1a07156d99b1ddb355aa739dee1e583d" ns2:_="" ns3:_="">
    <xsd:import namespace="d4ba178b-f349-4226-8886-3832e2451964"/>
    <xsd:import namespace="aece6c02-f6af-434f-9505-0e80870ab37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ba178b-f349-4226-8886-3832e24519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Etiquetas de imagen" ma:readOnly="false" ma:fieldId="{5cf76f15-5ced-4ddc-b409-7134ff3c332f}" ma:taxonomyMulti="true" ma:sspId="6cbac37a-4ef7-4b50-88da-9c3c1c32e3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ce6c02-f6af-434f-9505-0e80870ab375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3ea6f7e0-6e9a-4e3f-8753-ab87a569622b}" ma:internalName="TaxCatchAll" ma:showField="CatchAllData" ma:web="aece6c02-f6af-434f-9505-0e80870ab37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4ba178b-f349-4226-8886-3832e2451964">
      <Terms xmlns="http://schemas.microsoft.com/office/infopath/2007/PartnerControls"/>
    </lcf76f155ced4ddcb4097134ff3c332f>
    <TaxCatchAll xmlns="aece6c02-f6af-434f-9505-0e80870ab375" xsi:nil="true"/>
  </documentManagement>
</p:properties>
</file>

<file path=customXml/itemProps1.xml><?xml version="1.0" encoding="utf-8"?>
<ds:datastoreItem xmlns:ds="http://schemas.openxmlformats.org/officeDocument/2006/customXml" ds:itemID="{1824AB88-1D6F-4BEA-9290-7DA69048B3B4}"/>
</file>

<file path=customXml/itemProps2.xml><?xml version="1.0" encoding="utf-8"?>
<ds:datastoreItem xmlns:ds="http://schemas.openxmlformats.org/officeDocument/2006/customXml" ds:itemID="{3D9E2033-161C-492C-8D65-B3C2B035C880}"/>
</file>

<file path=customXml/itemProps3.xml><?xml version="1.0" encoding="utf-8"?>
<ds:datastoreItem xmlns:ds="http://schemas.openxmlformats.org/officeDocument/2006/customXml" ds:itemID="{6156FD10-3EA3-43A1-8A3B-4ADEAA2F5060}"/>
</file>

<file path=docProps/app.xml><?xml version="1.0" encoding="utf-8"?>
<Properties xmlns="http://schemas.openxmlformats.org/officeDocument/2006/extended-properties" xmlns:vt="http://schemas.openxmlformats.org/officeDocument/2006/docPropsVTypes">
  <TotalTime>3564</TotalTime>
  <Words>1481</Words>
  <Application>Microsoft Office PowerPoint</Application>
  <PresentationFormat>Personalizado</PresentationFormat>
  <Paragraphs>367</Paragraphs>
  <Slides>29</Slides>
  <Notes>20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7" baseType="lpstr">
      <vt:lpstr>Arial</vt:lpstr>
      <vt:lpstr>Calibri</vt:lpstr>
      <vt:lpstr>Helvetica Neue</vt:lpstr>
      <vt:lpstr>Helvetica Neue Medium</vt:lpstr>
      <vt:lpstr>NexusSerif</vt:lpstr>
      <vt:lpstr>Times New Roman</vt:lpstr>
      <vt:lpstr>Wingdings</vt:lpstr>
      <vt:lpstr>21_BasicWhite</vt:lpstr>
      <vt:lpstr>  Melanoma uveal  ¿Braquiterapia o protones?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Begoña</dc:creator>
  <cp:lastModifiedBy>patricia diezhandino</cp:lastModifiedBy>
  <cp:revision>245</cp:revision>
  <dcterms:modified xsi:type="dcterms:W3CDTF">2022-09-26T16:58:01Z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0x01010021784DC673E41543BA3F442535B76AB7</vt:lpwstr>
  </property>
  <property fmtid="{D5CDD505-2E9C-101B-9397-08002B2CF9AE}" pid="3" name="MediaServiceImageTags">
    <vt:lpwstr/>
  </property>
</Properties>
</file>