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81" r:id="rId5"/>
    <p:sldId id="280" r:id="rId6"/>
    <p:sldId id="260" r:id="rId7"/>
    <p:sldId id="261" r:id="rId8"/>
    <p:sldId id="263" r:id="rId9"/>
    <p:sldId id="264" r:id="rId10"/>
    <p:sldId id="262" r:id="rId11"/>
    <p:sldId id="265" r:id="rId12"/>
    <p:sldId id="266" r:id="rId13"/>
    <p:sldId id="270" r:id="rId14"/>
    <p:sldId id="279" r:id="rId15"/>
    <p:sldId id="268" r:id="rId16"/>
    <p:sldId id="271" r:id="rId17"/>
    <p:sldId id="275"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9" d="100"/>
          <a:sy n="39" d="100"/>
        </p:scale>
        <p:origin x="-210" y="-660"/>
      </p:cViewPr>
      <p:guideLst>
        <p:guide orient="horz" pos="4320"/>
        <p:guide pos="7680"/>
      </p:guideLst>
    </p:cSldViewPr>
  </p:slideViewPr>
  <p:notesTextViewPr>
    <p:cViewPr>
      <p:scale>
        <a:sx n="1" d="1"/>
        <a:sy n="1" d="1"/>
      </p:scale>
      <p:origin x="0" y="0"/>
    </p:cViewPr>
  </p:notesTextViewPr>
  <p:sorterViewPr>
    <p:cViewPr>
      <p:scale>
        <a:sx n="38" d="100"/>
        <a:sy n="38" d="100"/>
      </p:scale>
      <p:origin x="0" y="0"/>
    </p:cViewPr>
  </p:sorterViewPr>
  <p:notesViewPr>
    <p:cSldViewPr snapToGrid="0">
      <p:cViewPr varScale="1">
        <p:scale>
          <a:sx n="82" d="100"/>
          <a:sy n="82" d="100"/>
        </p:scale>
        <p:origin x="-20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9108787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2683189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pic>
        <p:nvPicPr>
          <p:cNvPr id="11" name="SEOR 2022 PPT+A4-02.png" descr="SEOR 2022 PPT+A4-02.png"/>
          <p:cNvPicPr>
            <a:picLocks noChangeAspect="1"/>
          </p:cNvPicPr>
          <p:nvPr/>
        </p:nvPicPr>
        <p:blipFill>
          <a:blip r:embed="rId2"/>
          <a:stretch>
            <a:fillRect/>
          </a:stretch>
        </p:blipFill>
        <p:spPr>
          <a:xfrm>
            <a:off x="5224" y="0"/>
            <a:ext cx="24373552" cy="13716001"/>
          </a:xfrm>
          <a:prstGeom prst="rect">
            <a:avLst/>
          </a:prstGeom>
          <a:ln w="12700">
            <a:miter lim="400000"/>
          </a:ln>
        </p:spPr>
      </p:pic>
      <p:sp>
        <p:nvSpPr>
          <p:cNvPr id="12" name="Autor y fecha"/>
          <p:cNvSpPr txBox="1">
            <a:spLocks noGrp="1"/>
          </p:cNvSpPr>
          <p:nvPr>
            <p:ph type="body" sz="quarter" idx="21" hasCustomPrompt="1"/>
          </p:nvPr>
        </p:nvSpPr>
        <p:spPr>
          <a:xfrm>
            <a:off x="1206499" y="3245786"/>
            <a:ext cx="2197100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13" name="Título de la presentación"/>
          <p:cNvSpPr txBox="1">
            <a:spLocks noGrp="1"/>
          </p:cNvSpPr>
          <p:nvPr>
            <p:ph type="title" hasCustomPrompt="1"/>
          </p:nvPr>
        </p:nvSpPr>
        <p:spPr>
          <a:xfrm>
            <a:off x="1206498" y="-1378765"/>
            <a:ext cx="21971004" cy="4648201"/>
          </a:xfrm>
          <a:prstGeom prst="rect">
            <a:avLst/>
          </a:prstGeom>
        </p:spPr>
        <p:txBody>
          <a:bodyPr anchor="b"/>
          <a:lstStyle>
            <a:lvl1pPr>
              <a:defRPr sz="8000" spc="-159"/>
            </a:lvl1pPr>
          </a:lstStyle>
          <a:p>
            <a:r>
              <a:t>Título de la presentación</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ato importante">
    <p:spTree>
      <p:nvGrpSpPr>
        <p:cNvPr id="1" name=""/>
        <p:cNvGrpSpPr/>
        <p:nvPr/>
      </p:nvGrpSpPr>
      <p:grpSpPr>
        <a:xfrm>
          <a:off x="0" y="0"/>
          <a:ext cx="0" cy="0"/>
          <a:chOff x="0" y="0"/>
          <a:chExt cx="0" cy="0"/>
        </a:xfrm>
      </p:grpSpPr>
      <p:sp>
        <p:nvSpPr>
          <p:cNvPr id="106" name="Nivel de texto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Información fáctica"/>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Información fáctica</a:t>
            </a:r>
          </a:p>
        </p:txBody>
      </p:sp>
      <p:sp>
        <p:nvSpPr>
          <p:cNvPr id="10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15" name="Atribució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Atribución</a:t>
            </a:r>
          </a:p>
        </p:txBody>
      </p:sp>
      <p:sp>
        <p:nvSpPr>
          <p:cNvPr id="116" name="Nivel de texto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 destacable”</a:t>
            </a:r>
          </a:p>
          <a:p>
            <a:pPr lvl="1"/>
            <a:endParaRPr/>
          </a:p>
          <a:p>
            <a:pPr lvl="2"/>
            <a:endParaRPr/>
          </a:p>
          <a:p>
            <a:pPr lvl="3"/>
            <a:endParaRPr/>
          </a:p>
          <a:p>
            <a:pPr lvl="4"/>
            <a:endParaRPr/>
          </a:p>
        </p:txBody>
      </p:sp>
      <p:sp>
        <p:nvSpPr>
          <p:cNvPr id="11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124" name="Cuenco de ensalada con arroz frito, huevos duros y palillo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uenco con pasteles de salmón, ensalada y hummus"/>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Cuenco de pappardelle con mantequilla de perejil, avellanas tostadas y lascas de queso parmes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uenco de ensalada con arroz frito, huevos duros y palillo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foto">
    <p:spTree>
      <p:nvGrpSpPr>
        <p:cNvPr id="1" name=""/>
        <p:cNvGrpSpPr/>
        <p:nvPr/>
      </p:nvGrpSpPr>
      <p:grpSpPr>
        <a:xfrm>
          <a:off x="0" y="0"/>
          <a:ext cx="0" cy="0"/>
          <a:chOff x="0" y="0"/>
          <a:chExt cx="0" cy="0"/>
        </a:xfrm>
      </p:grpSpPr>
      <p:sp>
        <p:nvSpPr>
          <p:cNvPr id="21" name="Aguacates y lima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ítulo de la presentació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Título de la presentación</a:t>
            </a:r>
          </a:p>
        </p:txBody>
      </p:sp>
      <p:sp>
        <p:nvSpPr>
          <p:cNvPr id="23" name="Autor y fech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24" name="Nivel de texto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de la presentación</a:t>
            </a:r>
          </a:p>
          <a:p>
            <a:pPr lvl="1"/>
            <a:endParaRPr/>
          </a:p>
          <a:p>
            <a:pPr lvl="2"/>
            <a:endParaRPr/>
          </a:p>
          <a:p>
            <a:pPr lvl="3"/>
            <a:endParaRPr/>
          </a:p>
          <a:p>
            <a:pPr lvl="4"/>
            <a:endParaRPr/>
          </a:p>
        </p:txBody>
      </p:sp>
      <p:sp>
        <p:nvSpPr>
          <p:cNvPr id="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foto alt.">
    <p:spTree>
      <p:nvGrpSpPr>
        <p:cNvPr id="1" name=""/>
        <p:cNvGrpSpPr/>
        <p:nvPr/>
      </p:nvGrpSpPr>
      <p:grpSpPr>
        <a:xfrm>
          <a:off x="0" y="0"/>
          <a:ext cx="0" cy="0"/>
          <a:chOff x="0" y="0"/>
          <a:chExt cx="0" cy="0"/>
        </a:xfrm>
      </p:grpSpPr>
      <p:sp>
        <p:nvSpPr>
          <p:cNvPr id="32" name="Cuenco con pasteles de salmón, ensalada y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ítulo de la diapositiva"/>
          <p:cNvSpPr txBox="1">
            <a:spLocks noGrp="1"/>
          </p:cNvSpPr>
          <p:nvPr>
            <p:ph type="title" hasCustomPrompt="1"/>
          </p:nvPr>
        </p:nvSpPr>
        <p:spPr>
          <a:xfrm>
            <a:off x="1206500" y="1270000"/>
            <a:ext cx="9779000" cy="5882273"/>
          </a:xfrm>
          <a:prstGeom prst="rect">
            <a:avLst/>
          </a:prstGeom>
        </p:spPr>
        <p:txBody>
          <a:bodyPr anchor="b"/>
          <a:lstStyle/>
          <a:p>
            <a:r>
              <a:t>Título de la diapositiva</a:t>
            </a:r>
          </a:p>
        </p:txBody>
      </p:sp>
      <p:sp>
        <p:nvSpPr>
          <p:cNvPr id="34" name="Nivel de texto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de la diapositiva</a:t>
            </a:r>
          </a:p>
          <a:p>
            <a:pPr lvl="1"/>
            <a:endParaRPr/>
          </a:p>
          <a:p>
            <a:pPr lvl="2"/>
            <a:endParaRPr/>
          </a:p>
          <a:p>
            <a:pPr lvl="3"/>
            <a:endParaRPr/>
          </a:p>
          <a:p>
            <a:pPr lvl="4"/>
            <a:endParaRPr/>
          </a:p>
        </p:txBody>
      </p:sp>
      <p:sp>
        <p:nvSpPr>
          <p:cNvPr id="35" name="Número de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52" name="Nivel de texto 1…"/>
          <p:cNvSpPr txBox="1">
            <a:spLocks noGrp="1"/>
          </p:cNvSpPr>
          <p:nvPr>
            <p:ph type="body" idx="1" hasCustomPrompt="1"/>
          </p:nvPr>
        </p:nvSpPr>
        <p:spPr>
          <a:prstGeom prst="rect">
            <a:avLst/>
          </a:prstGeom>
        </p:spPr>
        <p:txBody>
          <a:bodyPr numCol="2" spcCol="1098550"/>
          <a:lstStyle/>
          <a:p>
            <a:r>
              <a:t>Texto de viñeta de la diapositiva</a:t>
            </a:r>
          </a:p>
          <a:p>
            <a:pPr lvl="1"/>
            <a:endParaRPr/>
          </a:p>
          <a:p>
            <a:pPr lvl="2"/>
            <a:endParaRPr/>
          </a:p>
          <a:p>
            <a:pPr lvl="3"/>
            <a:endParaRPr/>
          </a:p>
          <a:p>
            <a:pPr lvl="4"/>
            <a:endParaRP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0" name="Subtítulo de la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la diapositiva</a:t>
            </a:r>
          </a:p>
        </p:txBody>
      </p:sp>
      <p:sp>
        <p:nvSpPr>
          <p:cNvPr id="61" name="Nivel de texto 1…"/>
          <p:cNvSpPr txBox="1">
            <a:spLocks noGrp="1"/>
          </p:cNvSpPr>
          <p:nvPr>
            <p:ph type="body" sz="half" idx="1" hasCustomPrompt="1"/>
          </p:nvPr>
        </p:nvSpPr>
        <p:spPr>
          <a:xfrm>
            <a:off x="1206500" y="4248504"/>
            <a:ext cx="9779000" cy="8256630"/>
          </a:xfrm>
          <a:prstGeom prst="rect">
            <a:avLst/>
          </a:prstGeom>
        </p:spPr>
        <p:txBody>
          <a:bodyPr/>
          <a:lstStyle/>
          <a:p>
            <a:r>
              <a:t>Texto de viñeta de la diapositiva</a:t>
            </a:r>
          </a:p>
          <a:p>
            <a:pPr lvl="1"/>
            <a:endParaRPr/>
          </a:p>
          <a:p>
            <a:pPr lvl="2"/>
            <a:endParaRPr/>
          </a:p>
          <a:p>
            <a:pPr lvl="3"/>
            <a:endParaRPr/>
          </a:p>
          <a:p>
            <a:pPr lvl="4"/>
            <a:endParaRPr/>
          </a:p>
        </p:txBody>
      </p:sp>
      <p:sp>
        <p:nvSpPr>
          <p:cNvPr id="62" name="Cuenco de pappardelle con mantequilla de perejil, avellanas tostadas y lascas de queso parmes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e la diapositiva"/>
          <p:cNvSpPr txBox="1">
            <a:spLocks noGrp="1"/>
          </p:cNvSpPr>
          <p:nvPr>
            <p:ph type="title" hasCustomPrompt="1"/>
          </p:nvPr>
        </p:nvSpPr>
        <p:spPr>
          <a:xfrm>
            <a:off x="1206500" y="1079500"/>
            <a:ext cx="9779000" cy="1435100"/>
          </a:xfrm>
          <a:prstGeom prst="rect">
            <a:avLst/>
          </a:prstGeom>
        </p:spPr>
        <p:txBody>
          <a:bodyPr/>
          <a:lstStyle/>
          <a:p>
            <a:r>
              <a:t>Título de la diapositiva</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ción">
    <p:spTree>
      <p:nvGrpSpPr>
        <p:cNvPr id="1" name=""/>
        <p:cNvGrpSpPr/>
        <p:nvPr/>
      </p:nvGrpSpPr>
      <p:grpSpPr>
        <a:xfrm>
          <a:off x="0" y="0"/>
          <a:ext cx="0" cy="0"/>
          <a:chOff x="0" y="0"/>
          <a:chExt cx="0" cy="0"/>
        </a:xfrm>
      </p:grpSpPr>
      <p:sp>
        <p:nvSpPr>
          <p:cNvPr id="71" name="Título de secció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de sección</a:t>
            </a:r>
          </a:p>
        </p:txBody>
      </p:sp>
      <p:sp>
        <p:nvSpPr>
          <p:cNvPr id="72" name="Número de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olo título">
    <p:spTree>
      <p:nvGrpSpPr>
        <p:cNvPr id="1" name=""/>
        <p:cNvGrpSpPr/>
        <p:nvPr/>
      </p:nvGrpSpPr>
      <p:grpSpPr>
        <a:xfrm>
          <a:off x="0" y="0"/>
          <a:ext cx="0" cy="0"/>
          <a:chOff x="0" y="0"/>
          <a:chExt cx="0" cy="0"/>
        </a:xfrm>
      </p:grpSpPr>
      <p:sp>
        <p:nvSpPr>
          <p:cNvPr id="79" name="Título de la diapositiva"/>
          <p:cNvSpPr txBox="1">
            <a:spLocks noGrp="1"/>
          </p:cNvSpPr>
          <p:nvPr>
            <p:ph type="title" hasCustomPrompt="1"/>
          </p:nvPr>
        </p:nvSpPr>
        <p:spPr>
          <a:xfrm>
            <a:off x="1206500" y="1079500"/>
            <a:ext cx="21971000" cy="1434949"/>
          </a:xfrm>
          <a:prstGeom prst="rect">
            <a:avLst/>
          </a:prstGeom>
        </p:spPr>
        <p:txBody>
          <a:bodyPr/>
          <a:lstStyle/>
          <a:p>
            <a:r>
              <a:t>Título de la diapositiva</a:t>
            </a:r>
          </a:p>
        </p:txBody>
      </p:sp>
      <p:sp>
        <p:nvSpPr>
          <p:cNvPr id="80" name="Subtítulo de la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la diapositiva</a:t>
            </a: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e agenda"/>
          <p:cNvSpPr txBox="1">
            <a:spLocks noGrp="1"/>
          </p:cNvSpPr>
          <p:nvPr>
            <p:ph type="title" hasCustomPrompt="1"/>
          </p:nvPr>
        </p:nvSpPr>
        <p:spPr>
          <a:xfrm>
            <a:off x="1206500" y="1079500"/>
            <a:ext cx="21971000" cy="1435100"/>
          </a:xfrm>
          <a:prstGeom prst="rect">
            <a:avLst/>
          </a:prstGeom>
        </p:spPr>
        <p:txBody>
          <a:bodyPr/>
          <a:lstStyle/>
          <a:p>
            <a:r>
              <a:t>Título de agenda</a:t>
            </a:r>
          </a:p>
        </p:txBody>
      </p:sp>
      <p:sp>
        <p:nvSpPr>
          <p:cNvPr id="8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90" name="Nivel de texto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Temas relacionados con la agenda</a:t>
            </a:r>
          </a:p>
          <a:p>
            <a:pPr lvl="1"/>
            <a:endParaRPr/>
          </a:p>
          <a:p>
            <a:pPr lvl="2"/>
            <a:endParaRPr/>
          </a:p>
          <a:p>
            <a:pPr lvl="3"/>
            <a:endParaRPr/>
          </a:p>
          <a:p>
            <a:pPr lvl="4"/>
            <a:endParaRPr/>
          </a:p>
        </p:txBody>
      </p:sp>
      <p:sp>
        <p:nvSpPr>
          <p:cNvPr id="9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claración">
    <p:spTree>
      <p:nvGrpSpPr>
        <p:cNvPr id="1" name=""/>
        <p:cNvGrpSpPr/>
        <p:nvPr/>
      </p:nvGrpSpPr>
      <p:grpSpPr>
        <a:xfrm>
          <a:off x="0" y="0"/>
          <a:ext cx="0" cy="0"/>
          <a:chOff x="0" y="0"/>
          <a:chExt cx="0" cy="0"/>
        </a:xfrm>
      </p:grpSpPr>
      <p:sp>
        <p:nvSpPr>
          <p:cNvPr id="98" name="Nivel de texto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Declaración</a:t>
            </a:r>
          </a:p>
          <a:p>
            <a:pPr lvl="1"/>
            <a:endParaRPr/>
          </a:p>
          <a:p>
            <a:pPr lvl="2"/>
            <a:endParaRPr/>
          </a:p>
          <a:p>
            <a:pPr lvl="3"/>
            <a:endParaRPr/>
          </a:p>
          <a:p>
            <a:pPr lvl="4"/>
            <a:endParaRPr/>
          </a:p>
        </p:txBody>
      </p:sp>
      <p:sp>
        <p:nvSpPr>
          <p:cNvPr id="9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e la diapositiva"/>
          <p:cNvSpPr txBox="1">
            <a:spLocks noGrp="1"/>
          </p:cNvSpPr>
          <p:nvPr>
            <p:ph type="title"/>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Título de la diapositiva</a:t>
            </a:r>
          </a:p>
        </p:txBody>
      </p:sp>
      <p:sp>
        <p:nvSpPr>
          <p:cNvPr id="3" name="Nivel de texto 1…"/>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Texto de viñeta de la diapositiva</a:t>
            </a:r>
          </a:p>
          <a:p>
            <a:pPr lvl="1"/>
            <a:endParaRPr/>
          </a:p>
          <a:p>
            <a:pPr lvl="2"/>
            <a:endParaRPr/>
          </a:p>
          <a:p>
            <a:pPr lvl="3"/>
            <a:endParaRPr/>
          </a:p>
          <a:p>
            <a:pPr lvl="4"/>
            <a:endParaRPr/>
          </a:p>
        </p:txBody>
      </p:sp>
      <p:sp>
        <p:nvSpPr>
          <p:cNvPr id="4" name="Número de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OR 2022 PPT+A4_Mesa de trabajo 1-03.png" descr="SEOR 2022 PPT+A4_Mesa de trabajo 1-03.png"/>
          <p:cNvPicPr>
            <a:picLocks noChangeAspect="1"/>
          </p:cNvPicPr>
          <p:nvPr/>
        </p:nvPicPr>
        <p:blipFill>
          <a:blip r:embed="rId2"/>
          <a:stretch>
            <a:fillRect/>
          </a:stretch>
        </p:blipFill>
        <p:spPr>
          <a:xfrm>
            <a:off x="0" y="0"/>
            <a:ext cx="24566058" cy="13716001"/>
          </a:xfrm>
          <a:prstGeom prst="rect">
            <a:avLst/>
          </a:prstGeom>
          <a:ln w="12700">
            <a:miter lim="400000"/>
          </a:ln>
        </p:spPr>
      </p:pic>
      <p:sp>
        <p:nvSpPr>
          <p:cNvPr id="152" name="Autor y fecha"/>
          <p:cNvSpPr txBox="1">
            <a:spLocks noGrp="1"/>
          </p:cNvSpPr>
          <p:nvPr>
            <p:ph type="body" idx="21"/>
          </p:nvPr>
        </p:nvSpPr>
        <p:spPr>
          <a:xfrm>
            <a:off x="2722477" y="7986663"/>
            <a:ext cx="13447963" cy="5296199"/>
          </a:xfrm>
          <a:prstGeom prst="rect">
            <a:avLst/>
          </a:prstGeom>
        </p:spPr>
        <p:txBody>
          <a:bodyPr>
            <a:normAutofit fontScale="92500" lnSpcReduction="20000"/>
          </a:bodyPr>
          <a:lstStyle/>
          <a:p>
            <a:r>
              <a:rPr lang="es-ES" sz="5400" i="1" dirty="0">
                <a:solidFill>
                  <a:srgbClr val="0070C0"/>
                </a:solidFill>
              </a:rPr>
              <a:t>Ángeles </a:t>
            </a:r>
            <a:r>
              <a:rPr lang="es-ES" sz="5400" i="1" dirty="0" smtClean="0">
                <a:solidFill>
                  <a:srgbClr val="0070C0"/>
                </a:solidFill>
              </a:rPr>
              <a:t>Rovirosa </a:t>
            </a:r>
          </a:p>
          <a:p>
            <a:endParaRPr lang="es-ES" sz="5400" i="1" dirty="0" smtClean="0">
              <a:solidFill>
                <a:srgbClr val="0070C0"/>
              </a:solidFill>
            </a:endParaRPr>
          </a:p>
          <a:p>
            <a:r>
              <a:rPr lang="es-ES" sz="3900" i="1" dirty="0" err="1" smtClean="0">
                <a:solidFill>
                  <a:srgbClr val="0070C0"/>
                </a:solidFill>
              </a:rPr>
              <a:t>on</a:t>
            </a:r>
            <a:r>
              <a:rPr lang="es-ES" sz="3900" i="1" dirty="0" smtClean="0">
                <a:solidFill>
                  <a:srgbClr val="0070C0"/>
                </a:solidFill>
              </a:rPr>
              <a:t> </a:t>
            </a:r>
            <a:r>
              <a:rPr lang="es-ES" sz="3900" i="1" dirty="0" err="1" smtClean="0">
                <a:solidFill>
                  <a:srgbClr val="0070C0"/>
                </a:solidFill>
              </a:rPr>
              <a:t>behalf</a:t>
            </a:r>
            <a:r>
              <a:rPr lang="es-ES" sz="3900" i="1" dirty="0" smtClean="0">
                <a:solidFill>
                  <a:srgbClr val="0070C0"/>
                </a:solidFill>
              </a:rPr>
              <a:t> of </a:t>
            </a:r>
            <a:r>
              <a:rPr lang="es-ES" sz="3900" i="1" dirty="0" err="1" smtClean="0">
                <a:solidFill>
                  <a:srgbClr val="0070C0"/>
                </a:solidFill>
              </a:rPr>
              <a:t>the</a:t>
            </a:r>
            <a:r>
              <a:rPr lang="es-ES" sz="3900" i="1" dirty="0" smtClean="0">
                <a:solidFill>
                  <a:srgbClr val="0070C0"/>
                </a:solidFill>
              </a:rPr>
              <a:t> Endometrial </a:t>
            </a:r>
            <a:r>
              <a:rPr lang="es-ES" sz="3900" i="1" dirty="0" err="1">
                <a:solidFill>
                  <a:srgbClr val="0070C0"/>
                </a:solidFill>
              </a:rPr>
              <a:t>T</a:t>
            </a:r>
            <a:r>
              <a:rPr lang="es-ES" sz="3900" i="1" dirty="0" err="1" smtClean="0">
                <a:solidFill>
                  <a:srgbClr val="0070C0"/>
                </a:solidFill>
              </a:rPr>
              <a:t>ask</a:t>
            </a:r>
            <a:r>
              <a:rPr lang="es-ES" sz="3900" i="1" dirty="0" smtClean="0">
                <a:solidFill>
                  <a:srgbClr val="0070C0"/>
                </a:solidFill>
              </a:rPr>
              <a:t> </a:t>
            </a:r>
            <a:r>
              <a:rPr lang="es-ES" sz="3900" i="1" dirty="0" err="1" smtClean="0">
                <a:solidFill>
                  <a:srgbClr val="0070C0"/>
                </a:solidFill>
              </a:rPr>
              <a:t>Group</a:t>
            </a:r>
            <a:r>
              <a:rPr lang="es-ES" sz="3900" i="1" dirty="0" smtClean="0">
                <a:solidFill>
                  <a:srgbClr val="0070C0"/>
                </a:solidFill>
              </a:rPr>
              <a:t>.</a:t>
            </a:r>
            <a:endParaRPr lang="es-ES" sz="3900" i="1" dirty="0">
              <a:solidFill>
                <a:srgbClr val="0070C0"/>
              </a:solidFill>
            </a:endParaRPr>
          </a:p>
          <a:p>
            <a:endParaRPr lang="es-ES" dirty="0"/>
          </a:p>
          <a:p>
            <a:endParaRPr lang="es-ES" dirty="0"/>
          </a:p>
          <a:p>
            <a:endParaRPr lang="es-ES" dirty="0"/>
          </a:p>
          <a:p>
            <a:r>
              <a:rPr lang="es-ES" i="1" dirty="0"/>
              <a:t>Oncología Radioterápica, Hospital </a:t>
            </a:r>
            <a:r>
              <a:rPr lang="es-ES" i="1" dirty="0" err="1"/>
              <a:t>Clínic</a:t>
            </a:r>
            <a:r>
              <a:rPr lang="es-ES" i="1" dirty="0"/>
              <a:t> Barcelona</a:t>
            </a:r>
          </a:p>
          <a:p>
            <a:r>
              <a:rPr lang="es-ES" i="1" dirty="0" err="1"/>
              <a:t>Fonaments</a:t>
            </a:r>
            <a:r>
              <a:rPr lang="es-ES" i="1" dirty="0"/>
              <a:t> </a:t>
            </a:r>
            <a:r>
              <a:rPr lang="es-ES" i="1" dirty="0" err="1"/>
              <a:t>Clínics</a:t>
            </a:r>
            <a:r>
              <a:rPr lang="es-ES" i="1" dirty="0"/>
              <a:t> </a:t>
            </a:r>
            <a:r>
              <a:rPr lang="es-ES" i="1" dirty="0" err="1"/>
              <a:t>Dpt</a:t>
            </a:r>
            <a:r>
              <a:rPr lang="es-ES" i="1" dirty="0"/>
              <a:t>. </a:t>
            </a:r>
            <a:r>
              <a:rPr lang="es-ES" i="1" dirty="0" err="1"/>
              <a:t>Facultat</a:t>
            </a:r>
            <a:r>
              <a:rPr lang="es-ES" i="1" dirty="0"/>
              <a:t> de Medicina UB.</a:t>
            </a:r>
          </a:p>
          <a:p>
            <a:endParaRPr lang="es-ES" i="1" dirty="0"/>
          </a:p>
          <a:p>
            <a:endParaRPr lang="es-ES" i="1" dirty="0"/>
          </a:p>
          <a:p>
            <a:r>
              <a:rPr lang="es-ES" i="1" dirty="0"/>
              <a:t>30.09.2022</a:t>
            </a:r>
            <a:endParaRPr i="1" dirty="0"/>
          </a:p>
        </p:txBody>
      </p:sp>
      <p:sp>
        <p:nvSpPr>
          <p:cNvPr id="153" name="Título de la presentación"/>
          <p:cNvSpPr txBox="1">
            <a:spLocks noGrp="1"/>
          </p:cNvSpPr>
          <p:nvPr>
            <p:ph type="ctrTitle"/>
          </p:nvPr>
        </p:nvSpPr>
        <p:spPr>
          <a:xfrm>
            <a:off x="1058779" y="1393957"/>
            <a:ext cx="14197263" cy="4648201"/>
          </a:xfrm>
          <a:prstGeom prst="rect">
            <a:avLst/>
          </a:prstGeom>
        </p:spPr>
        <p:txBody>
          <a:bodyPr>
            <a:normAutofit/>
          </a:bodyPr>
          <a:lstStyle/>
          <a:p>
            <a:r>
              <a:rPr lang="es-ES" sz="9600" i="1" dirty="0">
                <a:solidFill>
                  <a:schemeClr val="accent1">
                    <a:lumMod val="75000"/>
                  </a:schemeClr>
                </a:solidFill>
                <a:effectLst/>
                <a:latin typeface="Calibri" panose="020F0502020204030204" pitchFamily="34" charset="0"/>
              </a:rPr>
              <a:t>Braquiterapia en el cáncer </a:t>
            </a:r>
            <a:br>
              <a:rPr lang="es-ES" sz="9600" i="1" dirty="0">
                <a:solidFill>
                  <a:schemeClr val="accent1">
                    <a:lumMod val="75000"/>
                  </a:schemeClr>
                </a:solidFill>
                <a:effectLst/>
                <a:latin typeface="Calibri" panose="020F0502020204030204" pitchFamily="34" charset="0"/>
              </a:rPr>
            </a:br>
            <a:r>
              <a:rPr lang="es-ES" sz="9600" i="1" dirty="0">
                <a:solidFill>
                  <a:schemeClr val="accent1">
                    <a:lumMod val="75000"/>
                  </a:schemeClr>
                </a:solidFill>
                <a:effectLst/>
                <a:latin typeface="Calibri" panose="020F0502020204030204" pitchFamily="34" charset="0"/>
              </a:rPr>
              <a:t>de endometrio no operable: </a:t>
            </a:r>
            <a:br>
              <a:rPr lang="es-ES" sz="9600" i="1" dirty="0">
                <a:solidFill>
                  <a:schemeClr val="accent1">
                    <a:lumMod val="75000"/>
                  </a:schemeClr>
                </a:solidFill>
                <a:effectLst/>
                <a:latin typeface="Calibri" panose="020F0502020204030204" pitchFamily="34" charset="0"/>
              </a:rPr>
            </a:br>
            <a:r>
              <a:rPr lang="es-ES" sz="9600" i="1" dirty="0">
                <a:solidFill>
                  <a:schemeClr val="accent1">
                    <a:lumMod val="75000"/>
                  </a:schemeClr>
                </a:solidFill>
                <a:effectLst/>
                <a:latin typeface="Calibri" panose="020F0502020204030204" pitchFamily="34" charset="0"/>
              </a:rPr>
              <a:t>¿qué nos dice GEC–ESTRO? </a:t>
            </a:r>
            <a:endParaRPr sz="9600" i="1" dirty="0">
              <a:solidFill>
                <a:schemeClr val="accent1">
                  <a:lumMod val="75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506C72B0-3604-42E0-A9FB-E826C5A83419}"/>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pic>
        <p:nvPicPr>
          <p:cNvPr id="2" name="Imagen 1">
            <a:extLst>
              <a:ext uri="{FF2B5EF4-FFF2-40B4-BE49-F238E27FC236}">
                <a16:creationId xmlns:a16="http://schemas.microsoft.com/office/drawing/2014/main" xmlns="" id="{12D4DFAB-3AB4-4CEC-803B-4EC6C2E233E3}"/>
              </a:ext>
            </a:extLst>
          </p:cNvPr>
          <p:cNvPicPr>
            <a:picLocks noChangeAspect="1"/>
          </p:cNvPicPr>
          <p:nvPr/>
        </p:nvPicPr>
        <p:blipFill>
          <a:blip r:embed="rId2"/>
          <a:stretch>
            <a:fillRect/>
          </a:stretch>
        </p:blipFill>
        <p:spPr>
          <a:xfrm>
            <a:off x="13667874" y="1308629"/>
            <a:ext cx="8662736" cy="10031047"/>
          </a:xfrm>
          <a:prstGeom prst="rect">
            <a:avLst/>
          </a:prstGeom>
        </p:spPr>
      </p:pic>
      <p:sp>
        <p:nvSpPr>
          <p:cNvPr id="5" name="2 Subtítulo">
            <a:extLst>
              <a:ext uri="{FF2B5EF4-FFF2-40B4-BE49-F238E27FC236}">
                <a16:creationId xmlns:a16="http://schemas.microsoft.com/office/drawing/2014/main" xmlns="" id="{E3A105DE-710D-425B-B605-3106BEDCCC2E}"/>
              </a:ext>
            </a:extLst>
          </p:cNvPr>
          <p:cNvSpPr txBox="1">
            <a:spLocks/>
          </p:cNvSpPr>
          <p:nvPr/>
        </p:nvSpPr>
        <p:spPr>
          <a:xfrm>
            <a:off x="938464" y="2719137"/>
            <a:ext cx="12200020" cy="924025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solidFill>
                <a:srgbClr val="002060"/>
              </a:solidFill>
            </a:endParaRPr>
          </a:p>
          <a:p>
            <a:pPr marL="0" indent="0">
              <a:buNone/>
            </a:pPr>
            <a:r>
              <a:rPr lang="en-GB" b="1" dirty="0" err="1">
                <a:solidFill>
                  <a:srgbClr val="002060"/>
                </a:solidFill>
                <a:latin typeface="+mj-lt"/>
              </a:rPr>
              <a:t>Surpervivencias</a:t>
            </a:r>
            <a:r>
              <a:rPr lang="en-GB" b="1" dirty="0">
                <a:solidFill>
                  <a:srgbClr val="002060"/>
                </a:solidFill>
                <a:latin typeface="+mj-lt"/>
              </a:rPr>
              <a:t> a 2 y 5 </a:t>
            </a:r>
            <a:r>
              <a:rPr lang="en-GB" b="1" dirty="0" err="1">
                <a:solidFill>
                  <a:srgbClr val="002060"/>
                </a:solidFill>
                <a:latin typeface="+mj-lt"/>
              </a:rPr>
              <a:t>años</a:t>
            </a:r>
            <a:r>
              <a:rPr lang="en-GB" b="1" dirty="0">
                <a:solidFill>
                  <a:srgbClr val="002060"/>
                </a:solidFill>
                <a:latin typeface="+mj-lt"/>
              </a:rPr>
              <a:t>:</a:t>
            </a:r>
          </a:p>
          <a:p>
            <a:r>
              <a:rPr lang="en-GB" b="1" dirty="0">
                <a:solidFill>
                  <a:schemeClr val="bg2">
                    <a:lumMod val="10000"/>
                  </a:schemeClr>
                </a:solidFill>
                <a:latin typeface="+mj-lt"/>
              </a:rPr>
              <a:t>SCS (A): 93.3% and 80.5%, </a:t>
            </a:r>
          </a:p>
          <a:p>
            <a:r>
              <a:rPr lang="en-GB" b="1" dirty="0">
                <a:solidFill>
                  <a:schemeClr val="bg2">
                    <a:lumMod val="10000"/>
                  </a:schemeClr>
                </a:solidFill>
                <a:latin typeface="+mj-lt"/>
              </a:rPr>
              <a:t>SLE 84.8% and 80.5%, </a:t>
            </a:r>
          </a:p>
          <a:p>
            <a:r>
              <a:rPr lang="en-GB" b="1" dirty="0">
                <a:solidFill>
                  <a:srgbClr val="C00000"/>
                </a:solidFill>
                <a:latin typeface="+mj-lt"/>
              </a:rPr>
              <a:t>SLRL: 93.1% and 88.7%, </a:t>
            </a:r>
          </a:p>
          <a:p>
            <a:r>
              <a:rPr lang="en-GB" b="1" dirty="0">
                <a:solidFill>
                  <a:schemeClr val="bg2">
                    <a:lumMod val="10000"/>
                  </a:schemeClr>
                </a:solidFill>
                <a:latin typeface="+mj-lt"/>
              </a:rPr>
              <a:t>SLRR was 91% and 91%</a:t>
            </a:r>
          </a:p>
          <a:p>
            <a:r>
              <a:rPr lang="en-GB" b="1" dirty="0">
                <a:solidFill>
                  <a:schemeClr val="bg2">
                    <a:lumMod val="10000"/>
                  </a:schemeClr>
                </a:solidFill>
                <a:latin typeface="+mj-lt"/>
              </a:rPr>
              <a:t>SLM was 90.2% and 90.2%, </a:t>
            </a:r>
            <a:r>
              <a:rPr lang="en-GB" b="1" dirty="0" err="1">
                <a:solidFill>
                  <a:schemeClr val="bg2">
                    <a:lumMod val="10000"/>
                  </a:schemeClr>
                </a:solidFill>
                <a:latin typeface="+mj-lt"/>
              </a:rPr>
              <a:t>respectivamente</a:t>
            </a:r>
            <a:r>
              <a:rPr lang="en-GB" b="1" dirty="0">
                <a:solidFill>
                  <a:schemeClr val="bg2">
                    <a:lumMod val="10000"/>
                  </a:schemeClr>
                </a:solidFill>
                <a:latin typeface="+mj-lt"/>
              </a:rPr>
              <a:t>. </a:t>
            </a:r>
          </a:p>
          <a:p>
            <a:endParaRPr lang="en-GB" b="1" dirty="0">
              <a:latin typeface="+mj-lt"/>
            </a:endParaRPr>
          </a:p>
          <a:p>
            <a:endParaRPr lang="en-GB" b="1" dirty="0">
              <a:latin typeface="+mj-lt"/>
            </a:endParaRPr>
          </a:p>
          <a:p>
            <a:r>
              <a:rPr lang="en-GB" b="1" dirty="0">
                <a:solidFill>
                  <a:schemeClr val="bg2">
                    <a:lumMod val="10000"/>
                  </a:schemeClr>
                </a:solidFill>
                <a:latin typeface="+mj-lt"/>
              </a:rPr>
              <a:t>SCE </a:t>
            </a:r>
            <a:r>
              <a:rPr lang="en-GB" b="1" dirty="0" err="1">
                <a:solidFill>
                  <a:schemeClr val="bg2">
                    <a:lumMod val="10000"/>
                  </a:schemeClr>
                </a:solidFill>
                <a:latin typeface="+mj-lt"/>
              </a:rPr>
              <a:t>en</a:t>
            </a:r>
            <a:r>
              <a:rPr lang="en-GB" b="1" dirty="0">
                <a:solidFill>
                  <a:schemeClr val="bg2">
                    <a:lumMod val="10000"/>
                  </a:schemeClr>
                </a:solidFill>
                <a:latin typeface="+mj-lt"/>
              </a:rPr>
              <a:t> </a:t>
            </a:r>
            <a:r>
              <a:rPr lang="en-GB" b="1" dirty="0" err="1">
                <a:solidFill>
                  <a:srgbClr val="C00000"/>
                </a:solidFill>
                <a:latin typeface="+mj-lt"/>
              </a:rPr>
              <a:t>estadio</a:t>
            </a:r>
            <a:r>
              <a:rPr lang="en-GB" b="1" dirty="0">
                <a:solidFill>
                  <a:srgbClr val="C00000"/>
                </a:solidFill>
                <a:latin typeface="+mj-lt"/>
              </a:rPr>
              <a:t>-IA</a:t>
            </a:r>
            <a:r>
              <a:rPr lang="en-GB" b="1" dirty="0">
                <a:solidFill>
                  <a:schemeClr val="bg2">
                    <a:lumMod val="10000"/>
                  </a:schemeClr>
                </a:solidFill>
                <a:latin typeface="+mj-lt"/>
              </a:rPr>
              <a:t> y IB (B) a 2 y 5 </a:t>
            </a:r>
            <a:r>
              <a:rPr lang="en-GB" b="1" dirty="0" err="1">
                <a:solidFill>
                  <a:schemeClr val="bg2">
                    <a:lumMod val="10000"/>
                  </a:schemeClr>
                </a:solidFill>
                <a:latin typeface="+mj-lt"/>
              </a:rPr>
              <a:t>años</a:t>
            </a:r>
            <a:r>
              <a:rPr lang="en-GB" b="1" dirty="0">
                <a:solidFill>
                  <a:schemeClr val="bg2">
                    <a:lumMod val="10000"/>
                  </a:schemeClr>
                </a:solidFill>
                <a:latin typeface="+mj-lt"/>
              </a:rPr>
              <a:t>:</a:t>
            </a:r>
          </a:p>
          <a:p>
            <a:pPr marL="0" indent="0">
              <a:buNone/>
            </a:pPr>
            <a:r>
              <a:rPr lang="en-GB" b="1" dirty="0">
                <a:solidFill>
                  <a:srgbClr val="C00000"/>
                </a:solidFill>
                <a:latin typeface="+mj-lt"/>
              </a:rPr>
              <a:t>   </a:t>
            </a:r>
            <a:r>
              <a:rPr lang="en-GB" b="1" dirty="0" smtClean="0">
                <a:solidFill>
                  <a:srgbClr val="C00000"/>
                </a:solidFill>
                <a:latin typeface="+mj-lt"/>
              </a:rPr>
              <a:t>96.6</a:t>
            </a:r>
            <a:r>
              <a:rPr lang="en-GB" b="1" dirty="0">
                <a:solidFill>
                  <a:srgbClr val="C00000"/>
                </a:solidFill>
                <a:latin typeface="+mj-lt"/>
              </a:rPr>
              <a:t>% y 88.7% </a:t>
            </a:r>
            <a:r>
              <a:rPr lang="en-GB" b="1" dirty="0">
                <a:solidFill>
                  <a:schemeClr val="bg2">
                    <a:lumMod val="10000"/>
                  </a:schemeClr>
                </a:solidFill>
                <a:latin typeface="+mj-lt"/>
              </a:rPr>
              <a:t>vs.77.5% y 64.6% </a:t>
            </a:r>
            <a:r>
              <a:rPr lang="en-GB" b="1" dirty="0" err="1" smtClean="0">
                <a:solidFill>
                  <a:schemeClr val="bg2">
                    <a:lumMod val="10000"/>
                  </a:schemeClr>
                </a:solidFill>
                <a:latin typeface="+mj-lt"/>
              </a:rPr>
              <a:t>respectivamente</a:t>
            </a:r>
            <a:endParaRPr lang="en-GB" b="1" dirty="0" smtClean="0">
              <a:latin typeface="+mj-lt"/>
            </a:endParaRPr>
          </a:p>
          <a:p>
            <a:endParaRPr lang="en-GB" b="1" dirty="0">
              <a:latin typeface="+mj-lt"/>
            </a:endParaRPr>
          </a:p>
          <a:p>
            <a:pPr marL="0" indent="0">
              <a:buNone/>
            </a:pPr>
            <a:r>
              <a:rPr lang="en-GB" b="1" dirty="0" err="1">
                <a:solidFill>
                  <a:srgbClr val="002060"/>
                </a:solidFill>
                <a:latin typeface="+mj-lt"/>
              </a:rPr>
              <a:t>C</a:t>
            </a:r>
            <a:r>
              <a:rPr lang="en-GB" b="1" dirty="0" err="1" smtClean="0">
                <a:solidFill>
                  <a:srgbClr val="002060"/>
                </a:solidFill>
                <a:latin typeface="+mj-lt"/>
              </a:rPr>
              <a:t>omplicaciones</a:t>
            </a:r>
            <a:r>
              <a:rPr lang="en-GB" b="1" dirty="0" smtClean="0">
                <a:solidFill>
                  <a:srgbClr val="002060"/>
                </a:solidFill>
                <a:latin typeface="+mj-lt"/>
              </a:rPr>
              <a:t> </a:t>
            </a:r>
            <a:r>
              <a:rPr lang="en-GB" b="1" dirty="0" err="1">
                <a:solidFill>
                  <a:srgbClr val="002060"/>
                </a:solidFill>
                <a:latin typeface="+mj-lt"/>
              </a:rPr>
              <a:t>tardías</a:t>
            </a:r>
            <a:r>
              <a:rPr lang="en-GB" b="1" dirty="0">
                <a:solidFill>
                  <a:srgbClr val="002060"/>
                </a:solidFill>
                <a:latin typeface="+mj-lt"/>
              </a:rPr>
              <a:t> </a:t>
            </a:r>
            <a:r>
              <a:rPr lang="en-GB" b="1" dirty="0" smtClean="0">
                <a:solidFill>
                  <a:srgbClr val="002060"/>
                </a:solidFill>
                <a:latin typeface="+mj-lt"/>
              </a:rPr>
              <a:t>G3 (1 vejiga</a:t>
            </a:r>
            <a:r>
              <a:rPr lang="en-GB" b="1" dirty="0">
                <a:solidFill>
                  <a:srgbClr val="002060"/>
                </a:solidFill>
                <a:latin typeface="+mj-lt"/>
              </a:rPr>
              <a:t>:</a:t>
            </a:r>
            <a:r>
              <a:rPr lang="en-GB" b="1" dirty="0" smtClean="0">
                <a:solidFill>
                  <a:srgbClr val="002060"/>
                </a:solidFill>
                <a:latin typeface="+mj-lt"/>
              </a:rPr>
              <a:t>2.1%, </a:t>
            </a:r>
            <a:r>
              <a:rPr lang="en-GB" b="1" dirty="0">
                <a:solidFill>
                  <a:srgbClr val="002060"/>
                </a:solidFill>
                <a:latin typeface="+mj-lt"/>
              </a:rPr>
              <a:t>1 </a:t>
            </a:r>
            <a:r>
              <a:rPr lang="en-GB" b="1" dirty="0" smtClean="0">
                <a:solidFill>
                  <a:srgbClr val="002060"/>
                </a:solidFill>
                <a:latin typeface="+mj-lt"/>
              </a:rPr>
              <a:t>vagina: 2.1%)</a:t>
            </a:r>
            <a:endParaRPr lang="en-GB" sz="1700" dirty="0"/>
          </a:p>
        </p:txBody>
      </p:sp>
      <p:sp>
        <p:nvSpPr>
          <p:cNvPr id="6" name="1 Título">
            <a:extLst>
              <a:ext uri="{FF2B5EF4-FFF2-40B4-BE49-F238E27FC236}">
                <a16:creationId xmlns:a16="http://schemas.microsoft.com/office/drawing/2014/main" xmlns="" id="{C2ADBE59-B092-4AFE-841A-2A037D5E00E0}"/>
              </a:ext>
            </a:extLst>
          </p:cNvPr>
          <p:cNvSpPr txBox="1">
            <a:spLocks/>
          </p:cNvSpPr>
          <p:nvPr/>
        </p:nvSpPr>
        <p:spPr>
          <a:xfrm>
            <a:off x="3456076" y="995808"/>
            <a:ext cx="5470376" cy="10825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dirty="0">
                <a:solidFill>
                  <a:srgbClr val="002060"/>
                </a:solidFill>
              </a:rPr>
              <a:t>Resultados.</a:t>
            </a:r>
            <a:endParaRPr lang="en-GB" sz="6600" b="1" dirty="0">
              <a:solidFill>
                <a:srgbClr val="002060"/>
              </a:solidFill>
            </a:endParaRPr>
          </a:p>
        </p:txBody>
      </p:sp>
      <p:sp>
        <p:nvSpPr>
          <p:cNvPr id="3" name="2 Rectángulo"/>
          <p:cNvSpPr/>
          <p:nvPr/>
        </p:nvSpPr>
        <p:spPr>
          <a:xfrm>
            <a:off x="20814631" y="9394431"/>
            <a:ext cx="1364476" cy="461665"/>
          </a:xfrm>
          <a:prstGeom prst="rect">
            <a:avLst/>
          </a:prstGeom>
        </p:spPr>
        <p:txBody>
          <a:bodyPr wrap="none">
            <a:spAutoFit/>
          </a:bodyPr>
          <a:lstStyle/>
          <a:p>
            <a:r>
              <a:rPr lang="en-GB" b="1" dirty="0">
                <a:solidFill>
                  <a:srgbClr val="C00000"/>
                </a:solidFill>
              </a:rPr>
              <a:t>(p: .043)</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3" y="203645"/>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56952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95130EDD-2B52-400D-92DB-47318A357D26}"/>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pic>
        <p:nvPicPr>
          <p:cNvPr id="6" name="1 Imagen">
            <a:extLst>
              <a:ext uri="{FF2B5EF4-FFF2-40B4-BE49-F238E27FC236}">
                <a16:creationId xmlns:a16="http://schemas.microsoft.com/office/drawing/2014/main" xmlns="" id="{A9CFBC04-0499-4CFF-8914-86A689B87950}"/>
              </a:ext>
            </a:extLst>
          </p:cNvPr>
          <p:cNvPicPr/>
          <p:nvPr/>
        </p:nvPicPr>
        <p:blipFill rotWithShape="1">
          <a:blip r:embed="rId2"/>
          <a:srcRect l="26325" t="69704" r="31626" b="7953"/>
          <a:stretch/>
        </p:blipFill>
        <p:spPr bwMode="auto">
          <a:xfrm>
            <a:off x="1491915" y="1299411"/>
            <a:ext cx="21801221" cy="9919493"/>
          </a:xfrm>
          <a:prstGeom prst="rect">
            <a:avLst/>
          </a:prstGeom>
          <a:ln>
            <a:noFill/>
          </a:ln>
          <a:extLst>
            <a:ext uri="{53640926-AAD7-44D8-BBD7-CCE9431645EC}">
              <a14:shadowObscured xmlns:a14="http://schemas.microsoft.com/office/drawing/2010/main"/>
            </a:ext>
          </a:extLst>
        </p:spPr>
      </p:pic>
      <p:sp>
        <p:nvSpPr>
          <p:cNvPr id="7" name="2 Rectángulo">
            <a:extLst>
              <a:ext uri="{FF2B5EF4-FFF2-40B4-BE49-F238E27FC236}">
                <a16:creationId xmlns:a16="http://schemas.microsoft.com/office/drawing/2014/main" xmlns="" id="{743987E0-35FF-4F85-BA1D-75134BFC4821}"/>
              </a:ext>
            </a:extLst>
          </p:cNvPr>
          <p:cNvSpPr/>
          <p:nvPr/>
        </p:nvSpPr>
        <p:spPr>
          <a:xfrm>
            <a:off x="13403179" y="10957294"/>
            <a:ext cx="10058400" cy="523220"/>
          </a:xfrm>
          <a:prstGeom prst="rect">
            <a:avLst/>
          </a:prstGeom>
        </p:spPr>
        <p:txBody>
          <a:bodyPr wrap="square">
            <a:spAutoFit/>
          </a:bodyPr>
          <a:lstStyle/>
          <a:p>
            <a:r>
              <a:rPr lang="en-US" sz="2800" b="1" dirty="0">
                <a:solidFill>
                  <a:srgbClr val="0070C0"/>
                </a:solidFill>
              </a:rPr>
              <a:t>Clinical and Translational Oncology (2022) 24:254–265</a:t>
            </a:r>
            <a:r>
              <a:rPr lang="en-US" sz="2800" b="1" dirty="0">
                <a:solidFill>
                  <a:srgbClr val="002060"/>
                </a:solidFill>
              </a:rPr>
              <a:t>.</a:t>
            </a:r>
            <a:endParaRPr lang="es-ES" sz="2800" b="1" dirty="0">
              <a:solidFill>
                <a:srgbClr val="00206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27" y="233320"/>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96761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81FC35DD-341A-4317-BB5C-AEA79D997F49}"/>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sp>
        <p:nvSpPr>
          <p:cNvPr id="5" name="1 Rectángulo">
            <a:extLst>
              <a:ext uri="{FF2B5EF4-FFF2-40B4-BE49-F238E27FC236}">
                <a16:creationId xmlns:a16="http://schemas.microsoft.com/office/drawing/2014/main" xmlns="" id="{29DEB40C-0932-423E-9E5A-DA54C85A4626}"/>
              </a:ext>
            </a:extLst>
          </p:cNvPr>
          <p:cNvSpPr/>
          <p:nvPr/>
        </p:nvSpPr>
        <p:spPr>
          <a:xfrm>
            <a:off x="1860004" y="2205502"/>
            <a:ext cx="20470607" cy="2185214"/>
          </a:xfrm>
          <a:prstGeom prst="rect">
            <a:avLst/>
          </a:prstGeom>
        </p:spPr>
        <p:txBody>
          <a:bodyPr wrap="square">
            <a:spAutoFit/>
          </a:bodyPr>
          <a:lstStyle/>
          <a:p>
            <a:r>
              <a:rPr lang="en-GB" sz="4800" b="1" dirty="0">
                <a:solidFill>
                  <a:srgbClr val="0070C0"/>
                </a:solidFill>
                <a:latin typeface="+mj-lt"/>
              </a:rPr>
              <a:t>3D-IMAGE-GUIDED BRACHYTHERAPY PLUS IRRADIATION IN STAGE-I-III INOPERABLE ENDOMETRIAL CANCER. </a:t>
            </a:r>
          </a:p>
          <a:p>
            <a:endParaRPr lang="en-GB" sz="4000" b="1" dirty="0">
              <a:latin typeface="+mj-lt"/>
            </a:endParaRPr>
          </a:p>
        </p:txBody>
      </p:sp>
      <p:sp>
        <p:nvSpPr>
          <p:cNvPr id="6" name="2 Subtítulo">
            <a:extLst>
              <a:ext uri="{FF2B5EF4-FFF2-40B4-BE49-F238E27FC236}">
                <a16:creationId xmlns:a16="http://schemas.microsoft.com/office/drawing/2014/main" xmlns="" id="{6985A9CC-E056-4045-8049-8164DBD6DAF6}"/>
              </a:ext>
            </a:extLst>
          </p:cNvPr>
          <p:cNvSpPr txBox="1">
            <a:spLocks/>
          </p:cNvSpPr>
          <p:nvPr/>
        </p:nvSpPr>
        <p:spPr>
          <a:xfrm>
            <a:off x="1379401" y="6254174"/>
            <a:ext cx="21144594" cy="3532377"/>
          </a:xfrm>
          <a:prstGeom prst="rect">
            <a:avLst/>
          </a:prstGeom>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just" hangingPunct="1">
              <a:buNone/>
            </a:pPr>
            <a:r>
              <a:rPr lang="en-GB" dirty="0">
                <a:latin typeface="DIN Pro Cond Medium"/>
              </a:rPr>
              <a:t>To</a:t>
            </a:r>
            <a:r>
              <a:rPr lang="en-GB" dirty="0"/>
              <a:t> a</a:t>
            </a:r>
            <a:r>
              <a:rPr lang="en-GB" dirty="0">
                <a:latin typeface="DIN Pro Cond Medium"/>
              </a:rPr>
              <a:t>nalyse the outcomes of stage I-III inoperable endometrial cancer (EC) patients treated with 3D-image-guided brachytherapy (IGBT) and external beam irradiation (EBRT) </a:t>
            </a:r>
            <a:r>
              <a:rPr lang="en-GB" dirty="0" smtClean="0">
                <a:latin typeface="DIN Pro Cond Medium"/>
              </a:rPr>
              <a:t>hypothesizing </a:t>
            </a:r>
            <a:r>
              <a:rPr lang="en-GB" dirty="0">
                <a:latin typeface="DIN Pro Cond Medium"/>
              </a:rPr>
              <a:t>that this treatment provides good results.</a:t>
            </a:r>
            <a:endParaRPr lang="es-ES" dirty="0">
              <a:latin typeface="DIN Pro Cond Medium"/>
            </a:endParaRPr>
          </a:p>
          <a:p>
            <a:pPr hangingPunct="1"/>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13" y="258033"/>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14576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18FE63BF-6619-4B51-8A95-96FA59711919}"/>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graphicFrame>
        <p:nvGraphicFramePr>
          <p:cNvPr id="5" name="1 Tabla">
            <a:extLst>
              <a:ext uri="{FF2B5EF4-FFF2-40B4-BE49-F238E27FC236}">
                <a16:creationId xmlns:a16="http://schemas.microsoft.com/office/drawing/2014/main" xmlns="" id="{FE867565-D697-4A34-8310-B33F38975BA2}"/>
              </a:ext>
            </a:extLst>
          </p:cNvPr>
          <p:cNvGraphicFramePr>
            <a:graphicFrameLocks noGrp="1"/>
          </p:cNvGraphicFramePr>
          <p:nvPr>
            <p:extLst>
              <p:ext uri="{D42A27DB-BD31-4B8C-83A1-F6EECF244321}">
                <p14:modId xmlns:p14="http://schemas.microsoft.com/office/powerpoint/2010/main" val="4194250259"/>
              </p:ext>
            </p:extLst>
          </p:nvPr>
        </p:nvGraphicFramePr>
        <p:xfrm>
          <a:off x="1058778" y="542111"/>
          <a:ext cx="12688743" cy="11371162"/>
        </p:xfrm>
        <a:graphic>
          <a:graphicData uri="http://schemas.openxmlformats.org/drawingml/2006/table">
            <a:tbl>
              <a:tblPr firstRow="1" bandRow="1">
                <a:tableStyleId>{5C22544A-7EE6-4342-B048-85BDC9FD1C3A}</a:tableStyleId>
              </a:tblPr>
              <a:tblGrid>
                <a:gridCol w="4996033">
                  <a:extLst>
                    <a:ext uri="{9D8B030D-6E8A-4147-A177-3AD203B41FA5}">
                      <a16:colId xmlns:a16="http://schemas.microsoft.com/office/drawing/2014/main" xmlns="" val="20000"/>
                    </a:ext>
                  </a:extLst>
                </a:gridCol>
                <a:gridCol w="5189838">
                  <a:extLst>
                    <a:ext uri="{9D8B030D-6E8A-4147-A177-3AD203B41FA5}">
                      <a16:colId xmlns:a16="http://schemas.microsoft.com/office/drawing/2014/main" xmlns="" val="20001"/>
                    </a:ext>
                  </a:extLst>
                </a:gridCol>
                <a:gridCol w="2502872">
                  <a:extLst>
                    <a:ext uri="{9D8B030D-6E8A-4147-A177-3AD203B41FA5}">
                      <a16:colId xmlns:a16="http://schemas.microsoft.com/office/drawing/2014/main" xmlns="" val="20004"/>
                    </a:ext>
                  </a:extLst>
                </a:gridCol>
              </a:tblGrid>
              <a:tr h="1224301">
                <a:tc>
                  <a:txBody>
                    <a:bodyPr/>
                    <a:lstStyle/>
                    <a:p>
                      <a:r>
                        <a:rPr lang="en-GB" sz="4000" b="1" dirty="0" smtClean="0">
                          <a:solidFill>
                            <a:schemeClr val="bg1"/>
                          </a:solidFill>
                          <a:latin typeface="+mj-lt"/>
                        </a:rPr>
                        <a:t>103 </a:t>
                      </a:r>
                      <a:r>
                        <a:rPr lang="en-GB" sz="4000" b="1" dirty="0" err="1" smtClean="0">
                          <a:solidFill>
                            <a:schemeClr val="bg1"/>
                          </a:solidFill>
                          <a:latin typeface="+mj-lt"/>
                        </a:rPr>
                        <a:t>pacients</a:t>
                      </a:r>
                      <a:endParaRPr lang="en-GB" sz="4000" b="1" dirty="0">
                        <a:solidFill>
                          <a:schemeClr val="bg1"/>
                        </a:solidFill>
                        <a:latin typeface="+mj-lt"/>
                      </a:endParaRPr>
                    </a:p>
                  </a:txBody>
                  <a:tcPr/>
                </a:tc>
                <a:tc>
                  <a:txBody>
                    <a:bodyPr/>
                    <a:lstStyle/>
                    <a:p>
                      <a:endParaRPr lang="en-GB" sz="2000" b="1" dirty="0">
                        <a:solidFill>
                          <a:schemeClr val="bg1"/>
                        </a:solidFill>
                        <a:latin typeface="+mj-lt"/>
                      </a:endParaRPr>
                    </a:p>
                  </a:txBody>
                  <a:tcPr/>
                </a:tc>
                <a:tc>
                  <a:txBody>
                    <a:bodyPr/>
                    <a:lstStyle/>
                    <a:p>
                      <a:r>
                        <a:rPr lang="en-GB" sz="2400" b="1" smtClean="0">
                          <a:solidFill>
                            <a:schemeClr val="bg1"/>
                          </a:solidFill>
                          <a:latin typeface="+mj-lt"/>
                        </a:rPr>
                        <a:t>No Información</a:t>
                      </a:r>
                      <a:r>
                        <a:rPr lang="en-GB" sz="2400" b="1" dirty="0" smtClean="0">
                          <a:solidFill>
                            <a:schemeClr val="bg1"/>
                          </a:solidFill>
                          <a:latin typeface="+mj-lt"/>
                        </a:rPr>
                        <a:t> </a:t>
                      </a:r>
                      <a:endParaRPr lang="en-GB" sz="2400" b="1" dirty="0">
                        <a:solidFill>
                          <a:schemeClr val="bg1"/>
                        </a:solidFill>
                        <a:latin typeface="+mj-lt"/>
                      </a:endParaRPr>
                    </a:p>
                  </a:txBody>
                  <a:tcPr/>
                </a:tc>
                <a:extLst>
                  <a:ext uri="{0D108BD9-81ED-4DB2-BD59-A6C34878D82A}">
                    <a16:rowId xmlns:a16="http://schemas.microsoft.com/office/drawing/2014/main" xmlns="" val="10000"/>
                  </a:ext>
                </a:extLst>
              </a:tr>
              <a:tr h="595827">
                <a:tc>
                  <a:txBody>
                    <a:bodyPr/>
                    <a:lstStyle/>
                    <a:p>
                      <a:r>
                        <a:rPr lang="en-GB" sz="2400" b="1" dirty="0" err="1" smtClean="0">
                          <a:solidFill>
                            <a:schemeClr val="bg2">
                              <a:lumMod val="10000"/>
                            </a:schemeClr>
                          </a:solidFill>
                          <a:latin typeface="+mj-lt"/>
                        </a:rPr>
                        <a:t>Edad</a:t>
                      </a:r>
                      <a:r>
                        <a:rPr lang="en-GB" sz="2400" b="1" dirty="0" smtClean="0">
                          <a:solidFill>
                            <a:schemeClr val="bg2">
                              <a:lumMod val="10000"/>
                            </a:schemeClr>
                          </a:solidFill>
                          <a:latin typeface="+mj-lt"/>
                        </a:rPr>
                        <a:t> (</a:t>
                      </a:r>
                      <a:r>
                        <a:rPr lang="en-GB" sz="2400" b="1" dirty="0" err="1" smtClean="0">
                          <a:solidFill>
                            <a:schemeClr val="bg2">
                              <a:lumMod val="10000"/>
                            </a:schemeClr>
                          </a:solidFill>
                          <a:latin typeface="+mj-lt"/>
                        </a:rPr>
                        <a:t>años</a:t>
                      </a:r>
                      <a:r>
                        <a:rPr lang="en-GB" sz="2400" b="1" dirty="0" smtClean="0">
                          <a:solidFill>
                            <a:schemeClr val="bg2">
                              <a:lumMod val="10000"/>
                            </a:schemeClr>
                          </a:solidFill>
                          <a:latin typeface="+mj-lt"/>
                        </a:rPr>
                        <a:t>)</a:t>
                      </a:r>
                      <a:endParaRPr lang="en-GB" sz="2400" b="1" dirty="0">
                        <a:solidFill>
                          <a:schemeClr val="bg2">
                            <a:lumMod val="10000"/>
                          </a:schemeClr>
                        </a:solidFill>
                        <a:latin typeface="+mj-lt"/>
                      </a:endParaRPr>
                    </a:p>
                  </a:txBody>
                  <a:tcPr/>
                </a:tc>
                <a:tc>
                  <a:txBody>
                    <a:bodyPr/>
                    <a:lstStyle/>
                    <a:p>
                      <a:r>
                        <a:rPr lang="es-ES" sz="2000" b="1" i="0" u="none" strike="noStrike" cap="none" spc="0" baseline="0" dirty="0" smtClean="0">
                          <a:solidFill>
                            <a:schemeClr val="bg2">
                              <a:lumMod val="10000"/>
                            </a:schemeClr>
                          </a:solidFill>
                          <a:effectLst/>
                          <a:uFillTx/>
                          <a:latin typeface="+mn-lt"/>
                          <a:ea typeface="+mn-ea"/>
                          <a:cs typeface="+mn-cs"/>
                          <a:sym typeface="Helvetica Neue"/>
                        </a:rPr>
                        <a:t>71 (45 to 106)</a:t>
                      </a:r>
                      <a:endParaRPr lang="en-GB" sz="2000" b="1" dirty="0">
                        <a:solidFill>
                          <a:schemeClr val="bg2">
                            <a:lumMod val="10000"/>
                          </a:schemeClr>
                        </a:solidFill>
                        <a:latin typeface="+mj-lt"/>
                      </a:endParaRPr>
                    </a:p>
                  </a:txBody>
                  <a:tcPr/>
                </a:tc>
                <a:tc>
                  <a:txBody>
                    <a:bodyPr/>
                    <a:lstStyle/>
                    <a:p>
                      <a:pPr algn="ctr"/>
                      <a:r>
                        <a:rPr lang="en-GB" sz="2400" b="0" dirty="0" smtClean="0">
                          <a:solidFill>
                            <a:schemeClr val="bg2">
                              <a:lumMod val="10000"/>
                            </a:schemeClr>
                          </a:solidFill>
                          <a:latin typeface="+mj-lt"/>
                        </a:rPr>
                        <a:t>-</a:t>
                      </a:r>
                      <a:endParaRPr lang="en-GB" sz="2400" b="0" dirty="0">
                        <a:solidFill>
                          <a:schemeClr val="bg2">
                            <a:lumMod val="10000"/>
                          </a:schemeClr>
                        </a:solidFill>
                        <a:latin typeface="+mj-lt"/>
                      </a:endParaRPr>
                    </a:p>
                  </a:txBody>
                  <a:tcPr/>
                </a:tc>
              </a:tr>
              <a:tr h="595827">
                <a:tc>
                  <a:txBody>
                    <a:bodyPr/>
                    <a:lstStyle/>
                    <a:p>
                      <a:r>
                        <a:rPr lang="en-GB" sz="2400" b="1" dirty="0" err="1" smtClean="0">
                          <a:solidFill>
                            <a:schemeClr val="bg2">
                              <a:lumMod val="10000"/>
                            </a:schemeClr>
                          </a:solidFill>
                          <a:latin typeface="+mj-lt"/>
                        </a:rPr>
                        <a:t>Seguimiento</a:t>
                      </a:r>
                      <a:r>
                        <a:rPr lang="en-GB" sz="2400" b="1" dirty="0" smtClean="0">
                          <a:solidFill>
                            <a:schemeClr val="bg2">
                              <a:lumMod val="10000"/>
                            </a:schemeClr>
                          </a:solidFill>
                          <a:latin typeface="+mj-lt"/>
                        </a:rPr>
                        <a:t> </a:t>
                      </a:r>
                      <a:r>
                        <a:rPr lang="en-GB" sz="2400" b="1" dirty="0" err="1" smtClean="0">
                          <a:solidFill>
                            <a:schemeClr val="bg2">
                              <a:lumMod val="10000"/>
                            </a:schemeClr>
                          </a:solidFill>
                          <a:latin typeface="+mj-lt"/>
                        </a:rPr>
                        <a:t>medio</a:t>
                      </a:r>
                      <a:r>
                        <a:rPr lang="en-GB" sz="2400" b="1" dirty="0" smtClean="0">
                          <a:solidFill>
                            <a:schemeClr val="bg2">
                              <a:lumMod val="10000"/>
                            </a:schemeClr>
                          </a:solidFill>
                          <a:latin typeface="+mj-lt"/>
                        </a:rPr>
                        <a:t> (</a:t>
                      </a:r>
                      <a:r>
                        <a:rPr lang="en-GB" sz="2400" b="1" dirty="0" err="1" smtClean="0">
                          <a:solidFill>
                            <a:schemeClr val="bg2">
                              <a:lumMod val="10000"/>
                            </a:schemeClr>
                          </a:solidFill>
                          <a:latin typeface="+mj-lt"/>
                        </a:rPr>
                        <a:t>meses</a:t>
                      </a:r>
                      <a:r>
                        <a:rPr lang="en-GB" sz="2400" b="1" dirty="0" smtClean="0">
                          <a:solidFill>
                            <a:schemeClr val="bg2">
                              <a:lumMod val="10000"/>
                            </a:schemeClr>
                          </a:solidFill>
                          <a:latin typeface="+mj-lt"/>
                        </a:rPr>
                        <a:t>)</a:t>
                      </a:r>
                      <a:endParaRPr lang="en-GB" sz="2400" b="1" dirty="0">
                        <a:solidFill>
                          <a:schemeClr val="bg2">
                            <a:lumMod val="10000"/>
                          </a:schemeClr>
                        </a:solidFill>
                        <a:latin typeface="+mj-lt"/>
                      </a:endParaRPr>
                    </a:p>
                  </a:txBody>
                  <a:tcP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GB" sz="2000" b="1" i="0" u="none" strike="noStrike" cap="none" spc="0" baseline="0" dirty="0" smtClean="0">
                          <a:solidFill>
                            <a:schemeClr val="bg2">
                              <a:lumMod val="10000"/>
                            </a:schemeClr>
                          </a:solidFill>
                          <a:uFillTx/>
                          <a:latin typeface="+mn-lt"/>
                          <a:ea typeface="+mn-ea"/>
                          <a:cs typeface="+mn-cs"/>
                          <a:sym typeface="Helvetica Neue"/>
                        </a:rPr>
                        <a:t>28 (7-170).</a:t>
                      </a:r>
                    </a:p>
                    <a:p>
                      <a:endParaRPr lang="en-GB" sz="2000" b="1" dirty="0">
                        <a:solidFill>
                          <a:schemeClr val="bg2">
                            <a:lumMod val="10000"/>
                          </a:schemeClr>
                        </a:solidFill>
                        <a:latin typeface="+mj-lt"/>
                      </a:endParaRPr>
                    </a:p>
                  </a:txBody>
                  <a:tcPr/>
                </a:tc>
                <a:tc>
                  <a:txBody>
                    <a:bodyPr/>
                    <a:lstStyle/>
                    <a:p>
                      <a:pPr algn="ctr"/>
                      <a:r>
                        <a:rPr lang="en-GB" sz="2400" b="0" dirty="0" smtClean="0">
                          <a:solidFill>
                            <a:schemeClr val="bg2">
                              <a:lumMod val="10000"/>
                            </a:schemeClr>
                          </a:solidFill>
                          <a:latin typeface="+mj-lt"/>
                        </a:rPr>
                        <a:t>-</a:t>
                      </a:r>
                      <a:endParaRPr lang="en-GB" sz="2400" b="0" dirty="0">
                        <a:solidFill>
                          <a:schemeClr val="bg2">
                            <a:lumMod val="10000"/>
                          </a:schemeClr>
                        </a:solidFill>
                        <a:latin typeface="+mj-lt"/>
                      </a:endParaRPr>
                    </a:p>
                  </a:txBody>
                  <a:tcPr/>
                </a:tc>
              </a:tr>
              <a:tr h="595827">
                <a:tc>
                  <a:txBody>
                    <a:bodyPr/>
                    <a:lstStyle/>
                    <a:p>
                      <a:r>
                        <a:rPr lang="es-ES" sz="2400" b="1" dirty="0">
                          <a:solidFill>
                            <a:schemeClr val="bg2">
                              <a:lumMod val="10000"/>
                            </a:schemeClr>
                          </a:solidFill>
                        </a:rPr>
                        <a:t>BMI &gt;</a:t>
                      </a:r>
                      <a:r>
                        <a:rPr lang="es-ES" sz="2400" b="1" dirty="0" smtClean="0">
                          <a:solidFill>
                            <a:schemeClr val="bg2">
                              <a:lumMod val="10000"/>
                            </a:schemeClr>
                          </a:solidFill>
                        </a:rPr>
                        <a:t>35</a:t>
                      </a:r>
                    </a:p>
                    <a:p>
                      <a:r>
                        <a:rPr lang="es-ES" sz="2400" b="1" dirty="0" smtClean="0">
                          <a:solidFill>
                            <a:schemeClr val="bg2">
                              <a:lumMod val="10000"/>
                            </a:schemeClr>
                          </a:solidFill>
                          <a:latin typeface="+mj-lt"/>
                        </a:rPr>
                        <a:t>        </a:t>
                      </a:r>
                      <a:r>
                        <a:rPr lang="es-ES" sz="2400" b="1" dirty="0" smtClean="0">
                          <a:solidFill>
                            <a:schemeClr val="bg2">
                              <a:lumMod val="10000"/>
                            </a:schemeClr>
                          </a:solidFill>
                          <a:latin typeface="Calibri"/>
                        </a:rPr>
                        <a:t>≤ 35</a:t>
                      </a:r>
                      <a:endParaRPr lang="en-GB" sz="2400" b="1" dirty="0">
                        <a:solidFill>
                          <a:schemeClr val="bg2">
                            <a:lumMod val="10000"/>
                          </a:schemeClr>
                        </a:solidFill>
                        <a:latin typeface="+mj-lt"/>
                      </a:endParaRPr>
                    </a:p>
                  </a:txBody>
                  <a:tcPr/>
                </a:tc>
                <a:tc>
                  <a:txBody>
                    <a:bodyPr/>
                    <a:lstStyle/>
                    <a:p>
                      <a:pPr>
                        <a:lnSpc>
                          <a:spcPct val="115000"/>
                        </a:lnSpc>
                        <a:spcAft>
                          <a:spcPts val="0"/>
                        </a:spcAft>
                      </a:pPr>
                      <a:r>
                        <a:rPr lang="en-GB" sz="2400" b="1" dirty="0">
                          <a:solidFill>
                            <a:schemeClr val="bg2">
                              <a:lumMod val="10000"/>
                            </a:schemeClr>
                          </a:solidFill>
                          <a:effectLst/>
                          <a:latin typeface="+mn-lt"/>
                          <a:ea typeface="SimSun"/>
                          <a:cs typeface="Times New Roman"/>
                        </a:rPr>
                        <a:t>39</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a:solidFill>
                            <a:schemeClr val="bg2">
                              <a:lumMod val="10000"/>
                            </a:schemeClr>
                          </a:solidFill>
                          <a:effectLst/>
                          <a:latin typeface="+mn-lt"/>
                          <a:ea typeface="SimSun"/>
                          <a:cs typeface="Times New Roman"/>
                        </a:rPr>
                        <a:t>38</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gn="ctr"/>
                      <a:r>
                        <a:rPr lang="es-ES" sz="2400" b="1" dirty="0">
                          <a:solidFill>
                            <a:schemeClr val="bg2">
                              <a:lumMod val="10000"/>
                            </a:schemeClr>
                          </a:solidFill>
                        </a:rPr>
                        <a:t>26</a:t>
                      </a:r>
                      <a:endParaRPr lang="en-GB" sz="2400" b="1" dirty="0">
                        <a:solidFill>
                          <a:schemeClr val="bg2">
                            <a:lumMod val="10000"/>
                          </a:schemeClr>
                        </a:solidFill>
                        <a:latin typeface="+mj-lt"/>
                      </a:endParaRPr>
                    </a:p>
                  </a:txBody>
                  <a:tcPr/>
                </a:tc>
                <a:extLst>
                  <a:ext uri="{0D108BD9-81ED-4DB2-BD59-A6C34878D82A}">
                    <a16:rowId xmlns:a16="http://schemas.microsoft.com/office/drawing/2014/main" xmlns="" val="10001"/>
                  </a:ext>
                </a:extLst>
              </a:tr>
              <a:tr h="1774378">
                <a:tc>
                  <a:txBody>
                    <a:bodyPr/>
                    <a:lstStyle/>
                    <a:p>
                      <a:r>
                        <a:rPr lang="es-ES" sz="2000" b="1" i="0" dirty="0" smtClean="0">
                          <a:solidFill>
                            <a:schemeClr val="bg2">
                              <a:lumMod val="10000"/>
                            </a:schemeClr>
                          </a:solidFill>
                        </a:rPr>
                        <a:t>Tipo histológico:</a:t>
                      </a:r>
                    </a:p>
                    <a:p>
                      <a:r>
                        <a:rPr lang="es-ES" sz="2000" b="1" i="0" dirty="0" err="1" smtClean="0">
                          <a:solidFill>
                            <a:schemeClr val="bg2">
                              <a:lumMod val="10000"/>
                            </a:schemeClr>
                          </a:solidFill>
                        </a:rPr>
                        <a:t>Endometrioide</a:t>
                      </a:r>
                      <a:endParaRPr lang="es-ES" sz="2000" b="1" i="0" dirty="0" smtClean="0">
                        <a:solidFill>
                          <a:schemeClr val="bg2">
                            <a:lumMod val="10000"/>
                          </a:schemeClr>
                        </a:solidFill>
                      </a:endParaRPr>
                    </a:p>
                    <a:p>
                      <a:r>
                        <a:rPr lang="es-ES" sz="2000" b="1" i="0" dirty="0" smtClean="0">
                          <a:solidFill>
                            <a:schemeClr val="bg2">
                              <a:lumMod val="10000"/>
                            </a:schemeClr>
                          </a:solidFill>
                        </a:rPr>
                        <a:t>Seroso</a:t>
                      </a:r>
                    </a:p>
                    <a:p>
                      <a:r>
                        <a:rPr lang="es-ES" sz="2000" b="1" i="0" dirty="0" smtClean="0">
                          <a:solidFill>
                            <a:schemeClr val="bg2">
                              <a:lumMod val="10000"/>
                            </a:schemeClr>
                          </a:solidFill>
                        </a:rPr>
                        <a:t>Cel. Claras</a:t>
                      </a:r>
                    </a:p>
                    <a:p>
                      <a:r>
                        <a:rPr lang="es-ES" sz="2000" b="1" i="0" dirty="0" smtClean="0">
                          <a:solidFill>
                            <a:schemeClr val="bg2">
                              <a:lumMod val="10000"/>
                            </a:schemeClr>
                          </a:solidFill>
                        </a:rPr>
                        <a:t>Mixto</a:t>
                      </a:r>
                    </a:p>
                    <a:p>
                      <a:r>
                        <a:rPr lang="es-ES" sz="2000" b="1" i="0" dirty="0" smtClean="0">
                          <a:solidFill>
                            <a:schemeClr val="bg2">
                              <a:lumMod val="10000"/>
                            </a:schemeClr>
                          </a:solidFill>
                        </a:rPr>
                        <a:t>Otros</a:t>
                      </a:r>
                    </a:p>
                  </a:txBody>
                  <a:tcPr/>
                </a:tc>
                <a:tc>
                  <a:txBody>
                    <a:bodyPr/>
                    <a:lstStyle/>
                    <a:p>
                      <a:pPr>
                        <a:lnSpc>
                          <a:spcPct val="115000"/>
                        </a:lnSpc>
                        <a:spcAft>
                          <a:spcPts val="0"/>
                        </a:spcAft>
                      </a:pPr>
                      <a:r>
                        <a:rPr lang="en-GB" sz="2000" b="1" i="0" dirty="0">
                          <a:solidFill>
                            <a:schemeClr val="bg2">
                              <a:lumMod val="10000"/>
                            </a:schemeClr>
                          </a:solidFill>
                          <a:effectLst/>
                          <a:latin typeface="+mn-lt"/>
                          <a:ea typeface="SimSun"/>
                          <a:cs typeface="Times New Roman"/>
                        </a:rPr>
                        <a:t> </a:t>
                      </a:r>
                      <a:endParaRPr lang="en-GB" sz="2000" b="1" i="0" dirty="0" smtClean="0">
                        <a:solidFill>
                          <a:schemeClr val="bg2">
                            <a:lumMod val="10000"/>
                          </a:schemeClr>
                        </a:solidFill>
                        <a:effectLst/>
                        <a:latin typeface="+mn-lt"/>
                        <a:ea typeface="SimSun"/>
                        <a:cs typeface="Times New Roman"/>
                      </a:endParaRPr>
                    </a:p>
                    <a:p>
                      <a:pPr>
                        <a:lnSpc>
                          <a:spcPct val="115000"/>
                        </a:lnSpc>
                        <a:spcAft>
                          <a:spcPts val="0"/>
                        </a:spcAft>
                      </a:pPr>
                      <a:r>
                        <a:rPr lang="en-GB" sz="2000" b="1" i="0" dirty="0" smtClean="0">
                          <a:solidFill>
                            <a:schemeClr val="bg2">
                              <a:lumMod val="10000"/>
                            </a:schemeClr>
                          </a:solidFill>
                          <a:effectLst/>
                          <a:latin typeface="+mn-lt"/>
                          <a:ea typeface="SimSun"/>
                          <a:cs typeface="Times New Roman"/>
                        </a:rPr>
                        <a:t>82 (79.6</a:t>
                      </a:r>
                      <a:r>
                        <a:rPr lang="en-GB" sz="2000" b="1" i="0" dirty="0">
                          <a:solidFill>
                            <a:schemeClr val="bg2">
                              <a:lumMod val="10000"/>
                            </a:schemeClr>
                          </a:solidFill>
                          <a:effectLst/>
                          <a:latin typeface="+mn-lt"/>
                          <a:ea typeface="SimSun"/>
                          <a:cs typeface="Times New Roman"/>
                        </a:rPr>
                        <a:t>%)</a:t>
                      </a:r>
                      <a:endParaRPr lang="es-ES" sz="2000" b="1" i="0" dirty="0">
                        <a:solidFill>
                          <a:schemeClr val="bg2">
                            <a:lumMod val="10000"/>
                          </a:schemeClr>
                        </a:solidFill>
                        <a:effectLst/>
                        <a:latin typeface="+mn-lt"/>
                        <a:ea typeface="SimSun"/>
                        <a:cs typeface="Times New Roman"/>
                      </a:endParaRPr>
                    </a:p>
                    <a:p>
                      <a:pPr>
                        <a:lnSpc>
                          <a:spcPct val="115000"/>
                        </a:lnSpc>
                        <a:spcAft>
                          <a:spcPts val="0"/>
                        </a:spcAft>
                      </a:pPr>
                      <a:r>
                        <a:rPr lang="en-GB" sz="2000" b="1" i="0" dirty="0" smtClean="0">
                          <a:solidFill>
                            <a:schemeClr val="bg2">
                              <a:lumMod val="10000"/>
                            </a:schemeClr>
                          </a:solidFill>
                          <a:effectLst/>
                          <a:latin typeface="+mn-lt"/>
                          <a:ea typeface="SimSun"/>
                          <a:cs typeface="Times New Roman"/>
                        </a:rPr>
                        <a:t>4 (</a:t>
                      </a:r>
                      <a:r>
                        <a:rPr lang="en-GB" sz="2000" b="1" i="0" dirty="0">
                          <a:solidFill>
                            <a:schemeClr val="bg2">
                              <a:lumMod val="10000"/>
                            </a:schemeClr>
                          </a:solidFill>
                          <a:effectLst/>
                          <a:latin typeface="+mn-lt"/>
                          <a:ea typeface="SimSun"/>
                          <a:cs typeface="Times New Roman"/>
                        </a:rPr>
                        <a:t>3.9%)</a:t>
                      </a:r>
                      <a:endParaRPr lang="es-ES" sz="2000" b="1" i="0" dirty="0">
                        <a:solidFill>
                          <a:schemeClr val="bg2">
                            <a:lumMod val="10000"/>
                          </a:schemeClr>
                        </a:solidFill>
                        <a:effectLst/>
                        <a:latin typeface="+mn-lt"/>
                        <a:ea typeface="SimSun"/>
                        <a:cs typeface="Times New Roman"/>
                      </a:endParaRPr>
                    </a:p>
                    <a:p>
                      <a:pPr>
                        <a:lnSpc>
                          <a:spcPct val="115000"/>
                        </a:lnSpc>
                        <a:spcAft>
                          <a:spcPts val="0"/>
                        </a:spcAft>
                      </a:pPr>
                      <a:r>
                        <a:rPr lang="en-GB" sz="2000" b="1" i="0" dirty="0" smtClean="0">
                          <a:solidFill>
                            <a:schemeClr val="bg2">
                              <a:lumMod val="10000"/>
                            </a:schemeClr>
                          </a:solidFill>
                          <a:effectLst/>
                          <a:latin typeface="+mn-lt"/>
                          <a:ea typeface="SimSun"/>
                          <a:cs typeface="Times New Roman"/>
                        </a:rPr>
                        <a:t>2 (</a:t>
                      </a:r>
                      <a:r>
                        <a:rPr lang="en-GB" sz="2000" b="1" i="0" dirty="0">
                          <a:solidFill>
                            <a:schemeClr val="bg2">
                              <a:lumMod val="10000"/>
                            </a:schemeClr>
                          </a:solidFill>
                          <a:effectLst/>
                          <a:latin typeface="+mn-lt"/>
                          <a:ea typeface="SimSun"/>
                          <a:cs typeface="Times New Roman"/>
                        </a:rPr>
                        <a:t>1.9%)</a:t>
                      </a:r>
                      <a:endParaRPr lang="es-ES" sz="2000" b="1" i="0" dirty="0">
                        <a:solidFill>
                          <a:schemeClr val="bg2">
                            <a:lumMod val="10000"/>
                          </a:schemeClr>
                        </a:solidFill>
                        <a:effectLst/>
                        <a:latin typeface="+mn-lt"/>
                        <a:ea typeface="SimSun"/>
                        <a:cs typeface="Times New Roman"/>
                      </a:endParaRPr>
                    </a:p>
                    <a:p>
                      <a:pPr>
                        <a:lnSpc>
                          <a:spcPct val="115000"/>
                        </a:lnSpc>
                        <a:spcAft>
                          <a:spcPts val="0"/>
                        </a:spcAft>
                      </a:pPr>
                      <a:r>
                        <a:rPr lang="en-GB" sz="2000" b="1" i="0" dirty="0" smtClean="0">
                          <a:solidFill>
                            <a:schemeClr val="bg2">
                              <a:lumMod val="10000"/>
                            </a:schemeClr>
                          </a:solidFill>
                          <a:effectLst/>
                          <a:latin typeface="+mn-lt"/>
                          <a:ea typeface="SimSun"/>
                          <a:cs typeface="Times New Roman"/>
                        </a:rPr>
                        <a:t>5 (</a:t>
                      </a:r>
                      <a:r>
                        <a:rPr lang="en-GB" sz="2000" b="1" i="0" dirty="0">
                          <a:solidFill>
                            <a:schemeClr val="bg2">
                              <a:lumMod val="10000"/>
                            </a:schemeClr>
                          </a:solidFill>
                          <a:effectLst/>
                          <a:latin typeface="+mn-lt"/>
                          <a:ea typeface="SimSun"/>
                          <a:cs typeface="Times New Roman"/>
                        </a:rPr>
                        <a:t>4.9%)</a:t>
                      </a:r>
                      <a:endParaRPr lang="es-ES" sz="2000" b="1" i="0" dirty="0">
                        <a:solidFill>
                          <a:schemeClr val="bg2">
                            <a:lumMod val="10000"/>
                          </a:schemeClr>
                        </a:solidFill>
                        <a:effectLst/>
                        <a:latin typeface="+mn-lt"/>
                        <a:ea typeface="SimSun"/>
                        <a:cs typeface="Times New Roman"/>
                      </a:endParaRPr>
                    </a:p>
                    <a:p>
                      <a:pPr>
                        <a:lnSpc>
                          <a:spcPct val="115000"/>
                        </a:lnSpc>
                        <a:spcAft>
                          <a:spcPts val="0"/>
                        </a:spcAft>
                      </a:pPr>
                      <a:r>
                        <a:rPr lang="en-GB" sz="2000" b="1" i="0" dirty="0" smtClean="0">
                          <a:solidFill>
                            <a:schemeClr val="bg2">
                              <a:lumMod val="10000"/>
                            </a:schemeClr>
                          </a:solidFill>
                          <a:effectLst/>
                          <a:latin typeface="+mn-lt"/>
                          <a:ea typeface="SimSun"/>
                          <a:cs typeface="Times New Roman"/>
                        </a:rPr>
                        <a:t>6 (</a:t>
                      </a:r>
                      <a:r>
                        <a:rPr lang="en-GB" sz="2000" b="1" i="0" dirty="0">
                          <a:solidFill>
                            <a:schemeClr val="bg2">
                              <a:lumMod val="10000"/>
                            </a:schemeClr>
                          </a:solidFill>
                          <a:effectLst/>
                          <a:latin typeface="+mn-lt"/>
                          <a:ea typeface="SimSun"/>
                          <a:cs typeface="Times New Roman"/>
                        </a:rPr>
                        <a:t>5.8%)</a:t>
                      </a:r>
                      <a:endParaRPr lang="es-ES" sz="2000" b="1" i="0" dirty="0">
                        <a:solidFill>
                          <a:schemeClr val="bg2">
                            <a:lumMod val="10000"/>
                          </a:schemeClr>
                        </a:solidFill>
                        <a:effectLst/>
                        <a:latin typeface="+mn-lt"/>
                        <a:ea typeface="SimSun"/>
                        <a:cs typeface="Times New Roman"/>
                      </a:endParaRPr>
                    </a:p>
                  </a:txBody>
                  <a:tcPr marL="68580" marR="68580" marT="0" marB="0"/>
                </a:tc>
                <a:tc>
                  <a:txBody>
                    <a:bodyPr/>
                    <a:lstStyle/>
                    <a:p>
                      <a:pPr algn="ctr"/>
                      <a:r>
                        <a:rPr lang="es-ES" sz="2400" b="1" dirty="0">
                          <a:solidFill>
                            <a:schemeClr val="bg2">
                              <a:lumMod val="10000"/>
                            </a:schemeClr>
                          </a:solidFill>
                        </a:rPr>
                        <a:t>9</a:t>
                      </a:r>
                      <a:endParaRPr lang="en-GB" sz="2400" b="1" dirty="0">
                        <a:solidFill>
                          <a:schemeClr val="bg2">
                            <a:lumMod val="10000"/>
                          </a:schemeClr>
                        </a:solidFill>
                        <a:latin typeface="+mj-lt"/>
                      </a:endParaRPr>
                    </a:p>
                  </a:txBody>
                  <a:tcPr/>
                </a:tc>
                <a:extLst>
                  <a:ext uri="{0D108BD9-81ED-4DB2-BD59-A6C34878D82A}">
                    <a16:rowId xmlns:a16="http://schemas.microsoft.com/office/drawing/2014/main" xmlns="" val="10002"/>
                  </a:ext>
                </a:extLst>
              </a:tr>
              <a:tr h="1334765">
                <a:tc>
                  <a:txBody>
                    <a:bodyPr/>
                    <a:lstStyle/>
                    <a:p>
                      <a:r>
                        <a:rPr lang="es-ES" sz="2400" b="1" dirty="0" smtClean="0">
                          <a:solidFill>
                            <a:schemeClr val="bg2">
                              <a:lumMod val="10000"/>
                            </a:schemeClr>
                          </a:solidFill>
                        </a:rPr>
                        <a:t>Grado 1 </a:t>
                      </a:r>
                    </a:p>
                    <a:p>
                      <a:r>
                        <a:rPr lang="es-ES" sz="2400" b="1" dirty="0" smtClean="0">
                          <a:solidFill>
                            <a:schemeClr val="bg2">
                              <a:lumMod val="10000"/>
                            </a:schemeClr>
                          </a:solidFill>
                        </a:rPr>
                        <a:t>            2</a:t>
                      </a:r>
                    </a:p>
                    <a:p>
                      <a:r>
                        <a:rPr lang="es-ES" sz="2400" b="1" dirty="0" smtClean="0">
                          <a:solidFill>
                            <a:schemeClr val="bg2">
                              <a:lumMod val="10000"/>
                            </a:schemeClr>
                          </a:solidFill>
                        </a:rPr>
                        <a:t>            3</a:t>
                      </a:r>
                      <a:endParaRPr lang="en-GB" sz="2400" b="1" dirty="0">
                        <a:solidFill>
                          <a:schemeClr val="bg2">
                            <a:lumMod val="10000"/>
                          </a:schemeClr>
                        </a:solidFill>
                        <a:latin typeface="+mj-lt"/>
                      </a:endParaRPr>
                    </a:p>
                  </a:txBody>
                  <a:tcPr/>
                </a:tc>
                <a:tc>
                  <a:txBody>
                    <a:bodyPr/>
                    <a:lstStyle/>
                    <a:p>
                      <a:pPr>
                        <a:lnSpc>
                          <a:spcPct val="115000"/>
                        </a:lnSpc>
                        <a:spcAft>
                          <a:spcPts val="0"/>
                        </a:spcAft>
                      </a:pPr>
                      <a:r>
                        <a:rPr lang="en-GB" sz="2400" b="1" dirty="0" smtClean="0">
                          <a:solidFill>
                            <a:schemeClr val="bg2">
                              <a:lumMod val="10000"/>
                            </a:schemeClr>
                          </a:solidFill>
                          <a:effectLst/>
                          <a:latin typeface="+mn-lt"/>
                          <a:ea typeface="SimSun"/>
                          <a:cs typeface="Times New Roman"/>
                        </a:rPr>
                        <a:t>30 (29.1</a:t>
                      </a:r>
                      <a:r>
                        <a:rPr lang="en-GB" sz="2400" b="1" dirty="0">
                          <a:solidFill>
                            <a:schemeClr val="bg2">
                              <a:lumMod val="10000"/>
                            </a:schemeClr>
                          </a:solidFill>
                          <a:effectLst/>
                          <a:latin typeface="+mn-lt"/>
                          <a:ea typeface="SimSun"/>
                          <a:cs typeface="Times New Roman"/>
                        </a:rPr>
                        <a:t>%)</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36 (</a:t>
                      </a:r>
                      <a:r>
                        <a:rPr lang="en-GB" sz="2400" b="1" dirty="0">
                          <a:solidFill>
                            <a:schemeClr val="bg2">
                              <a:lumMod val="10000"/>
                            </a:schemeClr>
                          </a:solidFill>
                          <a:effectLst/>
                          <a:latin typeface="+mn-lt"/>
                          <a:ea typeface="SimSun"/>
                          <a:cs typeface="Times New Roman"/>
                        </a:rPr>
                        <a:t>81.8%)</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20 (</a:t>
                      </a:r>
                      <a:r>
                        <a:rPr lang="en-GB" sz="2400" b="1" dirty="0">
                          <a:solidFill>
                            <a:schemeClr val="bg2">
                              <a:lumMod val="10000"/>
                            </a:schemeClr>
                          </a:solidFill>
                          <a:effectLst/>
                          <a:latin typeface="+mn-lt"/>
                          <a:ea typeface="SimSun"/>
                          <a:cs typeface="Times New Roman"/>
                        </a:rPr>
                        <a:t>19.4%)</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gn="ctr"/>
                      <a:r>
                        <a:rPr lang="es-ES" sz="2400" b="1" dirty="0">
                          <a:solidFill>
                            <a:schemeClr val="bg2">
                              <a:lumMod val="10000"/>
                            </a:schemeClr>
                          </a:solidFill>
                        </a:rPr>
                        <a:t>30</a:t>
                      </a:r>
                      <a:endParaRPr lang="en-GB" sz="2400" b="1" dirty="0">
                        <a:solidFill>
                          <a:schemeClr val="bg2">
                            <a:lumMod val="10000"/>
                          </a:schemeClr>
                        </a:solidFill>
                        <a:latin typeface="+mj-lt"/>
                      </a:endParaRPr>
                    </a:p>
                  </a:txBody>
                  <a:tcPr/>
                </a:tc>
                <a:extLst>
                  <a:ext uri="{0D108BD9-81ED-4DB2-BD59-A6C34878D82A}">
                    <a16:rowId xmlns:a16="http://schemas.microsoft.com/office/drawing/2014/main" xmlns="" val="10003"/>
                  </a:ext>
                </a:extLst>
              </a:tr>
              <a:tr h="785245">
                <a:tc>
                  <a:txBody>
                    <a:bodyPr/>
                    <a:lstStyle/>
                    <a:p>
                      <a:pPr>
                        <a:lnSpc>
                          <a:spcPct val="115000"/>
                        </a:lnSpc>
                        <a:spcAft>
                          <a:spcPts val="0"/>
                        </a:spcAft>
                      </a:pPr>
                      <a:r>
                        <a:rPr lang="en-GB" sz="2400" b="1" dirty="0" smtClean="0">
                          <a:solidFill>
                            <a:schemeClr val="bg2">
                              <a:lumMod val="10000"/>
                            </a:schemeClr>
                          </a:solidFill>
                          <a:effectLst/>
                          <a:latin typeface="+mn-lt"/>
                          <a:ea typeface="SimSun"/>
                          <a:cs typeface="Times New Roman"/>
                        </a:rPr>
                        <a:t>Invasion</a:t>
                      </a:r>
                      <a:r>
                        <a:rPr lang="en-GB" sz="2400" b="1" baseline="0" dirty="0" smtClean="0">
                          <a:solidFill>
                            <a:schemeClr val="bg2">
                              <a:lumMod val="10000"/>
                            </a:schemeClr>
                          </a:solidFill>
                          <a:effectLst/>
                          <a:latin typeface="+mn-lt"/>
                          <a:ea typeface="SimSun"/>
                          <a:cs typeface="Times New Roman"/>
                        </a:rPr>
                        <a:t> </a:t>
                      </a:r>
                      <a:r>
                        <a:rPr lang="en-GB" sz="2400" b="1" baseline="0" dirty="0" err="1" smtClean="0">
                          <a:solidFill>
                            <a:schemeClr val="bg2">
                              <a:lumMod val="10000"/>
                            </a:schemeClr>
                          </a:solidFill>
                          <a:effectLst/>
                          <a:latin typeface="+mn-lt"/>
                          <a:ea typeface="SimSun"/>
                          <a:cs typeface="Times New Roman"/>
                        </a:rPr>
                        <a:t>miometrial</a:t>
                      </a:r>
                      <a:r>
                        <a:rPr lang="en-GB" sz="2400" b="1" dirty="0" smtClean="0">
                          <a:solidFill>
                            <a:schemeClr val="bg2">
                              <a:lumMod val="10000"/>
                            </a:schemeClr>
                          </a:solidFill>
                          <a:effectLst/>
                          <a:latin typeface="+mn-lt"/>
                          <a:ea typeface="SimSun"/>
                          <a:cs typeface="Times New Roman"/>
                        </a:rPr>
                        <a:t>:</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&lt; 50</a:t>
                      </a:r>
                      <a:r>
                        <a:rPr lang="en-GB" sz="2400" b="1" dirty="0">
                          <a:solidFill>
                            <a:schemeClr val="bg2">
                              <a:lumMod val="10000"/>
                            </a:schemeClr>
                          </a:solidFill>
                          <a:effectLst/>
                          <a:latin typeface="+mn-lt"/>
                          <a:ea typeface="SimSun"/>
                          <a:cs typeface="Times New Roman"/>
                        </a:rPr>
                        <a:t>%</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a:solidFill>
                            <a:schemeClr val="bg2">
                              <a:lumMod val="10000"/>
                            </a:schemeClr>
                          </a:solidFill>
                          <a:effectLst/>
                          <a:latin typeface="+mn-lt"/>
                          <a:ea typeface="SimSun"/>
                          <a:cs typeface="Times New Roman"/>
                        </a:rPr>
                        <a:t>≥ 50%</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n-GB" sz="2400" b="1" dirty="0">
                          <a:solidFill>
                            <a:schemeClr val="bg2">
                              <a:lumMod val="10000"/>
                            </a:schemeClr>
                          </a:solidFill>
                          <a:effectLst/>
                          <a:latin typeface="+mn-lt"/>
                          <a:ea typeface="SimSun"/>
                          <a:cs typeface="Times New Roman"/>
                        </a:rPr>
                        <a:t> </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28 (</a:t>
                      </a:r>
                      <a:r>
                        <a:rPr lang="en-GB" sz="2400" b="1" dirty="0">
                          <a:solidFill>
                            <a:schemeClr val="bg2">
                              <a:lumMod val="10000"/>
                            </a:schemeClr>
                          </a:solidFill>
                          <a:effectLst/>
                          <a:latin typeface="+mn-lt"/>
                          <a:ea typeface="SimSun"/>
                          <a:cs typeface="Times New Roman"/>
                        </a:rPr>
                        <a:t>27.2%)</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53 (</a:t>
                      </a:r>
                      <a:r>
                        <a:rPr lang="en-GB" sz="2400" b="1" dirty="0">
                          <a:solidFill>
                            <a:schemeClr val="bg2">
                              <a:lumMod val="10000"/>
                            </a:schemeClr>
                          </a:solidFill>
                          <a:effectLst/>
                          <a:latin typeface="+mn-lt"/>
                          <a:ea typeface="SimSun"/>
                          <a:cs typeface="Times New Roman"/>
                        </a:rPr>
                        <a:t>51.5%)</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gn="ctr"/>
                      <a:endParaRPr lang="es-ES" sz="2400" b="1" dirty="0" smtClean="0">
                        <a:solidFill>
                          <a:schemeClr val="bg2">
                            <a:lumMod val="10000"/>
                          </a:schemeClr>
                        </a:solidFill>
                      </a:endParaRPr>
                    </a:p>
                    <a:p>
                      <a:pPr algn="ctr"/>
                      <a:r>
                        <a:rPr lang="es-ES" sz="2400" b="1" dirty="0" smtClean="0">
                          <a:solidFill>
                            <a:schemeClr val="bg2">
                              <a:lumMod val="10000"/>
                            </a:schemeClr>
                          </a:solidFill>
                          <a:latin typeface="+mn-lt"/>
                        </a:rPr>
                        <a:t>22</a:t>
                      </a:r>
                      <a:endParaRPr lang="en-GB" sz="2400" b="1" dirty="0">
                        <a:solidFill>
                          <a:schemeClr val="bg2">
                            <a:lumMod val="10000"/>
                          </a:schemeClr>
                        </a:solidFill>
                        <a:latin typeface="+mj-lt"/>
                      </a:endParaRPr>
                    </a:p>
                  </a:txBody>
                  <a:tcPr/>
                </a:tc>
                <a:extLst>
                  <a:ext uri="{0D108BD9-81ED-4DB2-BD59-A6C34878D82A}">
                    <a16:rowId xmlns:a16="http://schemas.microsoft.com/office/drawing/2014/main" xmlns="" val="10004"/>
                  </a:ext>
                </a:extLst>
              </a:tr>
              <a:tr h="785245">
                <a:tc>
                  <a:txBody>
                    <a:bodyPr/>
                    <a:lstStyle/>
                    <a:p>
                      <a:pPr>
                        <a:lnSpc>
                          <a:spcPct val="115000"/>
                        </a:lnSpc>
                        <a:spcAft>
                          <a:spcPts val="0"/>
                        </a:spcAft>
                      </a:pPr>
                      <a:r>
                        <a:rPr lang="en-GB" sz="2400" b="1" dirty="0" err="1" smtClean="0">
                          <a:solidFill>
                            <a:schemeClr val="bg2">
                              <a:lumMod val="10000"/>
                            </a:schemeClr>
                          </a:solidFill>
                          <a:effectLst/>
                          <a:latin typeface="+mn-lt"/>
                          <a:ea typeface="SimSun"/>
                          <a:cs typeface="Times New Roman"/>
                        </a:rPr>
                        <a:t>Tamaño</a:t>
                      </a:r>
                      <a:r>
                        <a:rPr lang="en-GB" sz="2400" b="1" baseline="0" dirty="0" smtClean="0">
                          <a:solidFill>
                            <a:schemeClr val="bg2">
                              <a:lumMod val="10000"/>
                            </a:schemeClr>
                          </a:solidFill>
                          <a:effectLst/>
                          <a:latin typeface="+mn-lt"/>
                          <a:ea typeface="SimSun"/>
                          <a:cs typeface="Times New Roman"/>
                        </a:rPr>
                        <a:t> </a:t>
                      </a:r>
                      <a:r>
                        <a:rPr lang="en-GB" sz="2400" b="1" baseline="0" dirty="0" err="1" smtClean="0">
                          <a:solidFill>
                            <a:schemeClr val="bg2">
                              <a:lumMod val="10000"/>
                            </a:schemeClr>
                          </a:solidFill>
                          <a:effectLst/>
                          <a:latin typeface="+mn-lt"/>
                          <a:ea typeface="SimSun"/>
                          <a:cs typeface="Times New Roman"/>
                        </a:rPr>
                        <a:t>tumoral</a:t>
                      </a:r>
                      <a:r>
                        <a:rPr lang="en-GB" sz="2400" b="1" baseline="0" dirty="0" smtClean="0">
                          <a:solidFill>
                            <a:schemeClr val="bg2">
                              <a:lumMod val="10000"/>
                            </a:schemeClr>
                          </a:solidFill>
                          <a:effectLst/>
                          <a:latin typeface="+mn-lt"/>
                          <a:ea typeface="SimSun"/>
                          <a:cs typeface="Times New Roman"/>
                        </a:rPr>
                        <a:t> </a:t>
                      </a:r>
                      <a:r>
                        <a:rPr lang="en-GB" sz="2400" b="1" baseline="0" dirty="0" err="1" smtClean="0">
                          <a:solidFill>
                            <a:schemeClr val="bg2">
                              <a:lumMod val="10000"/>
                            </a:schemeClr>
                          </a:solidFill>
                          <a:effectLst/>
                          <a:latin typeface="+mn-lt"/>
                          <a:ea typeface="SimSun"/>
                          <a:cs typeface="Times New Roman"/>
                        </a:rPr>
                        <a:t>mediano</a:t>
                      </a:r>
                      <a:r>
                        <a:rPr lang="en-GB" sz="2400" b="1" dirty="0" smtClean="0">
                          <a:solidFill>
                            <a:schemeClr val="bg2">
                              <a:lumMod val="10000"/>
                            </a:schemeClr>
                          </a:solidFill>
                          <a:effectLst/>
                          <a:latin typeface="+mn-lt"/>
                          <a:ea typeface="SimSun"/>
                          <a:cs typeface="Times New Roman"/>
                        </a:rPr>
                        <a:t> </a:t>
                      </a:r>
                      <a:r>
                        <a:rPr lang="en-GB" sz="2400" b="1" dirty="0">
                          <a:solidFill>
                            <a:schemeClr val="bg2">
                              <a:lumMod val="10000"/>
                            </a:schemeClr>
                          </a:solidFill>
                          <a:effectLst/>
                          <a:latin typeface="+mn-lt"/>
                          <a:ea typeface="SimSun"/>
                          <a:cs typeface="Times New Roman"/>
                        </a:rPr>
                        <a:t>(</a:t>
                      </a:r>
                      <a:r>
                        <a:rPr lang="en-GB" sz="2400" b="1" dirty="0" smtClean="0">
                          <a:solidFill>
                            <a:schemeClr val="bg2">
                              <a:lumMod val="10000"/>
                            </a:schemeClr>
                          </a:solidFill>
                          <a:effectLst/>
                          <a:latin typeface="+mn-lt"/>
                          <a:ea typeface="SimSun"/>
                          <a:cs typeface="Times New Roman"/>
                        </a:rPr>
                        <a:t>mm).</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n-GB" sz="2400" b="1" dirty="0" smtClean="0">
                          <a:solidFill>
                            <a:schemeClr val="bg2">
                              <a:lumMod val="10000"/>
                            </a:schemeClr>
                          </a:solidFill>
                          <a:effectLst/>
                          <a:latin typeface="+mn-lt"/>
                          <a:ea typeface="SimSun"/>
                          <a:cs typeface="Times New Roman"/>
                        </a:rPr>
                        <a:t>55.5 (1.3-100</a:t>
                      </a:r>
                      <a:r>
                        <a:rPr lang="en-GB" sz="2400" b="1" dirty="0">
                          <a:solidFill>
                            <a:schemeClr val="bg2">
                              <a:lumMod val="10000"/>
                            </a:schemeClr>
                          </a:solidFill>
                          <a:effectLst/>
                          <a:latin typeface="+mn-lt"/>
                          <a:ea typeface="SimSun"/>
                          <a:cs typeface="Times New Roman"/>
                        </a:rPr>
                        <a:t>)</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n-GB" sz="2400" b="1" dirty="0">
                          <a:solidFill>
                            <a:schemeClr val="bg2">
                              <a:lumMod val="10000"/>
                            </a:schemeClr>
                          </a:solidFill>
                          <a:effectLst/>
                          <a:latin typeface="+mn-lt"/>
                          <a:ea typeface="SimSun"/>
                          <a:cs typeface="Times New Roman"/>
                        </a:rPr>
                        <a:t>57(55.3%)</a:t>
                      </a:r>
                      <a:endParaRPr lang="es-ES" sz="2400" b="1" dirty="0">
                        <a:solidFill>
                          <a:schemeClr val="bg2">
                            <a:lumMod val="10000"/>
                          </a:schemeClr>
                        </a:solidFill>
                        <a:effectLst/>
                        <a:latin typeface="+mn-lt"/>
                        <a:ea typeface="SimSun"/>
                        <a:cs typeface="Times New Roman"/>
                      </a:endParaRPr>
                    </a:p>
                  </a:txBody>
                  <a:tcPr marL="68580" marR="68580" marT="0" marB="0"/>
                </a:tc>
              </a:tr>
              <a:tr h="785245">
                <a:tc>
                  <a:txBody>
                    <a:bodyPr/>
                    <a:lstStyle/>
                    <a:p>
                      <a:pPr>
                        <a:lnSpc>
                          <a:spcPct val="115000"/>
                        </a:lnSpc>
                        <a:spcAft>
                          <a:spcPts val="0"/>
                        </a:spcAft>
                      </a:pPr>
                      <a:r>
                        <a:rPr lang="en-GB" sz="2400" b="1" dirty="0" err="1" smtClean="0">
                          <a:solidFill>
                            <a:schemeClr val="bg2">
                              <a:lumMod val="10000"/>
                            </a:schemeClr>
                          </a:solidFill>
                          <a:effectLst/>
                          <a:latin typeface="+mn-lt"/>
                          <a:ea typeface="SimSun"/>
                          <a:cs typeface="Times New Roman"/>
                        </a:rPr>
                        <a:t>Localización</a:t>
                      </a:r>
                      <a:r>
                        <a:rPr lang="en-GB" sz="2400" b="1" dirty="0" smtClean="0">
                          <a:solidFill>
                            <a:schemeClr val="bg2">
                              <a:lumMod val="10000"/>
                            </a:schemeClr>
                          </a:solidFill>
                          <a:effectLst/>
                          <a:latin typeface="+mn-lt"/>
                          <a:ea typeface="SimSun"/>
                          <a:cs typeface="Times New Roman"/>
                        </a:rPr>
                        <a:t> </a:t>
                      </a:r>
                      <a:r>
                        <a:rPr lang="en-GB" sz="2400" b="1" dirty="0" err="1" smtClean="0">
                          <a:solidFill>
                            <a:schemeClr val="bg2">
                              <a:lumMod val="10000"/>
                            </a:schemeClr>
                          </a:solidFill>
                          <a:effectLst/>
                          <a:latin typeface="+mn-lt"/>
                          <a:ea typeface="SimSun"/>
                          <a:cs typeface="Times New Roman"/>
                        </a:rPr>
                        <a:t>tumoral</a:t>
                      </a:r>
                      <a:r>
                        <a:rPr lang="en-GB" sz="2400" b="1" dirty="0" smtClean="0">
                          <a:solidFill>
                            <a:schemeClr val="bg2">
                              <a:lumMod val="10000"/>
                            </a:schemeClr>
                          </a:solidFill>
                          <a:effectLst/>
                          <a:latin typeface="+mn-lt"/>
                          <a:ea typeface="SimSun"/>
                          <a:cs typeface="Times New Roman"/>
                        </a:rPr>
                        <a:t> </a:t>
                      </a:r>
                      <a:r>
                        <a:rPr lang="en-GB" sz="2400" b="1" dirty="0" err="1" smtClean="0">
                          <a:solidFill>
                            <a:schemeClr val="bg2">
                              <a:lumMod val="10000"/>
                            </a:schemeClr>
                          </a:solidFill>
                          <a:effectLst/>
                          <a:latin typeface="+mn-lt"/>
                          <a:ea typeface="SimSun"/>
                          <a:cs typeface="Times New Roman"/>
                        </a:rPr>
                        <a:t>en</a:t>
                      </a:r>
                      <a:r>
                        <a:rPr lang="en-GB" sz="2400" b="1" dirty="0" smtClean="0">
                          <a:solidFill>
                            <a:schemeClr val="bg2">
                              <a:lumMod val="10000"/>
                            </a:schemeClr>
                          </a:solidFill>
                          <a:effectLst/>
                          <a:latin typeface="+mn-lt"/>
                          <a:ea typeface="SimSun"/>
                          <a:cs typeface="Times New Roman"/>
                        </a:rPr>
                        <a:t> utero:</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a:solidFill>
                            <a:schemeClr val="bg2">
                              <a:lumMod val="10000"/>
                            </a:schemeClr>
                          </a:solidFill>
                          <a:effectLst/>
                          <a:latin typeface="+mn-lt"/>
                          <a:ea typeface="SimSun"/>
                          <a:cs typeface="Times New Roman"/>
                        </a:rPr>
                        <a:t>Fundus</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a:solidFill>
                            <a:schemeClr val="bg2">
                              <a:lumMod val="10000"/>
                            </a:schemeClr>
                          </a:solidFill>
                          <a:effectLst/>
                          <a:latin typeface="+mn-lt"/>
                          <a:ea typeface="SimSun"/>
                          <a:cs typeface="Times New Roman"/>
                        </a:rPr>
                        <a:t>The rest of tumour sites</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n-GB" sz="2400" b="1" dirty="0">
                          <a:solidFill>
                            <a:schemeClr val="bg2">
                              <a:lumMod val="10000"/>
                            </a:schemeClr>
                          </a:solidFill>
                          <a:effectLst/>
                          <a:latin typeface="+mn-lt"/>
                          <a:ea typeface="SimSun"/>
                          <a:cs typeface="Times New Roman"/>
                        </a:rPr>
                        <a:t> </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39 (</a:t>
                      </a:r>
                      <a:r>
                        <a:rPr lang="en-GB" sz="2400" b="1" dirty="0">
                          <a:solidFill>
                            <a:schemeClr val="bg2">
                              <a:lumMod val="10000"/>
                            </a:schemeClr>
                          </a:solidFill>
                          <a:effectLst/>
                          <a:latin typeface="+mn-lt"/>
                          <a:ea typeface="SimSun"/>
                          <a:cs typeface="Times New Roman"/>
                        </a:rPr>
                        <a:t>37.9%)</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smtClean="0">
                          <a:solidFill>
                            <a:schemeClr val="bg2">
                              <a:lumMod val="10000"/>
                            </a:schemeClr>
                          </a:solidFill>
                          <a:effectLst/>
                          <a:latin typeface="+mn-lt"/>
                          <a:ea typeface="SimSun"/>
                          <a:cs typeface="Times New Roman"/>
                        </a:rPr>
                        <a:t>37 (</a:t>
                      </a:r>
                      <a:r>
                        <a:rPr lang="en-GB" sz="2400" b="1" dirty="0">
                          <a:solidFill>
                            <a:schemeClr val="bg2">
                              <a:lumMod val="10000"/>
                            </a:schemeClr>
                          </a:solidFill>
                          <a:effectLst/>
                          <a:latin typeface="+mn-lt"/>
                          <a:ea typeface="SimSun"/>
                          <a:cs typeface="Times New Roman"/>
                        </a:rPr>
                        <a:t>36.0%)</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n-GB" sz="2400" b="1" dirty="0">
                          <a:solidFill>
                            <a:schemeClr val="bg2">
                              <a:lumMod val="10000"/>
                            </a:schemeClr>
                          </a:solidFill>
                          <a:effectLst/>
                          <a:latin typeface="+mn-lt"/>
                          <a:ea typeface="SimSun"/>
                          <a:cs typeface="Times New Roman"/>
                        </a:rPr>
                        <a:t> </a:t>
                      </a:r>
                      <a:endParaRPr lang="es-ES" sz="2400" b="1" dirty="0">
                        <a:solidFill>
                          <a:schemeClr val="bg2">
                            <a:lumMod val="10000"/>
                          </a:schemeClr>
                        </a:solidFill>
                        <a:effectLst/>
                        <a:latin typeface="+mn-lt"/>
                        <a:ea typeface="SimSun"/>
                        <a:cs typeface="Times New Roman"/>
                      </a:endParaRPr>
                    </a:p>
                    <a:p>
                      <a:pPr>
                        <a:lnSpc>
                          <a:spcPct val="115000"/>
                        </a:lnSpc>
                        <a:spcAft>
                          <a:spcPts val="0"/>
                        </a:spcAft>
                      </a:pPr>
                      <a:r>
                        <a:rPr lang="en-GB" sz="2400" b="1" dirty="0">
                          <a:solidFill>
                            <a:schemeClr val="bg2">
                              <a:lumMod val="10000"/>
                            </a:schemeClr>
                          </a:solidFill>
                          <a:effectLst/>
                          <a:latin typeface="+mn-lt"/>
                          <a:ea typeface="SimSun"/>
                          <a:cs typeface="Times New Roman"/>
                        </a:rPr>
                        <a:t>27(26.2%)</a:t>
                      </a:r>
                      <a:endParaRPr lang="es-ES" sz="2400" b="1" dirty="0">
                        <a:solidFill>
                          <a:schemeClr val="bg2">
                            <a:lumMod val="10000"/>
                          </a:schemeClr>
                        </a:solidFill>
                        <a:effectLst/>
                        <a:latin typeface="+mn-lt"/>
                        <a:ea typeface="SimSun"/>
                        <a:cs typeface="Times New Roman"/>
                      </a:endParaRPr>
                    </a:p>
                  </a:txBody>
                  <a:tcPr marL="68580" marR="68580" marT="0" marB="0"/>
                </a:tc>
              </a:tr>
              <a:tr h="785245">
                <a:tc>
                  <a:txBody>
                    <a:bodyPr/>
                    <a:lstStyle/>
                    <a:p>
                      <a:pPr>
                        <a:lnSpc>
                          <a:spcPct val="115000"/>
                        </a:lnSpc>
                        <a:spcAft>
                          <a:spcPts val="0"/>
                        </a:spcAft>
                      </a:pPr>
                      <a:r>
                        <a:rPr lang="es-ES" sz="2400" b="1" dirty="0" smtClean="0">
                          <a:solidFill>
                            <a:schemeClr val="bg2">
                              <a:lumMod val="10000"/>
                            </a:schemeClr>
                          </a:solidFill>
                          <a:effectLst/>
                          <a:latin typeface="+mn-lt"/>
                          <a:ea typeface="SimSun"/>
                          <a:cs typeface="Times New Roman"/>
                        </a:rPr>
                        <a:t>Estadio</a:t>
                      </a:r>
                      <a:r>
                        <a:rPr lang="es-ES" sz="2400" b="1" baseline="0" dirty="0" smtClean="0">
                          <a:solidFill>
                            <a:schemeClr val="bg2">
                              <a:lumMod val="10000"/>
                            </a:schemeClr>
                          </a:solidFill>
                          <a:effectLst/>
                          <a:latin typeface="+mn-lt"/>
                          <a:ea typeface="SimSun"/>
                          <a:cs typeface="Times New Roman"/>
                        </a:rPr>
                        <a:t> Figo 2009: I</a:t>
                      </a:r>
                    </a:p>
                    <a:p>
                      <a:pPr>
                        <a:lnSpc>
                          <a:spcPct val="115000"/>
                        </a:lnSpc>
                        <a:spcAft>
                          <a:spcPts val="0"/>
                        </a:spcAft>
                      </a:pPr>
                      <a:r>
                        <a:rPr lang="es-ES" sz="2400" b="1" baseline="0" dirty="0" smtClean="0">
                          <a:solidFill>
                            <a:schemeClr val="bg2">
                              <a:lumMod val="10000"/>
                            </a:schemeClr>
                          </a:solidFill>
                          <a:effectLst/>
                          <a:latin typeface="+mn-lt"/>
                          <a:ea typeface="SimSun"/>
                          <a:cs typeface="Times New Roman"/>
                        </a:rPr>
                        <a:t>                                 II</a:t>
                      </a:r>
                    </a:p>
                    <a:p>
                      <a:pPr>
                        <a:lnSpc>
                          <a:spcPct val="115000"/>
                        </a:lnSpc>
                        <a:spcAft>
                          <a:spcPts val="0"/>
                        </a:spcAft>
                      </a:pPr>
                      <a:r>
                        <a:rPr lang="es-ES" sz="2400" b="1" baseline="0" dirty="0" smtClean="0">
                          <a:solidFill>
                            <a:schemeClr val="bg2">
                              <a:lumMod val="10000"/>
                            </a:schemeClr>
                          </a:solidFill>
                          <a:effectLst/>
                          <a:latin typeface="+mn-lt"/>
                          <a:ea typeface="SimSun"/>
                          <a:cs typeface="Times New Roman"/>
                        </a:rPr>
                        <a:t>                                  III</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s-ES" sz="2400" b="1" dirty="0" smtClean="0">
                          <a:solidFill>
                            <a:schemeClr val="bg2">
                              <a:lumMod val="10000"/>
                            </a:schemeClr>
                          </a:solidFill>
                          <a:effectLst/>
                          <a:latin typeface="+mn-lt"/>
                          <a:ea typeface="SimSun"/>
                          <a:cs typeface="Times New Roman"/>
                        </a:rPr>
                        <a:t>44</a:t>
                      </a:r>
                    </a:p>
                    <a:p>
                      <a:pPr>
                        <a:lnSpc>
                          <a:spcPct val="115000"/>
                        </a:lnSpc>
                        <a:spcAft>
                          <a:spcPts val="0"/>
                        </a:spcAft>
                      </a:pPr>
                      <a:r>
                        <a:rPr lang="es-ES" sz="2400" b="1" dirty="0" smtClean="0">
                          <a:solidFill>
                            <a:schemeClr val="bg2">
                              <a:lumMod val="10000"/>
                            </a:schemeClr>
                          </a:solidFill>
                          <a:effectLst/>
                          <a:latin typeface="+mn-lt"/>
                          <a:ea typeface="SimSun"/>
                          <a:cs typeface="Times New Roman"/>
                        </a:rPr>
                        <a:t>15</a:t>
                      </a:r>
                    </a:p>
                    <a:p>
                      <a:pPr>
                        <a:lnSpc>
                          <a:spcPct val="115000"/>
                        </a:lnSpc>
                        <a:spcAft>
                          <a:spcPts val="0"/>
                        </a:spcAft>
                      </a:pPr>
                      <a:r>
                        <a:rPr lang="es-ES" sz="2400" b="1" dirty="0" smtClean="0">
                          <a:solidFill>
                            <a:schemeClr val="bg2">
                              <a:lumMod val="10000"/>
                            </a:schemeClr>
                          </a:solidFill>
                          <a:effectLst/>
                          <a:latin typeface="+mn-lt"/>
                          <a:ea typeface="SimSun"/>
                          <a:cs typeface="Times New Roman"/>
                        </a:rPr>
                        <a:t>44 (</a:t>
                      </a:r>
                      <a:r>
                        <a:rPr lang="es-ES" sz="2400" b="1" dirty="0" smtClean="0">
                          <a:solidFill>
                            <a:schemeClr val="bg2">
                              <a:lumMod val="10000"/>
                            </a:schemeClr>
                          </a:solidFill>
                          <a:latin typeface="DIN Pro Cond Medium"/>
                        </a:rPr>
                        <a:t>5-IIIA, 14-IIIB, 11-IIIC1, </a:t>
                      </a:r>
                      <a:r>
                        <a:rPr lang="es-ES" sz="2400" b="1" dirty="0" smtClean="0">
                          <a:solidFill>
                            <a:schemeClr val="bg2">
                              <a:lumMod val="10000"/>
                            </a:schemeClr>
                          </a:solidFill>
                          <a:effectLst/>
                          <a:latin typeface="+mn-lt"/>
                          <a:ea typeface="SimSun"/>
                          <a:cs typeface="Times New Roman"/>
                        </a:rPr>
                        <a:t>14-IIIC2)</a:t>
                      </a:r>
                      <a:endParaRPr lang="es-ES" sz="2400" b="1" dirty="0">
                        <a:solidFill>
                          <a:schemeClr val="bg2">
                            <a:lumMod val="10000"/>
                          </a:schemeClr>
                        </a:solidFill>
                        <a:effectLst/>
                        <a:latin typeface="+mn-lt"/>
                        <a:ea typeface="SimSun"/>
                        <a:cs typeface="Times New Roman"/>
                      </a:endParaRPr>
                    </a:p>
                  </a:txBody>
                  <a:tcPr marL="68580" marR="68580" marT="0" marB="0"/>
                </a:tc>
                <a:tc>
                  <a:txBody>
                    <a:bodyPr/>
                    <a:lstStyle/>
                    <a:p>
                      <a:pPr>
                        <a:lnSpc>
                          <a:spcPct val="115000"/>
                        </a:lnSpc>
                        <a:spcAft>
                          <a:spcPts val="0"/>
                        </a:spcAft>
                      </a:pPr>
                      <a:r>
                        <a:rPr lang="es-ES" sz="2400" b="1" dirty="0" smtClean="0">
                          <a:solidFill>
                            <a:schemeClr val="bg2">
                              <a:lumMod val="10000"/>
                            </a:schemeClr>
                          </a:solidFill>
                          <a:effectLst/>
                          <a:latin typeface="+mn-lt"/>
                          <a:ea typeface="SimSun"/>
                          <a:cs typeface="Times New Roman"/>
                        </a:rPr>
                        <a:t>-</a:t>
                      </a:r>
                      <a:endParaRPr lang="es-ES" sz="2400" b="1" dirty="0">
                        <a:solidFill>
                          <a:schemeClr val="bg2">
                            <a:lumMod val="10000"/>
                          </a:schemeClr>
                        </a:solidFill>
                        <a:effectLst/>
                        <a:latin typeface="+mn-lt"/>
                        <a:ea typeface="SimSun"/>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564043207"/>
              </p:ext>
            </p:extLst>
          </p:nvPr>
        </p:nvGraphicFramePr>
        <p:xfrm>
          <a:off x="14620038" y="3826042"/>
          <a:ext cx="8638674" cy="6309360"/>
        </p:xfrm>
        <a:graphic>
          <a:graphicData uri="http://schemas.openxmlformats.org/drawingml/2006/table">
            <a:tbl>
              <a:tblPr firstRow="1" firstCol="1" bandRow="1">
                <a:tableStyleId>{69CF1AB2-1976-4502-BF36-3FF5EA218861}</a:tableStyleId>
              </a:tblPr>
              <a:tblGrid>
                <a:gridCol w="4161164"/>
                <a:gridCol w="4477510"/>
              </a:tblGrid>
              <a:tr h="5847348">
                <a:tc>
                  <a:txBody>
                    <a:bodyPr/>
                    <a:lstStyle/>
                    <a:p>
                      <a:pPr algn="l">
                        <a:lnSpc>
                          <a:spcPct val="115000"/>
                        </a:lnSpc>
                        <a:spcAft>
                          <a:spcPts val="0"/>
                        </a:spcAft>
                      </a:pPr>
                      <a:endParaRPr lang="en-GB" sz="2400" dirty="0" smtClean="0">
                        <a:solidFill>
                          <a:schemeClr val="bg2">
                            <a:lumMod val="10000"/>
                          </a:schemeClr>
                        </a:solidFill>
                        <a:effectLst/>
                      </a:endParaRPr>
                    </a:p>
                    <a:p>
                      <a:pPr algn="l">
                        <a:lnSpc>
                          <a:spcPct val="115000"/>
                        </a:lnSpc>
                        <a:spcAft>
                          <a:spcPts val="0"/>
                        </a:spcAft>
                      </a:pPr>
                      <a:r>
                        <a:rPr lang="en-GB" sz="2400" dirty="0" err="1" smtClean="0">
                          <a:solidFill>
                            <a:schemeClr val="bg2">
                              <a:lumMod val="10000"/>
                            </a:schemeClr>
                          </a:solidFill>
                          <a:effectLst/>
                        </a:rPr>
                        <a:t>Dosis</a:t>
                      </a:r>
                      <a:r>
                        <a:rPr lang="en-GB" sz="2400" dirty="0" smtClean="0">
                          <a:solidFill>
                            <a:schemeClr val="bg2">
                              <a:lumMod val="10000"/>
                            </a:schemeClr>
                          </a:solidFill>
                          <a:effectLst/>
                        </a:rPr>
                        <a:t> </a:t>
                      </a:r>
                      <a:r>
                        <a:rPr lang="en-GB" sz="2400" dirty="0">
                          <a:solidFill>
                            <a:schemeClr val="bg2">
                              <a:lumMod val="10000"/>
                            </a:schemeClr>
                          </a:solidFill>
                          <a:effectLst/>
                        </a:rPr>
                        <a:t>(</a:t>
                      </a:r>
                      <a:r>
                        <a:rPr lang="en-GB" sz="2400" dirty="0" err="1">
                          <a:solidFill>
                            <a:schemeClr val="bg2">
                              <a:lumMod val="10000"/>
                            </a:schemeClr>
                          </a:solidFill>
                          <a:effectLst/>
                        </a:rPr>
                        <a:t>Gy</a:t>
                      </a:r>
                      <a:r>
                        <a:rPr lang="en-GB" sz="2400" dirty="0">
                          <a:solidFill>
                            <a:schemeClr val="bg2">
                              <a:lumMod val="10000"/>
                            </a:schemeClr>
                          </a:solidFill>
                          <a:effectLst/>
                        </a:rPr>
                        <a:t>) (</a:t>
                      </a:r>
                      <a:r>
                        <a:rPr lang="en-GB" sz="2400" dirty="0" err="1" smtClean="0">
                          <a:solidFill>
                            <a:schemeClr val="bg2">
                              <a:lumMod val="10000"/>
                            </a:schemeClr>
                          </a:solidFill>
                          <a:effectLst/>
                        </a:rPr>
                        <a:t>mediana</a:t>
                      </a:r>
                      <a:r>
                        <a:rPr lang="en-GB" sz="2400" dirty="0" smtClean="0">
                          <a:solidFill>
                            <a:schemeClr val="bg2">
                              <a:lumMod val="10000"/>
                            </a:schemeClr>
                          </a:solidFill>
                          <a:effectLst/>
                        </a:rPr>
                        <a:t>)</a:t>
                      </a:r>
                      <a:endParaRPr lang="es-ES" sz="2400" dirty="0">
                        <a:solidFill>
                          <a:schemeClr val="bg2">
                            <a:lumMod val="10000"/>
                          </a:schemeClr>
                        </a:solidFill>
                        <a:effectLst/>
                      </a:endParaRPr>
                    </a:p>
                    <a:p>
                      <a:pPr algn="l">
                        <a:lnSpc>
                          <a:spcPct val="115000"/>
                        </a:lnSpc>
                        <a:spcAft>
                          <a:spcPts val="0"/>
                        </a:spcAft>
                      </a:pPr>
                      <a:r>
                        <a:rPr lang="en-GB" sz="2400" dirty="0" smtClean="0">
                          <a:solidFill>
                            <a:schemeClr val="bg2">
                              <a:lumMod val="10000"/>
                            </a:schemeClr>
                          </a:solidFill>
                          <a:effectLst/>
                        </a:rPr>
                        <a:t>PelvicaEQD2</a:t>
                      </a:r>
                      <a:endParaRPr lang="es-ES" sz="2400" dirty="0">
                        <a:solidFill>
                          <a:schemeClr val="bg2">
                            <a:lumMod val="10000"/>
                          </a:schemeClr>
                        </a:solidFill>
                        <a:effectLst/>
                      </a:endParaRPr>
                    </a:p>
                    <a:p>
                      <a:pPr algn="l">
                        <a:lnSpc>
                          <a:spcPct val="115000"/>
                        </a:lnSpc>
                        <a:spcAft>
                          <a:spcPts val="0"/>
                        </a:spcAft>
                      </a:pPr>
                      <a:r>
                        <a:rPr lang="en-GB" sz="2400" dirty="0" err="1">
                          <a:solidFill>
                            <a:schemeClr val="bg2">
                              <a:lumMod val="10000"/>
                            </a:schemeClr>
                          </a:solidFill>
                          <a:effectLst/>
                        </a:rPr>
                        <a:t>Lumboaortic</a:t>
                      </a:r>
                      <a:r>
                        <a:rPr lang="en-GB" sz="2400" dirty="0">
                          <a:solidFill>
                            <a:schemeClr val="bg2">
                              <a:lumMod val="10000"/>
                            </a:schemeClr>
                          </a:solidFill>
                          <a:effectLst/>
                        </a:rPr>
                        <a:t> </a:t>
                      </a:r>
                      <a:r>
                        <a:rPr lang="en-GB" sz="2400" dirty="0" smtClean="0">
                          <a:solidFill>
                            <a:schemeClr val="bg2">
                              <a:lumMod val="10000"/>
                            </a:schemeClr>
                          </a:solidFill>
                          <a:effectLst/>
                        </a:rPr>
                        <a:t>EQD2</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 </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Pelvic Node boost</a:t>
                      </a:r>
                      <a:endParaRPr lang="es-ES" sz="2400" dirty="0">
                        <a:solidFill>
                          <a:schemeClr val="bg2">
                            <a:lumMod val="10000"/>
                          </a:schemeClr>
                        </a:solidFill>
                        <a:effectLst/>
                      </a:endParaRPr>
                    </a:p>
                    <a:p>
                      <a:pPr algn="l">
                        <a:lnSpc>
                          <a:spcPct val="115000"/>
                        </a:lnSpc>
                        <a:spcAft>
                          <a:spcPts val="0"/>
                        </a:spcAft>
                      </a:pPr>
                      <a:r>
                        <a:rPr lang="en-GB" sz="2400" dirty="0" err="1">
                          <a:solidFill>
                            <a:schemeClr val="bg2">
                              <a:lumMod val="10000"/>
                            </a:schemeClr>
                          </a:solidFill>
                          <a:effectLst/>
                        </a:rPr>
                        <a:t>Seq</a:t>
                      </a:r>
                      <a:r>
                        <a:rPr lang="en-GB" sz="2400" dirty="0">
                          <a:solidFill>
                            <a:schemeClr val="bg2">
                              <a:lumMod val="10000"/>
                            </a:schemeClr>
                          </a:solidFill>
                          <a:effectLst/>
                        </a:rPr>
                        <a:t> (11 patients)</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SIB (4 patients)</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Pelvic nodal EQD2*</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 </a:t>
                      </a:r>
                      <a:endParaRPr lang="es-ES" sz="2400" dirty="0">
                        <a:solidFill>
                          <a:schemeClr val="bg2">
                            <a:lumMod val="10000"/>
                          </a:schemeClr>
                        </a:solidFill>
                        <a:effectLst/>
                      </a:endParaRPr>
                    </a:p>
                    <a:p>
                      <a:pPr algn="l">
                        <a:lnSpc>
                          <a:spcPct val="115000"/>
                        </a:lnSpc>
                        <a:spcAft>
                          <a:spcPts val="0"/>
                        </a:spcAft>
                      </a:pPr>
                      <a:r>
                        <a:rPr lang="en-GB" sz="2400" dirty="0">
                          <a:solidFill>
                            <a:schemeClr val="bg2">
                              <a:lumMod val="10000"/>
                            </a:schemeClr>
                          </a:solidFill>
                          <a:effectLst/>
                        </a:rPr>
                        <a:t>LA Node Boost</a:t>
                      </a:r>
                      <a:endParaRPr lang="es-ES" sz="2400" dirty="0">
                        <a:solidFill>
                          <a:schemeClr val="bg2">
                            <a:lumMod val="10000"/>
                          </a:schemeClr>
                        </a:solidFill>
                        <a:effectLst/>
                      </a:endParaRPr>
                    </a:p>
                    <a:p>
                      <a:pPr algn="l">
                        <a:lnSpc>
                          <a:spcPct val="115000"/>
                        </a:lnSpc>
                        <a:spcAft>
                          <a:spcPts val="0"/>
                        </a:spcAft>
                      </a:pPr>
                      <a:r>
                        <a:rPr lang="es-ES" sz="2400" dirty="0" err="1">
                          <a:solidFill>
                            <a:schemeClr val="bg2">
                              <a:lumMod val="10000"/>
                            </a:schemeClr>
                          </a:solidFill>
                          <a:effectLst/>
                        </a:rPr>
                        <a:t>Seq</a:t>
                      </a:r>
                      <a:endParaRPr lang="es-ES" sz="2400" dirty="0">
                        <a:solidFill>
                          <a:schemeClr val="bg2">
                            <a:lumMod val="10000"/>
                          </a:schemeClr>
                        </a:solidFill>
                        <a:effectLst/>
                      </a:endParaRPr>
                    </a:p>
                    <a:p>
                      <a:pPr algn="l">
                        <a:lnSpc>
                          <a:spcPct val="115000"/>
                        </a:lnSpc>
                        <a:spcAft>
                          <a:spcPts val="0"/>
                        </a:spcAft>
                      </a:pPr>
                      <a:r>
                        <a:rPr lang="es-ES" sz="2400" dirty="0" err="1">
                          <a:solidFill>
                            <a:schemeClr val="bg2">
                              <a:lumMod val="10000"/>
                            </a:schemeClr>
                          </a:solidFill>
                          <a:effectLst/>
                        </a:rPr>
                        <a:t>SIB</a:t>
                      </a:r>
                      <a:endParaRPr lang="es-ES" sz="2400" dirty="0">
                        <a:solidFill>
                          <a:schemeClr val="bg2">
                            <a:lumMod val="10000"/>
                          </a:schemeClr>
                        </a:solidFill>
                        <a:effectLst/>
                      </a:endParaRPr>
                    </a:p>
                    <a:p>
                      <a:pPr algn="l">
                        <a:lnSpc>
                          <a:spcPct val="115000"/>
                        </a:lnSpc>
                        <a:spcAft>
                          <a:spcPts val="0"/>
                        </a:spcAft>
                      </a:pPr>
                      <a:r>
                        <a:rPr lang="es-ES" sz="2400" dirty="0">
                          <a:solidFill>
                            <a:schemeClr val="bg2">
                              <a:lumMod val="10000"/>
                            </a:schemeClr>
                          </a:solidFill>
                          <a:effectLst/>
                        </a:rPr>
                        <a:t>LA nodal EQD2*</a:t>
                      </a:r>
                    </a:p>
                    <a:p>
                      <a:pPr>
                        <a:lnSpc>
                          <a:spcPct val="115000"/>
                        </a:lnSpc>
                        <a:spcAft>
                          <a:spcPts val="0"/>
                        </a:spcAft>
                      </a:pPr>
                      <a:r>
                        <a:rPr lang="es-ES" sz="2400" dirty="0">
                          <a:solidFill>
                            <a:schemeClr val="bg2">
                              <a:lumMod val="10000"/>
                            </a:schemeClr>
                          </a:solidFill>
                          <a:effectLst/>
                        </a:rPr>
                        <a:t> </a:t>
                      </a:r>
                      <a:endParaRPr lang="es-ES" sz="2400" b="1" dirty="0">
                        <a:solidFill>
                          <a:schemeClr val="bg2">
                            <a:lumMod val="10000"/>
                          </a:schemeClr>
                        </a:solidFill>
                        <a:effectLst/>
                        <a:latin typeface="Calibri"/>
                        <a:ea typeface="SimSun"/>
                        <a:cs typeface="Times New Roman"/>
                      </a:endParaRPr>
                    </a:p>
                  </a:txBody>
                  <a:tcPr marL="68580" marR="68580" marT="0" marB="0"/>
                </a:tc>
                <a:tc>
                  <a:txBody>
                    <a:bodyPr/>
                    <a:lstStyle/>
                    <a:p>
                      <a:pPr>
                        <a:lnSpc>
                          <a:spcPct val="115000"/>
                        </a:lnSpc>
                        <a:spcAft>
                          <a:spcPts val="0"/>
                        </a:spcAft>
                      </a:pPr>
                      <a:r>
                        <a:rPr lang="en-US" sz="2400" dirty="0">
                          <a:solidFill>
                            <a:schemeClr val="bg2">
                              <a:lumMod val="10000"/>
                            </a:schemeClr>
                          </a:solidFill>
                          <a:effectLst/>
                        </a:rPr>
                        <a:t> </a:t>
                      </a:r>
                      <a:endParaRPr lang="es-ES" sz="2400" dirty="0">
                        <a:solidFill>
                          <a:schemeClr val="bg2">
                            <a:lumMod val="10000"/>
                          </a:schemeClr>
                        </a:solidFill>
                        <a:effectLst/>
                      </a:endParaRPr>
                    </a:p>
                    <a:p>
                      <a:pPr>
                        <a:lnSpc>
                          <a:spcPct val="115000"/>
                        </a:lnSpc>
                        <a:spcAft>
                          <a:spcPts val="0"/>
                        </a:spcAft>
                      </a:pPr>
                      <a:endParaRPr lang="en-US" sz="2400" dirty="0" smtClean="0">
                        <a:solidFill>
                          <a:schemeClr val="bg2">
                            <a:lumMod val="10000"/>
                          </a:schemeClr>
                        </a:solidFill>
                        <a:effectLst/>
                      </a:endParaRPr>
                    </a:p>
                    <a:p>
                      <a:pPr>
                        <a:lnSpc>
                          <a:spcPct val="115000"/>
                        </a:lnSpc>
                        <a:spcAft>
                          <a:spcPts val="0"/>
                        </a:spcAft>
                      </a:pPr>
                      <a:r>
                        <a:rPr lang="en-US" sz="2400" dirty="0" smtClean="0">
                          <a:solidFill>
                            <a:schemeClr val="bg2">
                              <a:lumMod val="10000"/>
                            </a:schemeClr>
                          </a:solidFill>
                          <a:effectLst/>
                        </a:rPr>
                        <a:t>46Gy </a:t>
                      </a:r>
                      <a:r>
                        <a:rPr lang="en-US" sz="2400" dirty="0">
                          <a:solidFill>
                            <a:schemeClr val="bg2">
                              <a:lumMod val="10000"/>
                            </a:schemeClr>
                          </a:solidFill>
                          <a:effectLst/>
                        </a:rPr>
                        <a:t>(29.7-60)</a:t>
                      </a:r>
                      <a:endParaRPr lang="es-ES" sz="2400" dirty="0">
                        <a:solidFill>
                          <a:schemeClr val="bg2">
                            <a:lumMod val="10000"/>
                          </a:schemeClr>
                        </a:solidFill>
                        <a:effectLst/>
                      </a:endParaRPr>
                    </a:p>
                    <a:p>
                      <a:pPr>
                        <a:lnSpc>
                          <a:spcPct val="115000"/>
                        </a:lnSpc>
                        <a:spcAft>
                          <a:spcPts val="0"/>
                        </a:spcAft>
                      </a:pPr>
                      <a:r>
                        <a:rPr lang="en-US" sz="2400" dirty="0" smtClean="0">
                          <a:solidFill>
                            <a:schemeClr val="bg2">
                              <a:lumMod val="10000"/>
                            </a:schemeClr>
                          </a:solidFill>
                          <a:effectLst/>
                        </a:rPr>
                        <a:t>25/103,</a:t>
                      </a:r>
                      <a:r>
                        <a:rPr lang="en-US" sz="2400" baseline="0" dirty="0" smtClean="0">
                          <a:solidFill>
                            <a:schemeClr val="bg2">
                              <a:lumMod val="10000"/>
                            </a:schemeClr>
                          </a:solidFill>
                          <a:effectLst/>
                        </a:rPr>
                        <a:t>   </a:t>
                      </a:r>
                      <a:r>
                        <a:rPr lang="en-US" sz="2400" dirty="0" smtClean="0">
                          <a:solidFill>
                            <a:schemeClr val="bg2">
                              <a:lumMod val="10000"/>
                            </a:schemeClr>
                          </a:solidFill>
                          <a:effectLst/>
                        </a:rPr>
                        <a:t>44Gy</a:t>
                      </a:r>
                      <a:r>
                        <a:rPr lang="en-US" sz="2400" baseline="0" dirty="0" smtClean="0">
                          <a:solidFill>
                            <a:schemeClr val="bg2">
                              <a:lumMod val="10000"/>
                            </a:schemeClr>
                          </a:solidFill>
                          <a:effectLst/>
                        </a:rPr>
                        <a:t> </a:t>
                      </a:r>
                      <a:r>
                        <a:rPr lang="en-US" sz="2400" dirty="0" smtClean="0">
                          <a:solidFill>
                            <a:schemeClr val="bg2">
                              <a:lumMod val="10000"/>
                            </a:schemeClr>
                          </a:solidFill>
                          <a:effectLst/>
                        </a:rPr>
                        <a:t>(29.7-50.6</a:t>
                      </a:r>
                      <a:r>
                        <a:rPr lang="en-US" sz="2400" dirty="0">
                          <a:solidFill>
                            <a:schemeClr val="bg2">
                              <a:lumMod val="10000"/>
                            </a:schemeClr>
                          </a:solidFill>
                          <a:effectLst/>
                        </a:rPr>
                        <a:t>)</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 </a:t>
                      </a:r>
                      <a:endParaRPr lang="es-ES" sz="2400" dirty="0">
                        <a:solidFill>
                          <a:schemeClr val="bg2">
                            <a:lumMod val="10000"/>
                          </a:schemeClr>
                        </a:solidFill>
                        <a:effectLst/>
                      </a:endParaRPr>
                    </a:p>
                    <a:p>
                      <a:pPr>
                        <a:lnSpc>
                          <a:spcPct val="115000"/>
                        </a:lnSpc>
                        <a:spcAft>
                          <a:spcPts val="0"/>
                        </a:spcAft>
                      </a:pPr>
                      <a:r>
                        <a:rPr lang="en-US" sz="2400" dirty="0" smtClean="0">
                          <a:solidFill>
                            <a:schemeClr val="bg2">
                              <a:lumMod val="10000"/>
                            </a:schemeClr>
                          </a:solidFill>
                          <a:effectLst/>
                        </a:rPr>
                        <a:t>15/103 </a:t>
                      </a:r>
                    </a:p>
                    <a:p>
                      <a:pPr>
                        <a:lnSpc>
                          <a:spcPct val="115000"/>
                        </a:lnSpc>
                        <a:spcAft>
                          <a:spcPts val="0"/>
                        </a:spcAft>
                      </a:pPr>
                      <a:r>
                        <a:rPr lang="en-US" sz="2400" dirty="0" smtClean="0">
                          <a:solidFill>
                            <a:schemeClr val="bg2">
                              <a:lumMod val="10000"/>
                            </a:schemeClr>
                          </a:solidFill>
                          <a:effectLst/>
                        </a:rPr>
                        <a:t>11</a:t>
                      </a:r>
                      <a:endParaRPr lang="es-ES" sz="2400" dirty="0" smtClean="0">
                        <a:solidFill>
                          <a:schemeClr val="bg2">
                            <a:lumMod val="10000"/>
                          </a:schemeClr>
                        </a:solidFill>
                        <a:effectLst/>
                      </a:endParaRPr>
                    </a:p>
                    <a:p>
                      <a:pPr>
                        <a:lnSpc>
                          <a:spcPct val="115000"/>
                        </a:lnSpc>
                        <a:spcAft>
                          <a:spcPts val="0"/>
                        </a:spcAft>
                      </a:pPr>
                      <a:r>
                        <a:rPr lang="en-US" sz="2400" dirty="0" smtClean="0">
                          <a:solidFill>
                            <a:schemeClr val="bg2">
                              <a:lumMod val="10000"/>
                            </a:schemeClr>
                          </a:solidFill>
                          <a:effectLst/>
                        </a:rPr>
                        <a:t>4</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56.7(48.8-66)</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 </a:t>
                      </a:r>
                      <a:endParaRPr lang="es-ES" sz="2400" dirty="0">
                        <a:solidFill>
                          <a:schemeClr val="bg2">
                            <a:lumMod val="10000"/>
                          </a:schemeClr>
                        </a:solidFill>
                        <a:effectLst/>
                      </a:endParaRPr>
                    </a:p>
                    <a:p>
                      <a:pPr>
                        <a:lnSpc>
                          <a:spcPct val="115000"/>
                        </a:lnSpc>
                        <a:spcAft>
                          <a:spcPts val="0"/>
                        </a:spcAft>
                      </a:pPr>
                      <a:r>
                        <a:rPr lang="en-US" sz="2400" dirty="0" smtClean="0">
                          <a:solidFill>
                            <a:schemeClr val="bg2">
                              <a:lumMod val="10000"/>
                            </a:schemeClr>
                          </a:solidFill>
                          <a:effectLst/>
                        </a:rPr>
                        <a:t>5</a:t>
                      </a:r>
                      <a:r>
                        <a:rPr lang="en-US" sz="2400" baseline="0" dirty="0" smtClean="0">
                          <a:solidFill>
                            <a:schemeClr val="bg2">
                              <a:lumMod val="10000"/>
                            </a:schemeClr>
                          </a:solidFill>
                          <a:effectLst/>
                        </a:rPr>
                        <a:t>/14-IIIC2</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2</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3</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63.6(55.3-63.7)</a:t>
                      </a:r>
                      <a:endParaRPr lang="es-ES" sz="2400" dirty="0">
                        <a:solidFill>
                          <a:schemeClr val="bg2">
                            <a:lumMod val="10000"/>
                          </a:schemeClr>
                        </a:solidFill>
                        <a:effectLst/>
                      </a:endParaRPr>
                    </a:p>
                    <a:p>
                      <a:pPr>
                        <a:lnSpc>
                          <a:spcPct val="115000"/>
                        </a:lnSpc>
                        <a:spcAft>
                          <a:spcPts val="0"/>
                        </a:spcAft>
                      </a:pPr>
                      <a:r>
                        <a:rPr lang="en-US" sz="2400" dirty="0">
                          <a:solidFill>
                            <a:schemeClr val="bg2">
                              <a:lumMod val="10000"/>
                            </a:schemeClr>
                          </a:solidFill>
                          <a:effectLst/>
                        </a:rPr>
                        <a:t> </a:t>
                      </a:r>
                      <a:endParaRPr lang="es-ES" sz="2400" dirty="0">
                        <a:solidFill>
                          <a:schemeClr val="bg2">
                            <a:lumMod val="10000"/>
                          </a:schemeClr>
                        </a:solidFill>
                        <a:effectLst/>
                        <a:latin typeface="Calibri"/>
                        <a:ea typeface="SimSun"/>
                        <a:cs typeface="Times New Roman"/>
                      </a:endParaRPr>
                    </a:p>
                  </a:txBody>
                  <a:tcPr marL="68580" marR="68580" marT="0" marB="0"/>
                </a:tc>
              </a:tr>
            </a:tbl>
          </a:graphicData>
        </a:graphic>
      </p:graphicFrame>
      <p:sp>
        <p:nvSpPr>
          <p:cNvPr id="7" name="6 Rectángulo"/>
          <p:cNvSpPr/>
          <p:nvPr/>
        </p:nvSpPr>
        <p:spPr>
          <a:xfrm>
            <a:off x="17806737" y="1452209"/>
            <a:ext cx="2769278" cy="1446550"/>
          </a:xfrm>
          <a:prstGeom prst="rect">
            <a:avLst/>
          </a:prstGeom>
        </p:spPr>
        <p:txBody>
          <a:bodyPr wrap="square">
            <a:spAutoFit/>
          </a:bodyPr>
          <a:lstStyle/>
          <a:p>
            <a:pPr defTabSz="825500"/>
            <a:r>
              <a:rPr lang="es-ES" sz="8800" b="1" dirty="0" err="1" smtClean="0">
                <a:solidFill>
                  <a:srgbClr val="C00000"/>
                </a:solidFill>
                <a:latin typeface="Helvetica Neue Medium"/>
                <a:ea typeface="Helvetica Neue Medium"/>
                <a:cs typeface="Helvetica Neue Medium"/>
                <a:sym typeface="Helvetica Neue Medium"/>
              </a:rPr>
              <a:t>RTE</a:t>
            </a:r>
            <a:endParaRPr lang="es-ES" sz="8800" b="1" dirty="0">
              <a:solidFill>
                <a:srgbClr val="C00000"/>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5880130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95130EDD-2B52-400D-92DB-47318A357D26}"/>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sp>
        <p:nvSpPr>
          <p:cNvPr id="2" name="1 Rectángulo"/>
          <p:cNvSpPr/>
          <p:nvPr/>
        </p:nvSpPr>
        <p:spPr>
          <a:xfrm>
            <a:off x="625642" y="2986607"/>
            <a:ext cx="11109158" cy="9571851"/>
          </a:xfrm>
          <a:prstGeom prst="rect">
            <a:avLst/>
          </a:prstGeom>
        </p:spPr>
        <p:txBody>
          <a:bodyPr wrap="square">
            <a:spAutoFit/>
          </a:bodyPr>
          <a:lstStyle/>
          <a:p>
            <a:pPr algn="l"/>
            <a:r>
              <a:rPr lang="es-ES" sz="2800" b="1" dirty="0" err="1">
                <a:solidFill>
                  <a:srgbClr val="0070C0"/>
                </a:solidFill>
              </a:rPr>
              <a:t>Imagenes</a:t>
            </a:r>
            <a:r>
              <a:rPr lang="es-ES" sz="2800" b="1" dirty="0">
                <a:solidFill>
                  <a:srgbClr val="0070C0"/>
                </a:solidFill>
              </a:rPr>
              <a:t> para </a:t>
            </a:r>
            <a:r>
              <a:rPr lang="es-ES" sz="2800" b="1" dirty="0" err="1">
                <a:solidFill>
                  <a:srgbClr val="0070C0"/>
                </a:solidFill>
              </a:rPr>
              <a:t>BT</a:t>
            </a:r>
            <a:r>
              <a:rPr lang="es-ES" sz="2800" b="1" dirty="0">
                <a:solidFill>
                  <a:srgbClr val="0070C0"/>
                </a:solidFill>
              </a:rPr>
              <a:t> </a:t>
            </a:r>
            <a:r>
              <a:rPr lang="es-ES" sz="2800" b="1" dirty="0" err="1">
                <a:solidFill>
                  <a:srgbClr val="0070C0"/>
                </a:solidFill>
              </a:rPr>
              <a:t>planning</a:t>
            </a:r>
            <a:r>
              <a:rPr lang="es-ES" sz="2800" b="1" dirty="0">
                <a:solidFill>
                  <a:srgbClr val="0070C0"/>
                </a:solidFill>
              </a:rPr>
              <a:t>: </a:t>
            </a:r>
            <a:r>
              <a:rPr lang="es-ES" sz="2800" b="1" dirty="0" err="1">
                <a:solidFill>
                  <a:prstClr val="black"/>
                </a:solidFill>
              </a:rPr>
              <a:t>CT</a:t>
            </a:r>
            <a:r>
              <a:rPr lang="es-ES" sz="2800" b="1" dirty="0">
                <a:solidFill>
                  <a:prstClr val="black"/>
                </a:solidFill>
              </a:rPr>
              <a:t> 77,  </a:t>
            </a:r>
            <a:r>
              <a:rPr lang="es-ES" sz="2800" b="1" dirty="0" err="1">
                <a:solidFill>
                  <a:prstClr val="black"/>
                </a:solidFill>
              </a:rPr>
              <a:t>MRI</a:t>
            </a:r>
            <a:r>
              <a:rPr lang="es-ES" sz="2800" b="1" dirty="0">
                <a:solidFill>
                  <a:prstClr val="black"/>
                </a:solidFill>
              </a:rPr>
              <a:t> 33, </a:t>
            </a:r>
            <a:r>
              <a:rPr lang="es-ES" sz="2800" b="1" dirty="0" err="1">
                <a:solidFill>
                  <a:prstClr val="black"/>
                </a:solidFill>
              </a:rPr>
              <a:t>US</a:t>
            </a:r>
            <a:r>
              <a:rPr lang="es-ES" sz="2800" b="1" dirty="0">
                <a:solidFill>
                  <a:prstClr val="black"/>
                </a:solidFill>
              </a:rPr>
              <a:t> 37. </a:t>
            </a:r>
            <a:endParaRPr lang="en-GB" sz="2800" b="1" dirty="0">
              <a:solidFill>
                <a:prstClr val="black"/>
              </a:solidFill>
            </a:endParaRPr>
          </a:p>
          <a:p>
            <a:pPr algn="l"/>
            <a:endParaRPr lang="en-GB" sz="2800" b="1" dirty="0">
              <a:solidFill>
                <a:prstClr val="black"/>
              </a:solidFill>
            </a:endParaRPr>
          </a:p>
          <a:p>
            <a:pPr algn="l"/>
            <a:r>
              <a:rPr lang="en-GB" sz="2800" b="1" dirty="0" err="1" smtClean="0">
                <a:solidFill>
                  <a:srgbClr val="0070C0"/>
                </a:solidFill>
              </a:rPr>
              <a:t>Anestesia</a:t>
            </a:r>
            <a:r>
              <a:rPr lang="en-GB" sz="2800" b="1" dirty="0">
                <a:solidFill>
                  <a:prstClr val="black"/>
                </a:solidFill>
              </a:rPr>
              <a:t>: </a:t>
            </a:r>
            <a:r>
              <a:rPr lang="en-GB" sz="2800" b="1" dirty="0" smtClean="0">
                <a:solidFill>
                  <a:prstClr val="black"/>
                </a:solidFill>
              </a:rPr>
              <a:t>General  </a:t>
            </a:r>
            <a:r>
              <a:rPr lang="en-GB" sz="2800" b="1" dirty="0" err="1" smtClean="0">
                <a:solidFill>
                  <a:prstClr val="black"/>
                </a:solidFill>
              </a:rPr>
              <a:t>seguida</a:t>
            </a:r>
            <a:r>
              <a:rPr lang="en-GB" sz="2800" b="1" dirty="0" smtClean="0">
                <a:solidFill>
                  <a:prstClr val="black"/>
                </a:solidFill>
              </a:rPr>
              <a:t>  </a:t>
            </a:r>
            <a:r>
              <a:rPr lang="en-GB" sz="2800" b="1" dirty="0" err="1">
                <a:solidFill>
                  <a:prstClr val="black"/>
                </a:solidFill>
              </a:rPr>
              <a:t>Espinal</a:t>
            </a:r>
            <a:r>
              <a:rPr lang="en-GB" sz="2800" b="1" dirty="0">
                <a:solidFill>
                  <a:prstClr val="black"/>
                </a:solidFill>
              </a:rPr>
              <a:t>.</a:t>
            </a:r>
          </a:p>
          <a:p>
            <a:pPr algn="l"/>
            <a:endParaRPr lang="en-GB" sz="2800" b="1" dirty="0">
              <a:solidFill>
                <a:prstClr val="black"/>
              </a:solidFill>
            </a:endParaRPr>
          </a:p>
          <a:p>
            <a:pPr algn="l"/>
            <a:r>
              <a:rPr lang="en-GB" sz="2800" b="1" dirty="0" err="1" smtClean="0">
                <a:solidFill>
                  <a:srgbClr val="0070C0"/>
                </a:solidFill>
              </a:rPr>
              <a:t>Aplicatores</a:t>
            </a:r>
            <a:r>
              <a:rPr lang="en-GB" sz="2800" b="1" dirty="0">
                <a:solidFill>
                  <a:srgbClr val="0070C0"/>
                </a:solidFill>
              </a:rPr>
              <a:t>: </a:t>
            </a:r>
            <a:r>
              <a:rPr lang="en-GB" sz="2800" b="1" dirty="0" smtClean="0">
                <a:solidFill>
                  <a:prstClr val="black"/>
                </a:solidFill>
              </a:rPr>
              <a:t> </a:t>
            </a:r>
            <a:r>
              <a:rPr lang="en-GB" sz="2800" b="1" dirty="0">
                <a:solidFill>
                  <a:schemeClr val="bg2">
                    <a:lumMod val="10000"/>
                  </a:schemeClr>
                </a:solidFill>
              </a:rPr>
              <a:t>Intrauterine </a:t>
            </a:r>
            <a:r>
              <a:rPr lang="en-GB" sz="2800" b="1" dirty="0" smtClean="0">
                <a:solidFill>
                  <a:schemeClr val="bg2">
                    <a:lumMod val="10000"/>
                  </a:schemeClr>
                </a:solidFill>
              </a:rPr>
              <a:t>tandem </a:t>
            </a:r>
            <a:r>
              <a:rPr lang="en-GB" sz="2800" dirty="0" smtClean="0">
                <a:solidFill>
                  <a:schemeClr val="bg2">
                    <a:lumMod val="10000"/>
                  </a:schemeClr>
                </a:solidFill>
              </a:rPr>
              <a:t>61/103 </a:t>
            </a:r>
            <a:r>
              <a:rPr lang="en-GB" sz="2800" b="1" dirty="0">
                <a:solidFill>
                  <a:schemeClr val="bg2">
                    <a:lumMod val="10000"/>
                  </a:schemeClr>
                </a:solidFill>
              </a:rPr>
              <a:t>(59.2</a:t>
            </a:r>
            <a:r>
              <a:rPr lang="en-GB" sz="2800" b="1" dirty="0" smtClean="0">
                <a:solidFill>
                  <a:schemeClr val="bg2">
                    <a:lumMod val="10000"/>
                  </a:schemeClr>
                </a:solidFill>
              </a:rPr>
              <a:t>%): </a:t>
            </a:r>
            <a:r>
              <a:rPr lang="en-GB" sz="2800" dirty="0" err="1" smtClean="0">
                <a:solidFill>
                  <a:schemeClr val="bg2">
                    <a:lumMod val="10000"/>
                  </a:schemeClr>
                </a:solidFill>
              </a:rPr>
              <a:t>aplicador</a:t>
            </a:r>
            <a:r>
              <a:rPr lang="en-GB" sz="2800" dirty="0" smtClean="0">
                <a:solidFill>
                  <a:schemeClr val="bg2">
                    <a:lumMod val="10000"/>
                  </a:schemeClr>
                </a:solidFill>
              </a:rPr>
              <a:t> </a:t>
            </a:r>
            <a:r>
              <a:rPr lang="en-GB" sz="2800" dirty="0" err="1">
                <a:solidFill>
                  <a:schemeClr val="bg2">
                    <a:lumMod val="10000"/>
                  </a:schemeClr>
                </a:solidFill>
              </a:rPr>
              <a:t>ú</a:t>
            </a:r>
            <a:r>
              <a:rPr lang="en-GB" sz="2800" dirty="0" err="1" smtClean="0">
                <a:solidFill>
                  <a:schemeClr val="bg2">
                    <a:lumMod val="10000"/>
                  </a:schemeClr>
                </a:solidFill>
              </a:rPr>
              <a:t>nico</a:t>
            </a:r>
            <a:r>
              <a:rPr lang="en-GB" sz="2800" dirty="0" smtClean="0">
                <a:solidFill>
                  <a:schemeClr val="bg2">
                    <a:lumMod val="10000"/>
                  </a:schemeClr>
                </a:solidFill>
              </a:rPr>
              <a:t> </a:t>
            </a:r>
            <a:r>
              <a:rPr lang="en-GB" sz="2800" dirty="0">
                <a:solidFill>
                  <a:schemeClr val="bg2">
                    <a:lumMod val="10000"/>
                  </a:schemeClr>
                </a:solidFill>
              </a:rPr>
              <a:t>16/103 (15.5</a:t>
            </a:r>
            <a:r>
              <a:rPr lang="en-GB" sz="2800" dirty="0" smtClean="0">
                <a:solidFill>
                  <a:schemeClr val="bg2">
                    <a:lumMod val="10000"/>
                  </a:schemeClr>
                </a:solidFill>
              </a:rPr>
              <a:t>%), con </a:t>
            </a:r>
            <a:r>
              <a:rPr lang="en-GB" sz="2800" dirty="0" err="1" smtClean="0">
                <a:solidFill>
                  <a:schemeClr val="bg2">
                    <a:lumMod val="10000"/>
                  </a:schemeClr>
                </a:solidFill>
              </a:rPr>
              <a:t>molde</a:t>
            </a:r>
            <a:r>
              <a:rPr lang="en-GB" sz="2800" dirty="0" smtClean="0">
                <a:solidFill>
                  <a:schemeClr val="bg2">
                    <a:lumMod val="10000"/>
                  </a:schemeClr>
                </a:solidFill>
              </a:rPr>
              <a:t> vaginal 21/103 </a:t>
            </a:r>
            <a:r>
              <a:rPr lang="en-GB" sz="2800" dirty="0">
                <a:solidFill>
                  <a:schemeClr val="bg2">
                    <a:lumMod val="10000"/>
                  </a:schemeClr>
                </a:solidFill>
              </a:rPr>
              <a:t>(20.4%), </a:t>
            </a:r>
            <a:r>
              <a:rPr lang="en-GB" sz="2800" dirty="0" smtClean="0">
                <a:solidFill>
                  <a:schemeClr val="bg2">
                    <a:lumMod val="10000"/>
                  </a:schemeClr>
                </a:solidFill>
              </a:rPr>
              <a:t>con </a:t>
            </a:r>
            <a:r>
              <a:rPr lang="en-GB" sz="2800" dirty="0" err="1" smtClean="0">
                <a:solidFill>
                  <a:schemeClr val="bg2">
                    <a:lumMod val="10000"/>
                  </a:schemeClr>
                </a:solidFill>
              </a:rPr>
              <a:t>colpostatos</a:t>
            </a:r>
            <a:r>
              <a:rPr lang="en-GB" sz="2800" dirty="0" smtClean="0">
                <a:solidFill>
                  <a:schemeClr val="bg2">
                    <a:lumMod val="10000"/>
                  </a:schemeClr>
                </a:solidFill>
              </a:rPr>
              <a:t> 16/103 </a:t>
            </a:r>
            <a:r>
              <a:rPr lang="en-GB" sz="2800" dirty="0">
                <a:solidFill>
                  <a:schemeClr val="bg2">
                    <a:lumMod val="10000"/>
                  </a:schemeClr>
                </a:solidFill>
              </a:rPr>
              <a:t>(15.3</a:t>
            </a:r>
            <a:r>
              <a:rPr lang="en-GB" sz="2800" dirty="0" smtClean="0">
                <a:solidFill>
                  <a:schemeClr val="bg2">
                    <a:lumMod val="10000"/>
                  </a:schemeClr>
                </a:solidFill>
              </a:rPr>
              <a:t>%), </a:t>
            </a:r>
            <a:r>
              <a:rPr lang="en-GB" sz="2800" dirty="0" err="1" smtClean="0">
                <a:solidFill>
                  <a:schemeClr val="bg2">
                    <a:lumMod val="10000"/>
                  </a:schemeClr>
                </a:solidFill>
              </a:rPr>
              <a:t>cilindros</a:t>
            </a:r>
            <a:r>
              <a:rPr lang="en-GB" sz="2800" dirty="0" smtClean="0">
                <a:solidFill>
                  <a:schemeClr val="bg2">
                    <a:lumMod val="10000"/>
                  </a:schemeClr>
                </a:solidFill>
              </a:rPr>
              <a:t> </a:t>
            </a:r>
            <a:r>
              <a:rPr lang="en-GB" sz="2800" dirty="0" err="1" smtClean="0">
                <a:solidFill>
                  <a:schemeClr val="bg2">
                    <a:lumMod val="10000"/>
                  </a:schemeClr>
                </a:solidFill>
              </a:rPr>
              <a:t>vaginales</a:t>
            </a:r>
            <a:r>
              <a:rPr lang="en-GB" sz="2800" dirty="0" smtClean="0">
                <a:solidFill>
                  <a:schemeClr val="bg2">
                    <a:lumMod val="10000"/>
                  </a:schemeClr>
                </a:solidFill>
              </a:rPr>
              <a:t> </a:t>
            </a:r>
            <a:r>
              <a:rPr lang="en-GB" sz="2800" dirty="0">
                <a:solidFill>
                  <a:schemeClr val="bg2">
                    <a:lumMod val="10000"/>
                  </a:schemeClr>
                </a:solidFill>
              </a:rPr>
              <a:t>cylinders </a:t>
            </a:r>
            <a:r>
              <a:rPr lang="en-GB" sz="2800" dirty="0" smtClean="0">
                <a:solidFill>
                  <a:schemeClr val="bg2">
                    <a:lumMod val="10000"/>
                  </a:schemeClr>
                </a:solidFill>
              </a:rPr>
              <a:t>6/103 </a:t>
            </a:r>
            <a:r>
              <a:rPr lang="en-GB" sz="2800" dirty="0">
                <a:solidFill>
                  <a:schemeClr val="bg2">
                    <a:lumMod val="10000"/>
                  </a:schemeClr>
                </a:solidFill>
              </a:rPr>
              <a:t>(5.8</a:t>
            </a:r>
            <a:r>
              <a:rPr lang="en-GB" sz="2800" dirty="0" smtClean="0">
                <a:solidFill>
                  <a:schemeClr val="bg2">
                    <a:lumMod val="10000"/>
                  </a:schemeClr>
                </a:solidFill>
              </a:rPr>
              <a:t>%), 2/103 </a:t>
            </a:r>
            <a:r>
              <a:rPr lang="en-GB" sz="2800" dirty="0">
                <a:solidFill>
                  <a:schemeClr val="bg2">
                    <a:lumMod val="10000"/>
                  </a:schemeClr>
                </a:solidFill>
              </a:rPr>
              <a:t>(1.9%) </a:t>
            </a:r>
            <a:r>
              <a:rPr lang="en-GB" sz="2800" dirty="0" smtClean="0">
                <a:solidFill>
                  <a:schemeClr val="bg2">
                    <a:lumMod val="10000"/>
                  </a:schemeClr>
                </a:solidFill>
              </a:rPr>
              <a:t>interstitial. </a:t>
            </a:r>
            <a:r>
              <a:rPr lang="en-GB" sz="2800" b="1" dirty="0" smtClean="0">
                <a:solidFill>
                  <a:schemeClr val="bg2">
                    <a:lumMod val="10000"/>
                  </a:schemeClr>
                </a:solidFill>
              </a:rPr>
              <a:t>Y-Shaped </a:t>
            </a:r>
            <a:r>
              <a:rPr lang="en-GB" sz="2800" b="1" dirty="0" err="1">
                <a:solidFill>
                  <a:schemeClr val="bg2">
                    <a:lumMod val="10000"/>
                  </a:schemeClr>
                </a:solidFill>
              </a:rPr>
              <a:t>Rotte</a:t>
            </a:r>
            <a:r>
              <a:rPr lang="en-GB" sz="2800" b="1" dirty="0">
                <a:solidFill>
                  <a:schemeClr val="bg2">
                    <a:lumMod val="10000"/>
                  </a:schemeClr>
                </a:solidFill>
              </a:rPr>
              <a:t> </a:t>
            </a:r>
            <a:r>
              <a:rPr lang="en-GB" sz="2800" dirty="0" smtClean="0">
                <a:solidFill>
                  <a:schemeClr val="bg2">
                    <a:lumMod val="10000"/>
                  </a:schemeClr>
                </a:solidFill>
              </a:rPr>
              <a:t>25/103 (</a:t>
            </a:r>
            <a:r>
              <a:rPr lang="en-GB" sz="2800" dirty="0">
                <a:solidFill>
                  <a:schemeClr val="bg2">
                    <a:lumMod val="10000"/>
                  </a:schemeClr>
                </a:solidFill>
              </a:rPr>
              <a:t>24.3%), </a:t>
            </a:r>
            <a:r>
              <a:rPr lang="en-GB" sz="2800" b="1" dirty="0">
                <a:solidFill>
                  <a:schemeClr val="bg2">
                    <a:lumMod val="10000"/>
                  </a:schemeClr>
                </a:solidFill>
              </a:rPr>
              <a:t>Norman Simon </a:t>
            </a:r>
            <a:r>
              <a:rPr lang="en-GB" sz="2800" dirty="0" smtClean="0">
                <a:solidFill>
                  <a:schemeClr val="bg2">
                    <a:lumMod val="10000"/>
                  </a:schemeClr>
                </a:solidFill>
              </a:rPr>
              <a:t>16/103 </a:t>
            </a:r>
            <a:r>
              <a:rPr lang="en-GB" sz="2800" dirty="0">
                <a:solidFill>
                  <a:schemeClr val="bg2">
                    <a:lumMod val="10000"/>
                  </a:schemeClr>
                </a:solidFill>
              </a:rPr>
              <a:t>(15.5</a:t>
            </a:r>
            <a:r>
              <a:rPr lang="en-GB" sz="2800" dirty="0" smtClean="0">
                <a:solidFill>
                  <a:schemeClr val="bg2">
                    <a:lumMod val="10000"/>
                  </a:schemeClr>
                </a:solidFill>
              </a:rPr>
              <a:t>%),  </a:t>
            </a:r>
            <a:r>
              <a:rPr lang="en-GB" sz="2800" dirty="0">
                <a:solidFill>
                  <a:schemeClr val="bg2">
                    <a:lumMod val="10000"/>
                  </a:schemeClr>
                </a:solidFill>
              </a:rPr>
              <a:t>and in 1/103 (0.9%) </a:t>
            </a:r>
            <a:r>
              <a:rPr lang="en-GB" sz="2800" dirty="0" err="1" smtClean="0">
                <a:solidFill>
                  <a:schemeClr val="bg2">
                    <a:lumMod val="10000"/>
                  </a:schemeClr>
                </a:solidFill>
              </a:rPr>
              <a:t>IUT</a:t>
            </a:r>
            <a:r>
              <a:rPr lang="en-GB" sz="2800" dirty="0" smtClean="0">
                <a:solidFill>
                  <a:schemeClr val="bg2">
                    <a:lumMod val="10000"/>
                  </a:schemeClr>
                </a:solidFill>
              </a:rPr>
              <a:t> </a:t>
            </a:r>
            <a:r>
              <a:rPr lang="en-GB" sz="2800" dirty="0">
                <a:solidFill>
                  <a:schemeClr val="bg2">
                    <a:lumMod val="10000"/>
                  </a:schemeClr>
                </a:solidFill>
              </a:rPr>
              <a:t>and also Norman </a:t>
            </a:r>
            <a:r>
              <a:rPr lang="en-GB" sz="2800" dirty="0" smtClean="0">
                <a:solidFill>
                  <a:schemeClr val="bg2">
                    <a:lumMod val="10000"/>
                  </a:schemeClr>
                </a:solidFill>
              </a:rPr>
              <a:t>Simon</a:t>
            </a:r>
          </a:p>
          <a:p>
            <a:pPr algn="l"/>
            <a:endParaRPr lang="en-GB" sz="2800" b="1" dirty="0" smtClean="0">
              <a:solidFill>
                <a:srgbClr val="0070C0"/>
              </a:solidFill>
            </a:endParaRPr>
          </a:p>
          <a:p>
            <a:pPr algn="l"/>
            <a:r>
              <a:rPr lang="en-GB" sz="2800" b="1" dirty="0" err="1" smtClean="0">
                <a:solidFill>
                  <a:srgbClr val="0070C0"/>
                </a:solidFill>
              </a:rPr>
              <a:t>HDR</a:t>
            </a:r>
            <a:r>
              <a:rPr lang="en-GB" sz="2800" b="1" dirty="0" smtClean="0">
                <a:solidFill>
                  <a:srgbClr val="0070C0"/>
                </a:solidFill>
              </a:rPr>
              <a:t> </a:t>
            </a:r>
            <a:r>
              <a:rPr lang="en-GB" sz="2800" b="1" dirty="0">
                <a:solidFill>
                  <a:srgbClr val="0070C0"/>
                </a:solidFill>
              </a:rPr>
              <a:t>/ PDR.</a:t>
            </a:r>
          </a:p>
          <a:p>
            <a:pPr algn="l"/>
            <a:endParaRPr lang="en-GB" sz="2800" b="1" dirty="0">
              <a:solidFill>
                <a:prstClr val="black"/>
              </a:solidFill>
            </a:endParaRPr>
          </a:p>
          <a:p>
            <a:pPr algn="l"/>
            <a:r>
              <a:rPr lang="es-ES" sz="2800" b="1" dirty="0" err="1">
                <a:solidFill>
                  <a:srgbClr val="0070C0"/>
                </a:solidFill>
              </a:rPr>
              <a:t>CTV</a:t>
            </a:r>
            <a:r>
              <a:rPr lang="es-ES" sz="2800" b="1" dirty="0">
                <a:solidFill>
                  <a:srgbClr val="0070C0"/>
                </a:solidFill>
              </a:rPr>
              <a:t>:  </a:t>
            </a:r>
            <a:r>
              <a:rPr lang="es-ES" sz="2800" b="1" dirty="0">
                <a:solidFill>
                  <a:srgbClr val="FF0000"/>
                </a:solidFill>
              </a:rPr>
              <a:t>Ú</a:t>
            </a:r>
            <a:r>
              <a:rPr lang="es-ES" sz="2800" b="1" dirty="0" smtClean="0">
                <a:solidFill>
                  <a:srgbClr val="FF0000"/>
                </a:solidFill>
              </a:rPr>
              <a:t>tero </a:t>
            </a:r>
            <a:r>
              <a:rPr lang="es-ES" sz="2800" b="1" dirty="0">
                <a:solidFill>
                  <a:srgbClr val="FF0000"/>
                </a:solidFill>
              </a:rPr>
              <a:t>+ </a:t>
            </a:r>
            <a:r>
              <a:rPr lang="es-ES" sz="2800" b="1" dirty="0" smtClean="0">
                <a:solidFill>
                  <a:srgbClr val="FF0000"/>
                </a:solidFill>
              </a:rPr>
              <a:t>cérvix  28%.</a:t>
            </a:r>
            <a:endParaRPr lang="en-GB" sz="2800" b="1" dirty="0">
              <a:solidFill>
                <a:srgbClr val="FF0000"/>
              </a:solidFill>
            </a:endParaRPr>
          </a:p>
          <a:p>
            <a:pPr algn="l"/>
            <a:r>
              <a:rPr lang="es-ES" sz="2800" b="1" dirty="0">
                <a:solidFill>
                  <a:srgbClr val="FF0000"/>
                </a:solidFill>
              </a:rPr>
              <a:t>          </a:t>
            </a:r>
            <a:r>
              <a:rPr lang="es-ES" sz="2800" b="1" dirty="0" smtClean="0">
                <a:solidFill>
                  <a:srgbClr val="FF0000"/>
                </a:solidFill>
              </a:rPr>
              <a:t> Útero </a:t>
            </a:r>
            <a:r>
              <a:rPr lang="es-ES" sz="2800" b="1" dirty="0">
                <a:solidFill>
                  <a:srgbClr val="FF0000"/>
                </a:solidFill>
              </a:rPr>
              <a:t>+ </a:t>
            </a:r>
            <a:r>
              <a:rPr lang="es-ES" sz="2800" b="1" dirty="0" smtClean="0">
                <a:solidFill>
                  <a:srgbClr val="FF0000"/>
                </a:solidFill>
              </a:rPr>
              <a:t>cérvix</a:t>
            </a:r>
            <a:r>
              <a:rPr lang="es-ES" sz="2800" b="1" dirty="0">
                <a:solidFill>
                  <a:srgbClr val="FF0000"/>
                </a:solidFill>
              </a:rPr>
              <a:t>+ vagina  </a:t>
            </a:r>
            <a:r>
              <a:rPr lang="es-ES" sz="2800" b="1" dirty="0" smtClean="0">
                <a:solidFill>
                  <a:srgbClr val="FF0000"/>
                </a:solidFill>
              </a:rPr>
              <a:t>25.3%.</a:t>
            </a:r>
            <a:endParaRPr lang="es-ES" sz="2800" b="1" dirty="0">
              <a:solidFill>
                <a:srgbClr val="FF0000"/>
              </a:solidFill>
            </a:endParaRPr>
          </a:p>
          <a:p>
            <a:pPr algn="l"/>
            <a:r>
              <a:rPr lang="es-ES" sz="2800" b="1" dirty="0">
                <a:solidFill>
                  <a:srgbClr val="FF0000"/>
                </a:solidFill>
              </a:rPr>
              <a:t>           Ú</a:t>
            </a:r>
            <a:r>
              <a:rPr lang="es-ES" sz="2800" b="1" dirty="0" smtClean="0">
                <a:solidFill>
                  <a:srgbClr val="FF0000"/>
                </a:solidFill>
              </a:rPr>
              <a:t>tero </a:t>
            </a:r>
            <a:r>
              <a:rPr lang="es-ES" sz="2800" b="1" dirty="0">
                <a:solidFill>
                  <a:srgbClr val="FF0000"/>
                </a:solidFill>
              </a:rPr>
              <a:t>+ </a:t>
            </a:r>
            <a:r>
              <a:rPr lang="es-ES" sz="2800" b="1" dirty="0" smtClean="0">
                <a:solidFill>
                  <a:srgbClr val="FF0000"/>
                </a:solidFill>
              </a:rPr>
              <a:t>cérvix </a:t>
            </a:r>
            <a:r>
              <a:rPr lang="es-ES" sz="2800" b="1" dirty="0">
                <a:solidFill>
                  <a:srgbClr val="FF0000"/>
                </a:solidFill>
              </a:rPr>
              <a:t>+ </a:t>
            </a:r>
            <a:r>
              <a:rPr lang="es-ES" sz="2800" b="1" dirty="0" err="1" smtClean="0">
                <a:solidFill>
                  <a:srgbClr val="FF0000"/>
                </a:solidFill>
              </a:rPr>
              <a:t>parametrio</a:t>
            </a:r>
            <a:r>
              <a:rPr lang="es-ES" sz="2800" b="1" dirty="0" smtClean="0">
                <a:solidFill>
                  <a:srgbClr val="FF0000"/>
                </a:solidFill>
              </a:rPr>
              <a:t>  18.4%.</a:t>
            </a:r>
            <a:endParaRPr lang="es-ES" sz="2800" b="1" dirty="0">
              <a:solidFill>
                <a:srgbClr val="FF0000"/>
              </a:solidFill>
            </a:endParaRPr>
          </a:p>
          <a:p>
            <a:pPr algn="l"/>
            <a:r>
              <a:rPr lang="es-ES" sz="2800" b="1" dirty="0">
                <a:solidFill>
                  <a:srgbClr val="FF0000"/>
                </a:solidFill>
              </a:rPr>
              <a:t>           Ú</a:t>
            </a:r>
            <a:r>
              <a:rPr lang="es-ES" sz="2800" b="1" dirty="0" smtClean="0">
                <a:solidFill>
                  <a:srgbClr val="FF0000"/>
                </a:solidFill>
              </a:rPr>
              <a:t>tero 13.6%</a:t>
            </a:r>
          </a:p>
          <a:p>
            <a:pPr algn="l"/>
            <a:r>
              <a:rPr lang="en-GB" sz="2800" b="1" dirty="0" smtClean="0">
                <a:solidFill>
                  <a:srgbClr val="FF0000"/>
                </a:solidFill>
              </a:rPr>
              <a:t>           </a:t>
            </a:r>
            <a:r>
              <a:rPr lang="en-GB" sz="2800" b="1" dirty="0" err="1" smtClean="0">
                <a:solidFill>
                  <a:srgbClr val="FF0000"/>
                </a:solidFill>
              </a:rPr>
              <a:t>Útero</a:t>
            </a:r>
            <a:r>
              <a:rPr lang="en-GB" sz="2800" b="1" dirty="0" smtClean="0">
                <a:solidFill>
                  <a:srgbClr val="FF0000"/>
                </a:solidFill>
              </a:rPr>
              <a:t> </a:t>
            </a:r>
            <a:r>
              <a:rPr lang="en-GB" sz="2800" b="1" dirty="0">
                <a:solidFill>
                  <a:srgbClr val="FF0000"/>
                </a:solidFill>
              </a:rPr>
              <a:t>+ </a:t>
            </a:r>
            <a:r>
              <a:rPr lang="en-GB" sz="2800" b="1" dirty="0" err="1" smtClean="0">
                <a:solidFill>
                  <a:srgbClr val="FF0000"/>
                </a:solidFill>
              </a:rPr>
              <a:t>cérvix</a:t>
            </a:r>
            <a:r>
              <a:rPr lang="en-GB" sz="2800" b="1" dirty="0" smtClean="0">
                <a:solidFill>
                  <a:srgbClr val="FF0000"/>
                </a:solidFill>
              </a:rPr>
              <a:t> </a:t>
            </a:r>
            <a:r>
              <a:rPr lang="en-GB" sz="2800" b="1" dirty="0">
                <a:solidFill>
                  <a:srgbClr val="FF0000"/>
                </a:solidFill>
              </a:rPr>
              <a:t>+ </a:t>
            </a:r>
            <a:r>
              <a:rPr lang="en-GB" sz="2800" b="1" dirty="0" smtClean="0">
                <a:solidFill>
                  <a:srgbClr val="FF0000"/>
                </a:solidFill>
              </a:rPr>
              <a:t>1/3 sup. </a:t>
            </a:r>
            <a:r>
              <a:rPr lang="en-GB" sz="2800" b="1" dirty="0">
                <a:solidFill>
                  <a:srgbClr val="FF0000"/>
                </a:solidFill>
              </a:rPr>
              <a:t>vagina + </a:t>
            </a:r>
            <a:r>
              <a:rPr lang="en-GB" sz="2800" b="1" dirty="0" err="1" smtClean="0">
                <a:solidFill>
                  <a:srgbClr val="FF0000"/>
                </a:solidFill>
              </a:rPr>
              <a:t>parametrio</a:t>
            </a:r>
            <a:r>
              <a:rPr lang="en-GB" sz="2800" b="1" dirty="0" smtClean="0">
                <a:solidFill>
                  <a:srgbClr val="FF0000"/>
                </a:solidFill>
              </a:rPr>
              <a:t> 1.9</a:t>
            </a:r>
            <a:r>
              <a:rPr lang="en-GB" sz="2800" b="1" dirty="0">
                <a:solidFill>
                  <a:srgbClr val="FF0000"/>
                </a:solidFill>
              </a:rPr>
              <a:t>%</a:t>
            </a:r>
            <a:endParaRPr lang="es-ES" sz="2800" b="1" dirty="0">
              <a:solidFill>
                <a:srgbClr val="FF0000"/>
              </a:solidFill>
            </a:endParaRPr>
          </a:p>
          <a:p>
            <a:pPr algn="l"/>
            <a:r>
              <a:rPr lang="es-ES" sz="2800" b="1" dirty="0">
                <a:solidFill>
                  <a:srgbClr val="FF0000"/>
                </a:solidFill>
              </a:rPr>
              <a:t>           </a:t>
            </a:r>
            <a:r>
              <a:rPr lang="es-ES" sz="2800" b="1" dirty="0" smtClean="0">
                <a:solidFill>
                  <a:srgbClr val="FF0000"/>
                </a:solidFill>
              </a:rPr>
              <a:t>Perdidos: 3.9% </a:t>
            </a:r>
          </a:p>
          <a:p>
            <a:pPr algn="l"/>
            <a:endParaRPr lang="es-ES" sz="2800" b="1" dirty="0">
              <a:solidFill>
                <a:srgbClr val="FF0000"/>
              </a:solidFill>
            </a:endParaRPr>
          </a:p>
          <a:p>
            <a:pPr algn="l"/>
            <a:r>
              <a:rPr lang="en-GB" sz="2800" b="1" dirty="0" err="1" smtClean="0">
                <a:solidFill>
                  <a:prstClr val="black"/>
                </a:solidFill>
              </a:rPr>
              <a:t>GTV</a:t>
            </a:r>
            <a:r>
              <a:rPr lang="en-GB" sz="2800" b="1" dirty="0" smtClean="0">
                <a:solidFill>
                  <a:prstClr val="black"/>
                </a:solidFill>
              </a:rPr>
              <a:t>: 89 (</a:t>
            </a:r>
            <a:r>
              <a:rPr lang="en-GB" sz="2800" b="1" dirty="0" err="1" smtClean="0">
                <a:solidFill>
                  <a:prstClr val="black"/>
                </a:solidFill>
              </a:rPr>
              <a:t>dosis</a:t>
            </a:r>
            <a:r>
              <a:rPr lang="en-GB" sz="2800" b="1" dirty="0" smtClean="0">
                <a:solidFill>
                  <a:prstClr val="black"/>
                </a:solidFill>
              </a:rPr>
              <a:t> </a:t>
            </a:r>
            <a:r>
              <a:rPr lang="en-GB" sz="2800" b="1" dirty="0" err="1" smtClean="0">
                <a:solidFill>
                  <a:prstClr val="black"/>
                </a:solidFill>
              </a:rPr>
              <a:t>en</a:t>
            </a:r>
            <a:r>
              <a:rPr lang="en-GB" sz="2800" b="1" dirty="0" smtClean="0">
                <a:solidFill>
                  <a:prstClr val="black"/>
                </a:solidFill>
              </a:rPr>
              <a:t> 23)</a:t>
            </a:r>
          </a:p>
          <a:p>
            <a:pPr algn="l"/>
            <a:endParaRPr lang="en-GB" sz="2800" b="1" dirty="0">
              <a:solidFill>
                <a:prstClr val="black"/>
              </a:solidFill>
            </a:endParaRPr>
          </a:p>
          <a:p>
            <a:pPr algn="l"/>
            <a:endParaRPr lang="en-GB" sz="2800" b="1" dirty="0">
              <a:solidFill>
                <a:srgbClr val="0070C0"/>
              </a:solidFill>
            </a:endParaRPr>
          </a:p>
        </p:txBody>
      </p:sp>
      <p:sp>
        <p:nvSpPr>
          <p:cNvPr id="8" name="7 Rectángulo"/>
          <p:cNvSpPr/>
          <p:nvPr/>
        </p:nvSpPr>
        <p:spPr>
          <a:xfrm>
            <a:off x="4596063" y="785480"/>
            <a:ext cx="14822905" cy="1446550"/>
          </a:xfrm>
          <a:prstGeom prst="rect">
            <a:avLst/>
          </a:prstGeom>
        </p:spPr>
        <p:txBody>
          <a:bodyPr wrap="square">
            <a:spAutoFit/>
          </a:bodyPr>
          <a:lstStyle/>
          <a:p>
            <a:pPr defTabSz="825500"/>
            <a:r>
              <a:rPr lang="es-ES" sz="8800" b="1" dirty="0" err="1" smtClean="0">
                <a:solidFill>
                  <a:srgbClr val="C00000"/>
                </a:solidFill>
                <a:latin typeface="Helvetica Neue Medium"/>
                <a:ea typeface="Helvetica Neue Medium"/>
                <a:cs typeface="Helvetica Neue Medium"/>
                <a:sym typeface="Helvetica Neue Medium"/>
              </a:rPr>
              <a:t>BRAQUITERAPIA</a:t>
            </a:r>
            <a:endParaRPr lang="es-ES" sz="8800" b="1" dirty="0">
              <a:solidFill>
                <a:srgbClr val="C00000"/>
              </a:solidFill>
              <a:latin typeface="Helvetica Neue Medium"/>
              <a:ea typeface="Helvetica Neue Medium"/>
              <a:cs typeface="Helvetica Neue Medium"/>
              <a:sym typeface="Helvetica Neue Medium"/>
            </a:endParaRPr>
          </a:p>
        </p:txBody>
      </p:sp>
      <p:sp>
        <p:nvSpPr>
          <p:cNvPr id="9" name="8 Rectángulo"/>
          <p:cNvSpPr/>
          <p:nvPr/>
        </p:nvSpPr>
        <p:spPr>
          <a:xfrm>
            <a:off x="12444663" y="2986607"/>
            <a:ext cx="11109158" cy="3970318"/>
          </a:xfrm>
          <a:prstGeom prst="rect">
            <a:avLst/>
          </a:prstGeom>
        </p:spPr>
        <p:txBody>
          <a:bodyPr wrap="square">
            <a:spAutoFit/>
          </a:bodyPr>
          <a:lstStyle/>
          <a:p>
            <a:pPr algn="l"/>
            <a:r>
              <a:rPr lang="es-ES" sz="2800" b="1" dirty="0" err="1" smtClean="0">
                <a:solidFill>
                  <a:srgbClr val="0070C0"/>
                </a:solidFill>
              </a:rPr>
              <a:t>HDR</a:t>
            </a:r>
            <a:r>
              <a:rPr lang="es-ES" sz="2800" b="1" dirty="0" smtClean="0">
                <a:solidFill>
                  <a:schemeClr val="bg2">
                    <a:lumMod val="10000"/>
                  </a:schemeClr>
                </a:solidFill>
              </a:rPr>
              <a:t>: 4-8.5Gy en 2-7 fracciones y 2 a 7 inserciones</a:t>
            </a:r>
          </a:p>
          <a:p>
            <a:pPr algn="l"/>
            <a:r>
              <a:rPr lang="es-ES" sz="2800" b="1" dirty="0" err="1" smtClean="0">
                <a:solidFill>
                  <a:srgbClr val="0070C0"/>
                </a:solidFill>
              </a:rPr>
              <a:t>PDR</a:t>
            </a:r>
            <a:r>
              <a:rPr lang="es-ES" sz="2800" b="1" dirty="0" smtClean="0">
                <a:solidFill>
                  <a:srgbClr val="0070C0"/>
                </a:solidFill>
              </a:rPr>
              <a:t>: </a:t>
            </a:r>
            <a:r>
              <a:rPr lang="es-ES" sz="2800" b="1" dirty="0" smtClean="0">
                <a:solidFill>
                  <a:schemeClr val="bg2">
                    <a:lumMod val="10000"/>
                  </a:schemeClr>
                </a:solidFill>
              </a:rPr>
              <a:t>13 a 40Gy en 1-2 inserciones</a:t>
            </a:r>
          </a:p>
          <a:p>
            <a:pPr algn="l"/>
            <a:endParaRPr lang="es-ES" sz="2800" b="1" dirty="0">
              <a:solidFill>
                <a:srgbClr val="0070C0"/>
              </a:solidFill>
            </a:endParaRPr>
          </a:p>
          <a:p>
            <a:pPr algn="l"/>
            <a:r>
              <a:rPr lang="es-ES" sz="2800" b="1" dirty="0" smtClean="0">
                <a:solidFill>
                  <a:srgbClr val="0070C0"/>
                </a:solidFill>
              </a:rPr>
              <a:t>Prescripción</a:t>
            </a:r>
            <a:r>
              <a:rPr lang="es-ES" sz="2800" b="1" dirty="0">
                <a:solidFill>
                  <a:srgbClr val="0070C0"/>
                </a:solidFill>
              </a:rPr>
              <a:t>:  </a:t>
            </a:r>
            <a:r>
              <a:rPr lang="es-ES" sz="2800" b="1" dirty="0">
                <a:solidFill>
                  <a:prstClr val="black"/>
                </a:solidFill>
              </a:rPr>
              <a:t>1-4 cm </a:t>
            </a:r>
            <a:r>
              <a:rPr lang="es-ES" sz="2800" b="1" dirty="0" err="1">
                <a:solidFill>
                  <a:prstClr val="black"/>
                </a:solidFill>
              </a:rPr>
              <a:t>from</a:t>
            </a:r>
            <a:r>
              <a:rPr lang="es-ES" sz="2800" b="1" dirty="0">
                <a:solidFill>
                  <a:prstClr val="black"/>
                </a:solidFill>
              </a:rPr>
              <a:t> </a:t>
            </a:r>
            <a:r>
              <a:rPr lang="es-ES" sz="2800" b="1" dirty="0" err="1">
                <a:solidFill>
                  <a:prstClr val="black"/>
                </a:solidFill>
              </a:rPr>
              <a:t>applicator</a:t>
            </a:r>
            <a:r>
              <a:rPr lang="es-ES" sz="2800" b="1" dirty="0">
                <a:solidFill>
                  <a:prstClr val="black"/>
                </a:solidFill>
              </a:rPr>
              <a:t> (40%),</a:t>
            </a:r>
          </a:p>
          <a:p>
            <a:pPr algn="l"/>
            <a:r>
              <a:rPr lang="es-ES" sz="2800" b="1" dirty="0">
                <a:solidFill>
                  <a:prstClr val="black"/>
                </a:solidFill>
              </a:rPr>
              <a:t>                          </a:t>
            </a:r>
            <a:r>
              <a:rPr lang="es-ES" sz="2800" b="1" dirty="0" err="1">
                <a:solidFill>
                  <a:prstClr val="black"/>
                </a:solidFill>
              </a:rPr>
              <a:t>Inverse</a:t>
            </a:r>
            <a:r>
              <a:rPr lang="es-ES" sz="2800" b="1" dirty="0">
                <a:solidFill>
                  <a:prstClr val="black"/>
                </a:solidFill>
              </a:rPr>
              <a:t> </a:t>
            </a:r>
            <a:r>
              <a:rPr lang="es-ES" sz="2800" b="1" dirty="0" err="1">
                <a:solidFill>
                  <a:prstClr val="black"/>
                </a:solidFill>
              </a:rPr>
              <a:t>point</a:t>
            </a:r>
            <a:r>
              <a:rPr lang="es-ES" sz="2800" b="1" dirty="0">
                <a:solidFill>
                  <a:prstClr val="black"/>
                </a:solidFill>
              </a:rPr>
              <a:t> A (21%), </a:t>
            </a:r>
          </a:p>
          <a:p>
            <a:pPr algn="l"/>
            <a:r>
              <a:rPr lang="es-ES" sz="2800" b="1" dirty="0">
                <a:solidFill>
                  <a:prstClr val="black"/>
                </a:solidFill>
              </a:rPr>
              <a:t>                          Serosa (15</a:t>
            </a:r>
            <a:r>
              <a:rPr lang="es-ES" sz="2800" b="1" dirty="0" smtClean="0">
                <a:solidFill>
                  <a:prstClr val="black"/>
                </a:solidFill>
              </a:rPr>
              <a:t>%)</a:t>
            </a:r>
          </a:p>
          <a:p>
            <a:pPr algn="l"/>
            <a:endParaRPr lang="en-GB" sz="2800" b="1" dirty="0">
              <a:solidFill>
                <a:prstClr val="black"/>
              </a:solidFill>
            </a:endParaRPr>
          </a:p>
          <a:p>
            <a:pPr algn="l"/>
            <a:r>
              <a:rPr lang="en-GB" sz="2800" b="1" dirty="0" smtClean="0">
                <a:solidFill>
                  <a:srgbClr val="0070C0"/>
                </a:solidFill>
              </a:rPr>
              <a:t>Median </a:t>
            </a:r>
            <a:r>
              <a:rPr lang="en-GB" sz="2800" b="1" dirty="0">
                <a:solidFill>
                  <a:srgbClr val="0070C0"/>
                </a:solidFill>
              </a:rPr>
              <a:t>D90 EQD2</a:t>
            </a:r>
            <a:r>
              <a:rPr lang="en-GB" sz="2800" b="1" baseline="-25000" dirty="0">
                <a:solidFill>
                  <a:srgbClr val="0070C0"/>
                </a:solidFill>
              </a:rPr>
              <a:t>(α/β=4.5) </a:t>
            </a:r>
            <a:r>
              <a:rPr lang="en-GB" sz="2800" b="1" dirty="0">
                <a:solidFill>
                  <a:srgbClr val="0070C0"/>
                </a:solidFill>
              </a:rPr>
              <a:t>to the </a:t>
            </a:r>
            <a:r>
              <a:rPr lang="en-GB" sz="2800" b="1" dirty="0" err="1">
                <a:solidFill>
                  <a:srgbClr val="0070C0"/>
                </a:solidFill>
              </a:rPr>
              <a:t>CTV</a:t>
            </a:r>
            <a:r>
              <a:rPr lang="en-GB" sz="2800" b="1" dirty="0">
                <a:solidFill>
                  <a:srgbClr val="0070C0"/>
                </a:solidFill>
              </a:rPr>
              <a:t>:  </a:t>
            </a:r>
            <a:r>
              <a:rPr lang="en-GB" sz="2800" b="1" dirty="0">
                <a:solidFill>
                  <a:prstClr val="black"/>
                </a:solidFill>
              </a:rPr>
              <a:t>75Gy (55-132.7</a:t>
            </a:r>
            <a:r>
              <a:rPr lang="en-GB" sz="2800" b="1" dirty="0" smtClean="0">
                <a:solidFill>
                  <a:prstClr val="black"/>
                </a:solidFill>
              </a:rPr>
              <a:t>)</a:t>
            </a:r>
          </a:p>
          <a:p>
            <a:pPr algn="l"/>
            <a:r>
              <a:rPr lang="en-GB" sz="2800" b="1" dirty="0" smtClean="0">
                <a:solidFill>
                  <a:srgbClr val="0070C0"/>
                </a:solidFill>
              </a:rPr>
              <a:t>Median </a:t>
            </a:r>
            <a:r>
              <a:rPr lang="en-GB" sz="2800" b="1" dirty="0">
                <a:solidFill>
                  <a:srgbClr val="0070C0"/>
                </a:solidFill>
              </a:rPr>
              <a:t>D90 EQD2</a:t>
            </a:r>
            <a:r>
              <a:rPr lang="en-GB" sz="2800" b="1" baseline="-25000" dirty="0">
                <a:solidFill>
                  <a:srgbClr val="0070C0"/>
                </a:solidFill>
              </a:rPr>
              <a:t>(α/β=4.5) </a:t>
            </a:r>
            <a:r>
              <a:rPr lang="en-GB" sz="2800" b="1" dirty="0">
                <a:solidFill>
                  <a:srgbClr val="0070C0"/>
                </a:solidFill>
              </a:rPr>
              <a:t>to the </a:t>
            </a:r>
            <a:r>
              <a:rPr lang="en-GB" sz="2800" b="1" dirty="0" err="1" smtClean="0">
                <a:solidFill>
                  <a:srgbClr val="0070C0"/>
                </a:solidFill>
              </a:rPr>
              <a:t>GTV</a:t>
            </a:r>
            <a:r>
              <a:rPr lang="en-GB" sz="2800" b="1" dirty="0" smtClean="0">
                <a:solidFill>
                  <a:srgbClr val="0070C0"/>
                </a:solidFill>
              </a:rPr>
              <a:t>: </a:t>
            </a:r>
            <a:r>
              <a:rPr lang="en-GB" sz="2800" b="1" dirty="0">
                <a:solidFill>
                  <a:schemeClr val="bg2">
                    <a:lumMod val="10000"/>
                  </a:schemeClr>
                </a:solidFill>
              </a:rPr>
              <a:t>85.4 (58.5-189.7)</a:t>
            </a:r>
          </a:p>
        </p:txBody>
      </p:sp>
      <p:graphicFrame>
        <p:nvGraphicFramePr>
          <p:cNvPr id="5" name="4 Tabla"/>
          <p:cNvGraphicFramePr>
            <a:graphicFrameLocks noGrp="1"/>
          </p:cNvGraphicFramePr>
          <p:nvPr>
            <p:extLst>
              <p:ext uri="{D42A27DB-BD31-4B8C-83A1-F6EECF244321}">
                <p14:modId xmlns:p14="http://schemas.microsoft.com/office/powerpoint/2010/main" val="1727819517"/>
              </p:ext>
            </p:extLst>
          </p:nvPr>
        </p:nvGraphicFramePr>
        <p:xfrm>
          <a:off x="10467474" y="7315332"/>
          <a:ext cx="13519483" cy="4954500"/>
        </p:xfrm>
        <a:graphic>
          <a:graphicData uri="http://schemas.openxmlformats.org/drawingml/2006/table">
            <a:tbl>
              <a:tblPr firstRow="1" bandRow="1">
                <a:tableStyleId>{69CF1AB2-1976-4502-BF36-3FF5EA218861}</a:tableStyleId>
              </a:tblPr>
              <a:tblGrid>
                <a:gridCol w="3754093"/>
                <a:gridCol w="2637368"/>
                <a:gridCol w="2304727"/>
                <a:gridCol w="2566089"/>
                <a:gridCol w="2257206"/>
              </a:tblGrid>
              <a:tr h="1077246">
                <a:tc>
                  <a:txBody>
                    <a:bodyPr/>
                    <a:lstStyle/>
                    <a:p>
                      <a:pPr algn="ctr"/>
                      <a:endParaRPr lang="es-ES" sz="2400" dirty="0">
                        <a:solidFill>
                          <a:schemeClr val="tx1">
                            <a:lumMod val="50000"/>
                          </a:schemeClr>
                        </a:solidFill>
                        <a:latin typeface="+mj-lt"/>
                      </a:endParaRPr>
                    </a:p>
                  </a:txBody>
                  <a:tcPr/>
                </a:tc>
                <a:tc>
                  <a:txBody>
                    <a:bodyPr/>
                    <a:lstStyle/>
                    <a:p>
                      <a:pPr algn="ctr" fontAlgn="b"/>
                      <a:r>
                        <a:rPr lang="es-ES" sz="3200" dirty="0" smtClean="0">
                          <a:solidFill>
                            <a:srgbClr val="C00000"/>
                          </a:solidFill>
                          <a:latin typeface="+mj-lt"/>
                        </a:rPr>
                        <a:t>Estadio</a:t>
                      </a:r>
                      <a:r>
                        <a:rPr lang="es-ES" sz="3200" baseline="0" dirty="0" smtClean="0">
                          <a:solidFill>
                            <a:srgbClr val="C00000"/>
                          </a:solidFill>
                          <a:latin typeface="+mj-lt"/>
                        </a:rPr>
                        <a:t> I</a:t>
                      </a:r>
                      <a:endParaRPr lang="es-ES" sz="3200" dirty="0">
                        <a:solidFill>
                          <a:srgbClr val="C00000"/>
                        </a:solidFill>
                        <a:latin typeface="+mj-lt"/>
                      </a:endParaRPr>
                    </a:p>
                  </a:txBody>
                  <a:tcPr/>
                </a:tc>
                <a:tc>
                  <a:txBody>
                    <a:bodyPr/>
                    <a:lstStyle/>
                    <a:p>
                      <a:pPr algn="ctr" fontAlgn="b"/>
                      <a:r>
                        <a:rPr lang="es-ES" sz="3200" dirty="0" smtClean="0">
                          <a:solidFill>
                            <a:srgbClr val="C00000"/>
                          </a:solidFill>
                          <a:latin typeface="+mj-lt"/>
                        </a:rPr>
                        <a:t>Estadio II</a:t>
                      </a:r>
                      <a:endParaRPr lang="es-ES" sz="3200" dirty="0">
                        <a:solidFill>
                          <a:srgbClr val="C00000"/>
                        </a:solidFill>
                        <a:latin typeface="+mj-lt"/>
                      </a:endParaRPr>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3200" b="1" dirty="0" smtClean="0">
                          <a:solidFill>
                            <a:srgbClr val="C00000"/>
                          </a:solidFill>
                          <a:latin typeface="+mj-lt"/>
                        </a:rPr>
                        <a:t>Estadio III</a:t>
                      </a:r>
                      <a:endParaRPr lang="es-ES" sz="3200" b="1" dirty="0">
                        <a:solidFill>
                          <a:srgbClr val="C00000"/>
                        </a:solidFill>
                        <a:latin typeface="+mj-lt"/>
                      </a:endParaRPr>
                    </a:p>
                  </a:txBody>
                  <a:tcP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s-ES" sz="3200" dirty="0" err="1" smtClean="0">
                          <a:solidFill>
                            <a:schemeClr val="tx1">
                              <a:lumMod val="50000"/>
                            </a:schemeClr>
                          </a:solidFill>
                        </a:rPr>
                        <a:t>Missings</a:t>
                      </a:r>
                      <a:endParaRPr lang="es-ES" sz="3200" dirty="0" smtClean="0">
                        <a:solidFill>
                          <a:schemeClr val="tx1">
                            <a:lumMod val="50000"/>
                          </a:schemeClr>
                        </a:solidFill>
                      </a:endParaRPr>
                    </a:p>
                    <a:p>
                      <a:pPr algn="ctr"/>
                      <a:endParaRPr lang="es-ES" sz="3200" b="1" baseline="0" dirty="0">
                        <a:solidFill>
                          <a:schemeClr val="tx1">
                            <a:lumMod val="50000"/>
                          </a:schemeClr>
                        </a:solidFill>
                        <a:latin typeface="+mj-lt"/>
                      </a:endParaRPr>
                    </a:p>
                  </a:txBody>
                  <a:tcPr/>
                </a:tc>
              </a:tr>
              <a:tr h="1938627">
                <a:tc>
                  <a:txBody>
                    <a:bodyPr/>
                    <a:lstStyle/>
                    <a:p>
                      <a:pPr algn="ctr"/>
                      <a:r>
                        <a:rPr lang="es-ES" sz="2400" b="1" dirty="0" err="1">
                          <a:solidFill>
                            <a:srgbClr val="C00000"/>
                          </a:solidFill>
                        </a:rPr>
                        <a:t>CTV</a:t>
                      </a:r>
                      <a:endParaRPr lang="es-ES" sz="2400" b="1" dirty="0">
                        <a:solidFill>
                          <a:srgbClr val="C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tx1">
                              <a:lumMod val="50000"/>
                            </a:schemeClr>
                          </a:solidFill>
                        </a:rPr>
                        <a:t>D90 Median </a:t>
                      </a:r>
                      <a:r>
                        <a:rPr lang="en-GB" sz="2400" b="1" dirty="0">
                          <a:solidFill>
                            <a:schemeClr val="tx1">
                              <a:lumMod val="50000"/>
                            </a:schemeClr>
                          </a:solidFill>
                        </a:rPr>
                        <a:t>EQD2</a:t>
                      </a:r>
                      <a:r>
                        <a:rPr lang="en-GB" sz="2400" b="1" baseline="-25000" dirty="0">
                          <a:solidFill>
                            <a:schemeClr val="tx1">
                              <a:lumMod val="50000"/>
                            </a:schemeClr>
                          </a:solidFill>
                        </a:rPr>
                        <a:t>(α/β=4,5 )</a:t>
                      </a:r>
                    </a:p>
                    <a:p>
                      <a:pPr marL="0" marR="0" indent="0" algn="ctr" defTabSz="914400" rtl="0" eaLnBrk="1" fontAlgn="auto" latinLnBrk="0" hangingPunct="1">
                        <a:lnSpc>
                          <a:spcPct val="100000"/>
                        </a:lnSpc>
                        <a:spcBef>
                          <a:spcPts val="0"/>
                        </a:spcBef>
                        <a:spcAft>
                          <a:spcPts val="0"/>
                        </a:spcAft>
                        <a:buClrTx/>
                        <a:buSzTx/>
                        <a:buFontTx/>
                        <a:buNone/>
                        <a:tabLst/>
                        <a:defRPr/>
                      </a:pPr>
                      <a:r>
                        <a:rPr lang="es-ES" sz="2400" b="1" baseline="0" dirty="0">
                          <a:solidFill>
                            <a:schemeClr val="tx1">
                              <a:lumMod val="50000"/>
                            </a:schemeClr>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s-ES" sz="2400" b="1" baseline="0" dirty="0">
                          <a:solidFill>
                            <a:schemeClr val="tx1">
                              <a:lumMod val="50000"/>
                            </a:schemeClr>
                          </a:solidFill>
                        </a:rPr>
                        <a:t>   </a:t>
                      </a:r>
                      <a:r>
                        <a:rPr lang="es-ES" sz="2400" b="1" baseline="0" dirty="0" err="1" smtClean="0">
                          <a:solidFill>
                            <a:schemeClr val="tx1">
                              <a:lumMod val="50000"/>
                            </a:schemeClr>
                          </a:solidFill>
                        </a:rPr>
                        <a:t>BT</a:t>
                      </a:r>
                      <a:endParaRPr lang="en-GB" sz="2400" b="1" dirty="0">
                        <a:solidFill>
                          <a:schemeClr val="tx1">
                            <a:lumMod val="50000"/>
                          </a:schemeClr>
                        </a:solidFill>
                      </a:endParaRPr>
                    </a:p>
                    <a:p>
                      <a:pPr algn="ctr"/>
                      <a:r>
                        <a:rPr lang="es-ES" sz="2400" b="1" baseline="0" dirty="0" err="1">
                          <a:solidFill>
                            <a:srgbClr val="C00000"/>
                          </a:solidFill>
                        </a:rPr>
                        <a:t>EBRT+BT</a:t>
                      </a:r>
                      <a:endParaRPr lang="es-ES" sz="2400" b="1" dirty="0">
                        <a:solidFill>
                          <a:srgbClr val="C00000"/>
                        </a:solidFill>
                        <a:latin typeface="+mj-lt"/>
                      </a:endParaRPr>
                    </a:p>
                  </a:txBody>
                  <a:tcPr/>
                </a:tc>
                <a:tc>
                  <a:txBody>
                    <a:bodyPr/>
                    <a:lstStyle/>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31</a:t>
                      </a:r>
                    </a:p>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26.1 (8.6-86.7)</a:t>
                      </a:r>
                    </a:p>
                    <a:p>
                      <a:pPr algn="ctr" fontAlgn="b"/>
                      <a:r>
                        <a:rPr lang="es-ES" sz="2400" b="1" u="none" strike="noStrike" dirty="0">
                          <a:solidFill>
                            <a:srgbClr val="C00000"/>
                          </a:solidFill>
                          <a:effectLst/>
                        </a:rPr>
                        <a:t>73.3 (44.6-132.7)</a:t>
                      </a:r>
                      <a:endParaRPr lang="es-ES" sz="2400" b="1" dirty="0">
                        <a:solidFill>
                          <a:srgbClr val="C00000"/>
                        </a:solidFill>
                        <a:latin typeface="+mj-lt"/>
                      </a:endParaRPr>
                    </a:p>
                  </a:txBody>
                  <a:tcPr/>
                </a:tc>
                <a:tc>
                  <a:txBody>
                    <a:bodyPr/>
                    <a:lstStyle/>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5</a:t>
                      </a:r>
                    </a:p>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22.6 (2.8-41.9)</a:t>
                      </a:r>
                    </a:p>
                    <a:p>
                      <a:pPr algn="ctr" fontAlgn="b"/>
                      <a:r>
                        <a:rPr lang="es-ES" sz="2400" b="1" u="none" strike="noStrike" dirty="0">
                          <a:solidFill>
                            <a:srgbClr val="C00000"/>
                          </a:solidFill>
                          <a:effectLst/>
                        </a:rPr>
                        <a:t>69.9 (44.7-7.9)</a:t>
                      </a:r>
                      <a:endParaRPr lang="es-ES" sz="2400" b="1" dirty="0">
                        <a:solidFill>
                          <a:srgbClr val="C00000"/>
                        </a:solidFill>
                        <a:latin typeface="+mj-lt"/>
                      </a:endParaRPr>
                    </a:p>
                  </a:txBody>
                  <a:tcPr/>
                </a:tc>
                <a:tc>
                  <a:txBody>
                    <a:bodyPr/>
                    <a:lstStyle/>
                    <a:p>
                      <a:pPr algn="ctr"/>
                      <a:endParaRPr lang="es-ES" sz="2400" b="1" dirty="0">
                        <a:solidFill>
                          <a:schemeClr val="tx1">
                            <a:lumMod val="50000"/>
                          </a:schemeClr>
                        </a:solidFill>
                      </a:endParaRPr>
                    </a:p>
                    <a:p>
                      <a:pPr algn="ctr"/>
                      <a:r>
                        <a:rPr lang="es-ES" sz="2400" b="1" dirty="0">
                          <a:solidFill>
                            <a:schemeClr val="tx1">
                              <a:lumMod val="50000"/>
                            </a:schemeClr>
                          </a:solidFill>
                        </a:rPr>
                        <a:t>14</a:t>
                      </a:r>
                    </a:p>
                    <a:p>
                      <a:pPr algn="ctr"/>
                      <a:endParaRPr lang="es-ES" sz="2400" b="1" dirty="0">
                        <a:solidFill>
                          <a:schemeClr val="tx1">
                            <a:lumMod val="50000"/>
                          </a:schemeClr>
                        </a:solidFill>
                      </a:endParaRPr>
                    </a:p>
                    <a:p>
                      <a:pPr algn="ctr" fontAlgn="b"/>
                      <a:r>
                        <a:rPr lang="es-ES" sz="2400" b="1" u="none" strike="noStrike" dirty="0">
                          <a:solidFill>
                            <a:schemeClr val="tx1">
                              <a:lumMod val="50000"/>
                            </a:schemeClr>
                          </a:solidFill>
                          <a:effectLst/>
                        </a:rPr>
                        <a:t>30.4 (11.5-48.1)</a:t>
                      </a:r>
                    </a:p>
                    <a:p>
                      <a:pPr marL="0" marR="0" indent="0" algn="ctr" defTabSz="914400" rtl="0" eaLnBrk="1" fontAlgn="b" latinLnBrk="0" hangingPunct="1">
                        <a:lnSpc>
                          <a:spcPct val="100000"/>
                        </a:lnSpc>
                        <a:spcBef>
                          <a:spcPts val="0"/>
                        </a:spcBef>
                        <a:spcAft>
                          <a:spcPts val="0"/>
                        </a:spcAft>
                        <a:buClrTx/>
                        <a:buSzTx/>
                        <a:buFontTx/>
                        <a:buNone/>
                        <a:tabLst/>
                        <a:defRPr/>
                      </a:pPr>
                      <a:r>
                        <a:rPr lang="es-ES" sz="2400" b="1" u="none" strike="noStrike" dirty="0">
                          <a:solidFill>
                            <a:srgbClr val="C00000"/>
                          </a:solidFill>
                          <a:effectLst/>
                        </a:rPr>
                        <a:t>75.2 (55.1-97)</a:t>
                      </a:r>
                      <a:endParaRPr lang="es-ES" sz="2400" b="1" dirty="0">
                        <a:solidFill>
                          <a:srgbClr val="C00000"/>
                        </a:solidFill>
                        <a:latin typeface="+mj-lt"/>
                      </a:endParaRPr>
                    </a:p>
                  </a:txBody>
                  <a:tcPr/>
                </a:tc>
                <a:tc>
                  <a:txBody>
                    <a:bodyPr/>
                    <a:lstStyle/>
                    <a:p>
                      <a:pPr algn="ctr"/>
                      <a:endParaRPr lang="es-ES" sz="2400" b="1" baseline="0" dirty="0" smtClean="0">
                        <a:solidFill>
                          <a:schemeClr val="tx1">
                            <a:lumMod val="50000"/>
                          </a:schemeClr>
                        </a:solidFill>
                      </a:endParaRPr>
                    </a:p>
                    <a:p>
                      <a:pPr algn="ctr"/>
                      <a:r>
                        <a:rPr lang="es-ES" sz="2400" b="1" baseline="0" dirty="0" smtClean="0">
                          <a:solidFill>
                            <a:schemeClr val="tx1">
                              <a:lumMod val="50000"/>
                            </a:schemeClr>
                          </a:solidFill>
                        </a:rPr>
                        <a:t>53</a:t>
                      </a:r>
                      <a:endParaRPr lang="es-ES" sz="2400" b="1" baseline="0" dirty="0">
                        <a:solidFill>
                          <a:schemeClr val="tx1">
                            <a:lumMod val="50000"/>
                          </a:schemeClr>
                        </a:solidFill>
                      </a:endParaRPr>
                    </a:p>
                    <a:p>
                      <a:pPr algn="ctr"/>
                      <a:r>
                        <a:rPr lang="es-ES" sz="2400" b="1" baseline="0" dirty="0">
                          <a:solidFill>
                            <a:schemeClr val="tx1">
                              <a:lumMod val="50000"/>
                            </a:schemeClr>
                          </a:solidFill>
                        </a:rPr>
                        <a:t>            </a:t>
                      </a:r>
                    </a:p>
                    <a:p>
                      <a:pPr algn="ctr"/>
                      <a:r>
                        <a:rPr lang="es-ES" sz="2400" b="1" baseline="0" dirty="0">
                          <a:solidFill>
                            <a:schemeClr val="tx1">
                              <a:lumMod val="50000"/>
                            </a:schemeClr>
                          </a:solidFill>
                        </a:rPr>
                        <a:t>34</a:t>
                      </a:r>
                      <a:endParaRPr lang="es-ES" sz="2400" b="1" baseline="0" dirty="0">
                        <a:solidFill>
                          <a:schemeClr val="tx1">
                            <a:lumMod val="50000"/>
                          </a:schemeClr>
                        </a:solidFill>
                        <a:latin typeface="+mj-lt"/>
                      </a:endParaRPr>
                    </a:p>
                  </a:txBody>
                  <a:tcPr/>
                </a:tc>
              </a:tr>
              <a:tr h="1938627">
                <a:tc>
                  <a:txBody>
                    <a:bodyPr/>
                    <a:lstStyle/>
                    <a:p>
                      <a:pPr algn="ctr"/>
                      <a:r>
                        <a:rPr lang="es-ES" sz="2400" b="1" dirty="0" err="1">
                          <a:solidFill>
                            <a:schemeClr val="tx1">
                              <a:lumMod val="50000"/>
                            </a:schemeClr>
                          </a:solidFill>
                        </a:rPr>
                        <a:t>GTV</a:t>
                      </a:r>
                      <a:endParaRPr lang="es-ES" sz="2400" b="1" dirty="0">
                        <a:solidFill>
                          <a:schemeClr val="tx1">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tx1">
                              <a:lumMod val="50000"/>
                            </a:schemeClr>
                          </a:solidFill>
                        </a:rPr>
                        <a:t>D90 Median</a:t>
                      </a:r>
                      <a:r>
                        <a:rPr lang="es-ES" sz="2400" b="1" baseline="0" dirty="0">
                          <a:solidFill>
                            <a:schemeClr val="tx1">
                              <a:lumMod val="50000"/>
                            </a:schemeClr>
                          </a:solidFill>
                        </a:rPr>
                        <a:t> </a:t>
                      </a:r>
                      <a:r>
                        <a:rPr lang="en-GB" sz="2400" b="1" dirty="0">
                          <a:solidFill>
                            <a:schemeClr val="tx1">
                              <a:lumMod val="50000"/>
                            </a:schemeClr>
                          </a:solidFill>
                        </a:rPr>
                        <a:t>EQD2</a:t>
                      </a:r>
                      <a:r>
                        <a:rPr lang="en-GB" sz="2400" b="1" baseline="-25000" dirty="0">
                          <a:solidFill>
                            <a:schemeClr val="tx1">
                              <a:lumMod val="50000"/>
                            </a:schemeClr>
                          </a:solidFill>
                        </a:rPr>
                        <a:t>(α/β=4,5 ) </a:t>
                      </a:r>
                    </a:p>
                    <a:p>
                      <a:pPr algn="ctr"/>
                      <a:endParaRPr lang="es-ES" sz="2400" b="1" dirty="0">
                        <a:solidFill>
                          <a:schemeClr val="tx1">
                            <a:lumMod val="50000"/>
                          </a:schemeClr>
                        </a:solidFill>
                      </a:endParaRPr>
                    </a:p>
                    <a:p>
                      <a:pPr algn="ctr"/>
                      <a:r>
                        <a:rPr lang="es-ES" sz="2400" b="1" dirty="0">
                          <a:solidFill>
                            <a:schemeClr val="tx1">
                              <a:lumMod val="50000"/>
                            </a:schemeClr>
                          </a:solidFill>
                        </a:rPr>
                        <a:t>BT</a:t>
                      </a:r>
                      <a:r>
                        <a:rPr lang="es-ES" sz="2400" b="1" baseline="0" dirty="0">
                          <a:solidFill>
                            <a:schemeClr val="tx1">
                              <a:lumMod val="50000"/>
                            </a:schemeClr>
                          </a:solidFill>
                        </a:rPr>
                        <a:t> </a:t>
                      </a:r>
                    </a:p>
                    <a:p>
                      <a:pPr algn="ctr"/>
                      <a:r>
                        <a:rPr lang="es-ES" sz="2400" b="1" baseline="0" dirty="0">
                          <a:solidFill>
                            <a:schemeClr val="tx1">
                              <a:lumMod val="50000"/>
                            </a:schemeClr>
                          </a:solidFill>
                        </a:rPr>
                        <a:t>     </a:t>
                      </a:r>
                      <a:r>
                        <a:rPr lang="es-ES" sz="2400" b="1" baseline="0" dirty="0" err="1" smtClean="0">
                          <a:solidFill>
                            <a:srgbClr val="C00000"/>
                          </a:solidFill>
                        </a:rPr>
                        <a:t>EBRT+BT</a:t>
                      </a:r>
                      <a:r>
                        <a:rPr lang="es-ES" sz="2400" b="1" baseline="0" dirty="0" smtClean="0">
                          <a:solidFill>
                            <a:srgbClr val="C00000"/>
                          </a:solidFill>
                        </a:rPr>
                        <a:t>(27pts</a:t>
                      </a:r>
                      <a:r>
                        <a:rPr lang="es-ES" sz="2400" b="1" baseline="0" dirty="0">
                          <a:solidFill>
                            <a:srgbClr val="C00000"/>
                          </a:solidFill>
                        </a:rPr>
                        <a:t>)</a:t>
                      </a:r>
                      <a:endParaRPr lang="es-ES" sz="2400" b="1" dirty="0">
                        <a:solidFill>
                          <a:srgbClr val="C00000"/>
                        </a:solidFill>
                        <a:latin typeface="+mj-lt"/>
                      </a:endParaRPr>
                    </a:p>
                  </a:txBody>
                  <a:tcPr/>
                </a:tc>
                <a:tc>
                  <a:txBody>
                    <a:bodyPr/>
                    <a:lstStyle/>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5</a:t>
                      </a:r>
                    </a:p>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46.1 (15-146)</a:t>
                      </a:r>
                    </a:p>
                    <a:p>
                      <a:pPr algn="ctr" fontAlgn="b"/>
                      <a:r>
                        <a:rPr lang="es-ES" sz="2400" b="1" u="none" strike="noStrike" dirty="0">
                          <a:solidFill>
                            <a:srgbClr val="C00000"/>
                          </a:solidFill>
                          <a:effectLst/>
                        </a:rPr>
                        <a:t>89.7 (59-190)</a:t>
                      </a:r>
                      <a:endParaRPr lang="es-ES" sz="2400" b="1" dirty="0">
                        <a:solidFill>
                          <a:srgbClr val="C00000"/>
                        </a:solidFill>
                        <a:latin typeface="+mj-lt"/>
                      </a:endParaRPr>
                    </a:p>
                  </a:txBody>
                  <a:tcPr/>
                </a:tc>
                <a:tc>
                  <a:txBody>
                    <a:bodyPr/>
                    <a:lstStyle/>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5</a:t>
                      </a:r>
                    </a:p>
                    <a:p>
                      <a:pPr algn="ctr" fontAlgn="b"/>
                      <a:endParaRPr lang="es-ES" sz="2400" b="1" u="none" strike="noStrike" dirty="0">
                        <a:solidFill>
                          <a:schemeClr val="tx1">
                            <a:lumMod val="50000"/>
                          </a:schemeClr>
                        </a:solidFill>
                        <a:effectLst/>
                      </a:endParaRPr>
                    </a:p>
                    <a:p>
                      <a:pPr algn="ctr" fontAlgn="b"/>
                      <a:r>
                        <a:rPr lang="es-ES" sz="2400" b="1" u="none" strike="noStrike" dirty="0">
                          <a:solidFill>
                            <a:schemeClr val="tx1">
                              <a:lumMod val="50000"/>
                            </a:schemeClr>
                          </a:solidFill>
                          <a:effectLst/>
                        </a:rPr>
                        <a:t>39.5 (3-77)</a:t>
                      </a:r>
                    </a:p>
                    <a:p>
                      <a:pPr algn="ctr" fontAlgn="b"/>
                      <a:r>
                        <a:rPr lang="es-ES" sz="2400" b="1" u="none" strike="noStrike" dirty="0">
                          <a:solidFill>
                            <a:srgbClr val="C00000"/>
                          </a:solidFill>
                          <a:effectLst/>
                        </a:rPr>
                        <a:t>87.8 (58.5-121)</a:t>
                      </a:r>
                      <a:endParaRPr lang="es-ES" sz="2400" b="1" dirty="0">
                        <a:solidFill>
                          <a:srgbClr val="C00000"/>
                        </a:solidFill>
                        <a:latin typeface="+mj-lt"/>
                      </a:endParaRPr>
                    </a:p>
                  </a:txBody>
                  <a:tcPr/>
                </a:tc>
                <a:tc>
                  <a:txBody>
                    <a:bodyPr/>
                    <a:lstStyle/>
                    <a:p>
                      <a:pPr algn="ctr" fontAlgn="b"/>
                      <a:endParaRPr lang="es-ES" sz="2400" b="1" u="none" strike="noStrike" dirty="0">
                        <a:solidFill>
                          <a:schemeClr val="tx1">
                            <a:lumMod val="50000"/>
                          </a:schemeClr>
                        </a:solidFill>
                        <a:effectLst/>
                      </a:endParaRPr>
                    </a:p>
                    <a:p>
                      <a:pPr algn="ctr" fontAlgn="b"/>
                      <a:r>
                        <a:rPr lang="es-ES" sz="2400" b="1" u="none" strike="noStrike" dirty="0" smtClean="0">
                          <a:solidFill>
                            <a:schemeClr val="tx1">
                              <a:lumMod val="50000"/>
                            </a:schemeClr>
                          </a:solidFill>
                          <a:effectLst/>
                        </a:rPr>
                        <a:t>13</a:t>
                      </a:r>
                      <a:endParaRPr lang="es-ES" sz="2400" b="1" u="none" strike="noStrike" dirty="0">
                        <a:solidFill>
                          <a:schemeClr val="tx1">
                            <a:lumMod val="50000"/>
                          </a:schemeClr>
                        </a:solidFill>
                        <a:effectLst/>
                      </a:endParaRPr>
                    </a:p>
                    <a:p>
                      <a:pPr algn="ctr" fontAlgn="b"/>
                      <a:endParaRPr lang="es-ES" sz="2400" b="1" u="none" strike="noStrike" dirty="0">
                        <a:solidFill>
                          <a:schemeClr val="tx1">
                            <a:lumMod val="50000"/>
                          </a:schemeClr>
                        </a:solidFill>
                        <a:effectLst/>
                      </a:endParaRPr>
                    </a:p>
                    <a:p>
                      <a:pPr marL="0" marR="0" indent="0" algn="ctr" defTabSz="914400" rtl="0" eaLnBrk="1" fontAlgn="b" latinLnBrk="0" hangingPunct="1">
                        <a:lnSpc>
                          <a:spcPct val="100000"/>
                        </a:lnSpc>
                        <a:spcBef>
                          <a:spcPts val="0"/>
                        </a:spcBef>
                        <a:spcAft>
                          <a:spcPts val="0"/>
                        </a:spcAft>
                        <a:buClrTx/>
                        <a:buSzTx/>
                        <a:buFontTx/>
                        <a:buNone/>
                        <a:tabLst/>
                        <a:defRPr/>
                      </a:pPr>
                      <a:r>
                        <a:rPr lang="es-ES" sz="2400" b="1" u="none" strike="noStrike" dirty="0">
                          <a:solidFill>
                            <a:schemeClr val="tx1">
                              <a:lumMod val="50000"/>
                            </a:schemeClr>
                          </a:solidFill>
                          <a:effectLst/>
                        </a:rPr>
                        <a:t>33.9 (16-91)</a:t>
                      </a:r>
                    </a:p>
                    <a:p>
                      <a:pPr algn="ctr" fontAlgn="b"/>
                      <a:r>
                        <a:rPr lang="es-ES" sz="2400" b="1" u="none" strike="noStrike" dirty="0">
                          <a:solidFill>
                            <a:srgbClr val="C00000"/>
                          </a:solidFill>
                          <a:effectLst/>
                        </a:rPr>
                        <a:t>77.5  (63-135)</a:t>
                      </a:r>
                      <a:endParaRPr lang="es-ES" sz="2400" b="1" dirty="0">
                        <a:solidFill>
                          <a:srgbClr val="C00000"/>
                        </a:solidFill>
                        <a:latin typeface="+mj-lt"/>
                      </a:endParaRPr>
                    </a:p>
                  </a:txBody>
                  <a:tcPr/>
                </a:tc>
                <a:tc>
                  <a:txBody>
                    <a:bodyPr/>
                    <a:lstStyle/>
                    <a:p>
                      <a:pPr algn="ctr"/>
                      <a:r>
                        <a:rPr lang="es-ES" sz="2400" dirty="0">
                          <a:solidFill>
                            <a:schemeClr val="tx1">
                              <a:lumMod val="50000"/>
                            </a:schemeClr>
                          </a:solidFill>
                        </a:rPr>
                        <a:t> </a:t>
                      </a:r>
                    </a:p>
                    <a:p>
                      <a:pPr algn="ctr"/>
                      <a:r>
                        <a:rPr lang="es-ES" sz="2400" dirty="0" smtClean="0">
                          <a:solidFill>
                            <a:schemeClr val="tx1">
                              <a:lumMod val="50000"/>
                            </a:schemeClr>
                          </a:solidFill>
                        </a:rPr>
                        <a:t>79</a:t>
                      </a:r>
                      <a:endParaRPr lang="es-ES" sz="2400" dirty="0">
                        <a:solidFill>
                          <a:schemeClr val="tx1">
                            <a:lumMod val="50000"/>
                          </a:schemeClr>
                        </a:solidFill>
                      </a:endParaRPr>
                    </a:p>
                    <a:p>
                      <a:pPr algn="ctr"/>
                      <a:endParaRPr lang="es-ES" sz="2400" dirty="0">
                        <a:solidFill>
                          <a:schemeClr val="tx1">
                            <a:lumMod val="50000"/>
                          </a:schemeClr>
                        </a:solidFill>
                      </a:endParaRPr>
                    </a:p>
                    <a:p>
                      <a:pPr algn="ctr"/>
                      <a:r>
                        <a:rPr lang="es-ES" sz="2400" dirty="0">
                          <a:solidFill>
                            <a:schemeClr val="tx1">
                              <a:lumMod val="50000"/>
                            </a:schemeClr>
                          </a:solidFill>
                        </a:rPr>
                        <a:t>75</a:t>
                      </a:r>
                      <a:endParaRPr lang="es-ES" sz="2400" b="1" dirty="0">
                        <a:solidFill>
                          <a:schemeClr val="tx1">
                            <a:lumMod val="50000"/>
                          </a:schemeClr>
                        </a:solidFill>
                        <a:latin typeface="+mj-lt"/>
                      </a:endParaRPr>
                    </a:p>
                  </a:txBody>
                  <a:tcPr/>
                </a:tc>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10" y="208606"/>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9191152" y="8011124"/>
            <a:ext cx="2393604" cy="307777"/>
          </a:xfrm>
          <a:prstGeom prst="rect">
            <a:avLst/>
          </a:prstGeom>
        </p:spPr>
        <p:txBody>
          <a:bodyPr wrap="none">
            <a:spAutoFit/>
          </a:bodyPr>
          <a:lstStyle/>
          <a:p>
            <a:pPr algn="l" defTabSz="914400" hangingPunct="1">
              <a:defRPr/>
            </a:pPr>
            <a:r>
              <a:rPr lang="es-ES" sz="1400" b="1" dirty="0">
                <a:solidFill>
                  <a:schemeClr val="bg2">
                    <a:lumMod val="10000"/>
                  </a:schemeClr>
                </a:solidFill>
                <a:latin typeface="DIN Pro Cond Medium"/>
              </a:rPr>
              <a:t>5IIIA, 14IIIB, 11IIC1, 14IIC2</a:t>
            </a:r>
            <a:endParaRPr lang="en-GB" sz="1400" b="1" dirty="0">
              <a:solidFill>
                <a:schemeClr val="bg2">
                  <a:lumMod val="10000"/>
                </a:schemeClr>
              </a:solidFill>
              <a:latin typeface="DIN Pro Cond Medium"/>
            </a:endParaRPr>
          </a:p>
        </p:txBody>
      </p:sp>
    </p:spTree>
    <p:extLst>
      <p:ext uri="{BB962C8B-B14F-4D97-AF65-F5344CB8AC3E}">
        <p14:creationId xmlns:p14="http://schemas.microsoft.com/office/powerpoint/2010/main" val="400375277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ECF96EE9-6A1D-41B2-ADB7-E183961EA67E}"/>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sp>
        <p:nvSpPr>
          <p:cNvPr id="6" name="9 Subtítulo">
            <a:extLst>
              <a:ext uri="{FF2B5EF4-FFF2-40B4-BE49-F238E27FC236}">
                <a16:creationId xmlns:a16="http://schemas.microsoft.com/office/drawing/2014/main" xmlns="" id="{AEAF64A5-EC71-4C85-84C7-990C04F47E60}"/>
              </a:ext>
            </a:extLst>
          </p:cNvPr>
          <p:cNvSpPr txBox="1">
            <a:spLocks/>
          </p:cNvSpPr>
          <p:nvPr/>
        </p:nvSpPr>
        <p:spPr>
          <a:xfrm>
            <a:off x="1323251" y="768114"/>
            <a:ext cx="5895696" cy="115440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800" b="1" dirty="0">
                <a:solidFill>
                  <a:srgbClr val="0070C0"/>
                </a:solidFill>
                <a:latin typeface="+mj-lt"/>
              </a:rPr>
              <a:t>RECIDIVAS.</a:t>
            </a:r>
          </a:p>
          <a:p>
            <a:pPr marL="0" indent="0">
              <a:buNone/>
            </a:pPr>
            <a:endParaRPr lang="es-ES" sz="2300" b="1" dirty="0">
              <a:solidFill>
                <a:schemeClr val="bg2">
                  <a:lumMod val="10000"/>
                </a:schemeClr>
              </a:solidFill>
              <a:latin typeface="+mj-lt"/>
            </a:endParaRPr>
          </a:p>
          <a:p>
            <a:r>
              <a:rPr lang="es-ES" sz="2300" b="1" dirty="0">
                <a:solidFill>
                  <a:srgbClr val="0070C0"/>
                </a:solidFill>
                <a:latin typeface="+mj-lt"/>
              </a:rPr>
              <a:t>18 progresiones uterinas </a:t>
            </a:r>
            <a:r>
              <a:rPr lang="es-ES" sz="2300" b="1" dirty="0">
                <a:solidFill>
                  <a:schemeClr val="bg2">
                    <a:lumMod val="10000"/>
                  </a:schemeClr>
                </a:solidFill>
                <a:latin typeface="+mj-lt"/>
              </a:rPr>
              <a:t>17.5%   </a:t>
            </a:r>
          </a:p>
          <a:p>
            <a:pPr marL="0" indent="0">
              <a:buNone/>
            </a:pPr>
            <a:r>
              <a:rPr lang="es-ES" sz="2300" b="1" dirty="0">
                <a:solidFill>
                  <a:schemeClr val="bg2">
                    <a:lumMod val="10000"/>
                  </a:schemeClr>
                </a:solidFill>
                <a:latin typeface="+mj-lt"/>
              </a:rPr>
              <a:t>     (LR: 24, 2NA).</a:t>
            </a:r>
          </a:p>
          <a:p>
            <a:pPr marL="0" indent="0">
              <a:buNone/>
            </a:pPr>
            <a:r>
              <a:rPr lang="es-ES" sz="2300" b="1" dirty="0">
                <a:solidFill>
                  <a:schemeClr val="bg2">
                    <a:lumMod val="10000"/>
                  </a:schemeClr>
                </a:solidFill>
                <a:latin typeface="+mj-lt"/>
              </a:rPr>
              <a:t>     10 persistencias/recidivas aisladas: </a:t>
            </a:r>
          </a:p>
          <a:p>
            <a:pPr marL="0" indent="0">
              <a:buNone/>
            </a:pPr>
            <a:r>
              <a:rPr lang="es-ES" sz="2300" b="1" dirty="0">
                <a:solidFill>
                  <a:schemeClr val="bg2">
                    <a:lumMod val="10000"/>
                  </a:schemeClr>
                </a:solidFill>
                <a:latin typeface="+mj-lt"/>
              </a:rPr>
              <a:t>     </a:t>
            </a:r>
            <a:r>
              <a:rPr lang="es-ES" sz="2300" b="1" dirty="0" smtClean="0">
                <a:solidFill>
                  <a:schemeClr val="bg2">
                    <a:lumMod val="10000"/>
                  </a:schemeClr>
                </a:solidFill>
                <a:latin typeface="+mj-lt"/>
              </a:rPr>
              <a:t> </a:t>
            </a:r>
            <a:r>
              <a:rPr lang="es-ES" sz="2300" b="1" dirty="0">
                <a:solidFill>
                  <a:schemeClr val="bg2">
                    <a:lumMod val="10000"/>
                  </a:schemeClr>
                </a:solidFill>
                <a:latin typeface="+mj-lt"/>
              </a:rPr>
              <a:t>6/8 curadas con cirugía.</a:t>
            </a:r>
          </a:p>
          <a:p>
            <a:pPr marL="0" indent="0">
              <a:buNone/>
            </a:pPr>
            <a:r>
              <a:rPr lang="es-ES" sz="2300" b="1" dirty="0">
                <a:solidFill>
                  <a:schemeClr val="bg2">
                    <a:lumMod val="10000"/>
                  </a:schemeClr>
                </a:solidFill>
                <a:latin typeface="+mj-lt"/>
              </a:rPr>
              <a:t> </a:t>
            </a:r>
          </a:p>
          <a:p>
            <a:r>
              <a:rPr lang="es-ES" sz="2300" b="1" dirty="0">
                <a:solidFill>
                  <a:srgbClr val="0070C0"/>
                </a:solidFill>
                <a:latin typeface="+mj-lt"/>
              </a:rPr>
              <a:t>Recidiva ganglionar: </a:t>
            </a:r>
          </a:p>
          <a:p>
            <a:pPr marL="0" indent="0">
              <a:buNone/>
            </a:pPr>
            <a:r>
              <a:rPr lang="es-ES" sz="2300" b="1" dirty="0">
                <a:solidFill>
                  <a:schemeClr val="bg2">
                    <a:lumMod val="10000"/>
                  </a:schemeClr>
                </a:solidFill>
                <a:latin typeface="+mj-lt"/>
              </a:rPr>
              <a:t>           15 Pelvis (2NA) ; </a:t>
            </a:r>
          </a:p>
          <a:p>
            <a:pPr marL="0" indent="0">
              <a:buNone/>
            </a:pPr>
            <a:r>
              <a:rPr lang="es-ES" sz="2300" b="1" dirty="0">
                <a:solidFill>
                  <a:schemeClr val="bg2">
                    <a:lumMod val="10000"/>
                  </a:schemeClr>
                </a:solidFill>
                <a:latin typeface="+mj-lt"/>
              </a:rPr>
              <a:t>           12 </a:t>
            </a:r>
            <a:r>
              <a:rPr lang="es-ES" sz="2300" b="1" dirty="0" err="1">
                <a:solidFill>
                  <a:schemeClr val="bg2">
                    <a:lumMod val="10000"/>
                  </a:schemeClr>
                </a:solidFill>
                <a:latin typeface="+mj-lt"/>
              </a:rPr>
              <a:t>PAo</a:t>
            </a:r>
            <a:r>
              <a:rPr lang="es-ES" sz="2300" b="1" dirty="0">
                <a:solidFill>
                  <a:schemeClr val="bg2">
                    <a:lumMod val="10000"/>
                  </a:schemeClr>
                </a:solidFill>
                <a:latin typeface="+mj-lt"/>
              </a:rPr>
              <a:t> (4NA)</a:t>
            </a:r>
          </a:p>
          <a:p>
            <a:endParaRPr lang="es-ES" sz="2300" b="1" dirty="0">
              <a:solidFill>
                <a:schemeClr val="bg2">
                  <a:lumMod val="10000"/>
                </a:schemeClr>
              </a:solidFill>
              <a:latin typeface="+mj-lt"/>
            </a:endParaRPr>
          </a:p>
          <a:p>
            <a:r>
              <a:rPr lang="es-ES" sz="2300" b="1" dirty="0">
                <a:solidFill>
                  <a:srgbClr val="0070C0"/>
                </a:solidFill>
                <a:latin typeface="+mj-lt"/>
              </a:rPr>
              <a:t>M1</a:t>
            </a:r>
            <a:r>
              <a:rPr lang="es-ES" sz="2300" b="1" dirty="0">
                <a:solidFill>
                  <a:schemeClr val="bg2">
                    <a:lumMod val="10000"/>
                  </a:schemeClr>
                </a:solidFill>
                <a:latin typeface="+mj-lt"/>
              </a:rPr>
              <a:t> 24 , 8NA,</a:t>
            </a:r>
          </a:p>
          <a:p>
            <a:pPr marL="0" indent="0">
              <a:buNone/>
            </a:pPr>
            <a:r>
              <a:rPr lang="es-ES" sz="2300" b="1" dirty="0">
                <a:solidFill>
                  <a:schemeClr val="bg2">
                    <a:lumMod val="10000"/>
                  </a:schemeClr>
                </a:solidFill>
                <a:latin typeface="+mj-lt"/>
              </a:rPr>
              <a:t>          3 </a:t>
            </a:r>
            <a:r>
              <a:rPr lang="es-ES" sz="2300" b="1" dirty="0" err="1">
                <a:solidFill>
                  <a:schemeClr val="bg2">
                    <a:lumMod val="10000"/>
                  </a:schemeClr>
                </a:solidFill>
                <a:latin typeface="+mj-lt"/>
              </a:rPr>
              <a:t>isolated</a:t>
            </a:r>
            <a:r>
              <a:rPr lang="es-ES" sz="2300" b="1" dirty="0">
                <a:solidFill>
                  <a:schemeClr val="bg2">
                    <a:lumMod val="10000"/>
                  </a:schemeClr>
                </a:solidFill>
                <a:latin typeface="+mj-lt"/>
              </a:rPr>
              <a:t> (</a:t>
            </a:r>
            <a:r>
              <a:rPr lang="es-ES" sz="2300" b="1" dirty="0" err="1">
                <a:solidFill>
                  <a:schemeClr val="bg2">
                    <a:lumMod val="10000"/>
                  </a:schemeClr>
                </a:solidFill>
                <a:latin typeface="+mj-lt"/>
              </a:rPr>
              <a:t>IA</a:t>
            </a:r>
            <a:r>
              <a:rPr lang="es-ES" sz="2300" b="1" dirty="0">
                <a:solidFill>
                  <a:schemeClr val="bg2">
                    <a:lumMod val="10000"/>
                  </a:schemeClr>
                </a:solidFill>
                <a:latin typeface="+mj-lt"/>
              </a:rPr>
              <a:t>, </a:t>
            </a:r>
            <a:r>
              <a:rPr lang="es-ES" sz="2300" b="1" dirty="0" err="1">
                <a:solidFill>
                  <a:schemeClr val="bg2">
                    <a:lumMod val="10000"/>
                  </a:schemeClr>
                </a:solidFill>
                <a:latin typeface="+mj-lt"/>
              </a:rPr>
              <a:t>IIIB</a:t>
            </a:r>
            <a:r>
              <a:rPr lang="es-ES" sz="2300" b="1" dirty="0">
                <a:solidFill>
                  <a:schemeClr val="bg2">
                    <a:lumMod val="10000"/>
                  </a:schemeClr>
                </a:solidFill>
                <a:latin typeface="+mj-lt"/>
              </a:rPr>
              <a:t>, IIIC1) </a:t>
            </a:r>
          </a:p>
          <a:p>
            <a:pPr marL="0" indent="0">
              <a:buNone/>
            </a:pPr>
            <a:r>
              <a:rPr lang="es-ES" sz="2300" b="1" dirty="0">
                <a:solidFill>
                  <a:schemeClr val="bg2">
                    <a:lumMod val="10000"/>
                  </a:schemeClr>
                </a:solidFill>
                <a:latin typeface="+mj-lt"/>
              </a:rPr>
              <a:t>          </a:t>
            </a:r>
            <a:r>
              <a:rPr lang="es-ES" sz="2300" b="1" dirty="0" err="1">
                <a:solidFill>
                  <a:schemeClr val="bg2">
                    <a:lumMod val="10000"/>
                  </a:schemeClr>
                </a:solidFill>
                <a:latin typeface="+mj-lt"/>
              </a:rPr>
              <a:t>Most</a:t>
            </a:r>
            <a:r>
              <a:rPr lang="es-ES" sz="2300" b="1" dirty="0">
                <a:solidFill>
                  <a:schemeClr val="bg2">
                    <a:lumMod val="10000"/>
                  </a:schemeClr>
                </a:solidFill>
                <a:latin typeface="+mj-lt"/>
              </a:rPr>
              <a:t> </a:t>
            </a:r>
            <a:r>
              <a:rPr lang="es-ES" sz="2300" b="1" dirty="0" err="1">
                <a:solidFill>
                  <a:schemeClr val="bg2">
                    <a:lumMod val="10000"/>
                  </a:schemeClr>
                </a:solidFill>
                <a:latin typeface="+mj-lt"/>
              </a:rPr>
              <a:t>common</a:t>
            </a:r>
            <a:r>
              <a:rPr lang="es-ES" sz="2300" b="1" dirty="0">
                <a:solidFill>
                  <a:schemeClr val="bg2">
                    <a:lumMod val="10000"/>
                  </a:schemeClr>
                </a:solidFill>
                <a:latin typeface="+mj-lt"/>
              </a:rPr>
              <a:t> in </a:t>
            </a:r>
            <a:r>
              <a:rPr lang="es-ES" sz="2300" b="1" dirty="0" err="1">
                <a:solidFill>
                  <a:schemeClr val="bg2">
                    <a:lumMod val="10000"/>
                  </a:schemeClr>
                </a:solidFill>
                <a:latin typeface="+mj-lt"/>
              </a:rPr>
              <a:t>stage</a:t>
            </a:r>
            <a:r>
              <a:rPr lang="es-ES" sz="2300" b="1" dirty="0">
                <a:solidFill>
                  <a:schemeClr val="bg2">
                    <a:lumMod val="10000"/>
                  </a:schemeClr>
                </a:solidFill>
                <a:latin typeface="+mj-lt"/>
              </a:rPr>
              <a:t> III (15/44)</a:t>
            </a:r>
          </a:p>
          <a:p>
            <a:endParaRPr lang="es-ES" sz="2300" b="1" dirty="0">
              <a:solidFill>
                <a:schemeClr val="bg2">
                  <a:lumMod val="10000"/>
                </a:schemeClr>
              </a:solidFill>
              <a:latin typeface="+mj-lt"/>
            </a:endParaRPr>
          </a:p>
          <a:p>
            <a:r>
              <a:rPr lang="es-ES" sz="2300" b="1" dirty="0">
                <a:solidFill>
                  <a:schemeClr val="bg2">
                    <a:lumMod val="10000"/>
                  </a:schemeClr>
                </a:solidFill>
                <a:latin typeface="+mj-lt"/>
              </a:rPr>
              <a:t>No </a:t>
            </a:r>
            <a:r>
              <a:rPr lang="es-ES" sz="2300" b="1" dirty="0" smtClean="0">
                <a:solidFill>
                  <a:schemeClr val="bg2">
                    <a:lumMod val="10000"/>
                  </a:schemeClr>
                </a:solidFill>
                <a:latin typeface="+mj-lt"/>
              </a:rPr>
              <a:t>recidivas vaginales.</a:t>
            </a:r>
            <a:endParaRPr lang="es-ES" sz="2300" b="1" dirty="0">
              <a:solidFill>
                <a:schemeClr val="bg2">
                  <a:lumMod val="10000"/>
                </a:schemeClr>
              </a:solidFill>
              <a:latin typeface="+mj-lt"/>
            </a:endParaRPr>
          </a:p>
          <a:p>
            <a:r>
              <a:rPr lang="es-ES" sz="2300" b="1" dirty="0">
                <a:solidFill>
                  <a:schemeClr val="bg2">
                    <a:lumMod val="10000"/>
                  </a:schemeClr>
                </a:solidFill>
                <a:latin typeface="+mj-lt"/>
              </a:rPr>
              <a:t>Muerte: CA- 22  (NA 3)</a:t>
            </a:r>
          </a:p>
          <a:p>
            <a:pPr marL="0" indent="0">
              <a:buNone/>
            </a:pPr>
            <a:r>
              <a:rPr lang="es-ES" sz="2300" b="1" dirty="0">
                <a:solidFill>
                  <a:schemeClr val="bg2">
                    <a:lumMod val="10000"/>
                  </a:schemeClr>
                </a:solidFill>
                <a:latin typeface="+mj-lt"/>
              </a:rPr>
              <a:t>                  Otras causas-21 (NA 9)</a:t>
            </a:r>
          </a:p>
          <a:p>
            <a:pPr marL="0" indent="0">
              <a:buNone/>
            </a:pPr>
            <a:endParaRPr lang="es-ES" sz="2300" b="1" dirty="0">
              <a:solidFill>
                <a:schemeClr val="bg2">
                  <a:lumMod val="10000"/>
                </a:schemeClr>
              </a:solidFill>
              <a:latin typeface="+mj-lt"/>
            </a:endParaRPr>
          </a:p>
          <a:p>
            <a:pPr marL="0" indent="0">
              <a:buNone/>
            </a:pPr>
            <a:endParaRPr lang="es-ES" sz="2300" b="1" dirty="0">
              <a:solidFill>
                <a:schemeClr val="bg2">
                  <a:lumMod val="10000"/>
                </a:schemeClr>
              </a:solidFill>
              <a:latin typeface="+mj-lt"/>
            </a:endParaRPr>
          </a:p>
          <a:p>
            <a:pPr marL="0" indent="0">
              <a:buNone/>
            </a:pPr>
            <a:r>
              <a:rPr lang="es-ES" sz="2800" b="1" dirty="0">
                <a:solidFill>
                  <a:srgbClr val="0070C0"/>
                </a:solidFill>
                <a:latin typeface="+mj-lt"/>
              </a:rPr>
              <a:t>COMPLICACIONES</a:t>
            </a:r>
          </a:p>
          <a:p>
            <a:pPr marL="0" indent="0">
              <a:buNone/>
            </a:pPr>
            <a:r>
              <a:rPr lang="es-ES" sz="2300" b="1" dirty="0">
                <a:solidFill>
                  <a:schemeClr val="bg2">
                    <a:lumMod val="10000"/>
                  </a:schemeClr>
                </a:solidFill>
                <a:latin typeface="+mj-lt"/>
              </a:rPr>
              <a:t>          </a:t>
            </a:r>
            <a:r>
              <a:rPr lang="es-ES" sz="2300" b="1" dirty="0">
                <a:solidFill>
                  <a:srgbClr val="0070C0"/>
                </a:solidFill>
                <a:latin typeface="+mj-lt"/>
              </a:rPr>
              <a:t>G3: </a:t>
            </a:r>
            <a:r>
              <a:rPr lang="es-ES" sz="2300" b="1" dirty="0">
                <a:solidFill>
                  <a:schemeClr val="bg2">
                    <a:lumMod val="10000"/>
                  </a:schemeClr>
                </a:solidFill>
                <a:latin typeface="+mj-lt"/>
              </a:rPr>
              <a:t>2% recto, 1% intestino delgado   </a:t>
            </a:r>
          </a:p>
          <a:p>
            <a:pPr marL="0" indent="0">
              <a:buNone/>
            </a:pPr>
            <a:r>
              <a:rPr lang="es-ES" sz="2300" b="1" dirty="0">
                <a:solidFill>
                  <a:schemeClr val="bg2">
                    <a:lumMod val="10000"/>
                  </a:schemeClr>
                </a:solidFill>
                <a:latin typeface="+mj-lt"/>
              </a:rPr>
              <a:t>                 2% vejiga</a:t>
            </a:r>
          </a:p>
          <a:p>
            <a:pPr marL="0" indent="0">
              <a:buNone/>
            </a:pPr>
            <a:r>
              <a:rPr lang="es-ES" sz="2300" b="1" dirty="0">
                <a:solidFill>
                  <a:schemeClr val="bg2">
                    <a:lumMod val="10000"/>
                  </a:schemeClr>
                </a:solidFill>
                <a:latin typeface="+mj-lt"/>
              </a:rPr>
              <a:t>           </a:t>
            </a:r>
            <a:r>
              <a:rPr lang="es-ES" sz="2300" b="1" dirty="0">
                <a:solidFill>
                  <a:srgbClr val="0070C0"/>
                </a:solidFill>
                <a:latin typeface="+mj-lt"/>
              </a:rPr>
              <a:t>G4: </a:t>
            </a:r>
            <a:r>
              <a:rPr lang="es-ES" sz="2300" b="1" dirty="0">
                <a:solidFill>
                  <a:schemeClr val="bg2">
                    <a:lumMod val="10000"/>
                  </a:schemeClr>
                </a:solidFill>
                <a:latin typeface="+mj-lt"/>
              </a:rPr>
              <a:t>1% vejiga</a:t>
            </a:r>
          </a:p>
          <a:p>
            <a:pPr marL="0" indent="0">
              <a:buNone/>
            </a:pPr>
            <a:r>
              <a:rPr lang="es-ES" sz="2300" b="1" dirty="0">
                <a:solidFill>
                  <a:schemeClr val="bg2">
                    <a:lumMod val="10000"/>
                  </a:schemeClr>
                </a:solidFill>
                <a:latin typeface="+mj-lt"/>
              </a:rPr>
              <a:t>           </a:t>
            </a:r>
            <a:r>
              <a:rPr lang="es-ES" sz="2300" b="1" dirty="0">
                <a:solidFill>
                  <a:srgbClr val="0070C0"/>
                </a:solidFill>
                <a:latin typeface="+mj-lt"/>
              </a:rPr>
              <a:t>(G0: 55%-71% )</a:t>
            </a:r>
            <a:endParaRPr lang="en-GB" sz="2300" b="1" dirty="0">
              <a:solidFill>
                <a:srgbClr val="0070C0"/>
              </a:solidFill>
              <a:latin typeface="+mj-lt"/>
            </a:endParaRPr>
          </a:p>
        </p:txBody>
      </p:sp>
      <p:graphicFrame>
        <p:nvGraphicFramePr>
          <p:cNvPr id="7" name="6 Tabla"/>
          <p:cNvGraphicFramePr>
            <a:graphicFrameLocks noGrp="1"/>
          </p:cNvGraphicFramePr>
          <p:nvPr>
            <p:extLst>
              <p:ext uri="{D42A27DB-BD31-4B8C-83A1-F6EECF244321}">
                <p14:modId xmlns:p14="http://schemas.microsoft.com/office/powerpoint/2010/main" val="1095739379"/>
              </p:ext>
            </p:extLst>
          </p:nvPr>
        </p:nvGraphicFramePr>
        <p:xfrm>
          <a:off x="9432758" y="1246828"/>
          <a:ext cx="12947650" cy="2286000"/>
        </p:xfrm>
        <a:graphic>
          <a:graphicData uri="http://schemas.openxmlformats.org/drawingml/2006/table">
            <a:tbl>
              <a:tblPr firstRow="1" bandRow="1">
                <a:tableStyleId>{69012ECD-51FC-41F1-AA8D-1B2483CD663E}</a:tableStyleId>
              </a:tblPr>
              <a:tblGrid>
                <a:gridCol w="3441031"/>
                <a:gridCol w="2310063"/>
                <a:gridCol w="2502568"/>
                <a:gridCol w="2430379"/>
                <a:gridCol w="2263609"/>
              </a:tblGrid>
              <a:tr h="370840">
                <a:tc>
                  <a:txBody>
                    <a:bodyPr/>
                    <a:lstStyle/>
                    <a:p>
                      <a:endParaRPr lang="es-ES" sz="2400" b="1" dirty="0">
                        <a:solidFill>
                          <a:schemeClr val="bg2">
                            <a:lumMod val="10000"/>
                          </a:schemeClr>
                        </a:solidFill>
                      </a:endParaRPr>
                    </a:p>
                  </a:txBody>
                  <a:tcPr/>
                </a:tc>
                <a:tc>
                  <a:txBody>
                    <a:bodyPr/>
                    <a:lstStyle/>
                    <a:p>
                      <a:r>
                        <a:rPr lang="es-ES" sz="2400" dirty="0" smtClean="0"/>
                        <a:t>Estadio I</a:t>
                      </a:r>
                      <a:endParaRPr lang="es-ES" sz="2400" b="1" dirty="0">
                        <a:solidFill>
                          <a:schemeClr val="bg2">
                            <a:lumMod val="10000"/>
                          </a:schemeClr>
                        </a:solidFill>
                      </a:endParaRPr>
                    </a:p>
                  </a:txBody>
                  <a:tcPr/>
                </a:tc>
                <a:tc>
                  <a:txBody>
                    <a:bodyPr/>
                    <a:lstStyle/>
                    <a:p>
                      <a:r>
                        <a:rPr lang="es-ES" sz="2400" dirty="0" smtClean="0"/>
                        <a:t>Estadio II</a:t>
                      </a:r>
                      <a:endParaRPr lang="es-ES" sz="2400" b="1" dirty="0">
                        <a:solidFill>
                          <a:schemeClr val="bg2">
                            <a:lumMod val="10000"/>
                          </a:schemeClr>
                        </a:solidFill>
                      </a:endParaRPr>
                    </a:p>
                  </a:txBody>
                  <a:tcPr/>
                </a:tc>
                <a:tc>
                  <a:txBody>
                    <a:bodyPr/>
                    <a:lstStyle/>
                    <a:p>
                      <a:r>
                        <a:rPr lang="es-ES" sz="2400" dirty="0" smtClean="0"/>
                        <a:t>Estado III</a:t>
                      </a:r>
                      <a:endParaRPr lang="es-ES" sz="2400" b="1" dirty="0">
                        <a:solidFill>
                          <a:schemeClr val="bg2">
                            <a:lumMod val="10000"/>
                          </a:schemeClr>
                        </a:solidFill>
                      </a:endParaRPr>
                    </a:p>
                  </a:txBody>
                  <a:tcPr/>
                </a:tc>
                <a:tc>
                  <a:txBody>
                    <a:bodyPr/>
                    <a:lstStyle/>
                    <a:p>
                      <a:r>
                        <a:rPr lang="es-ES" sz="2400" dirty="0" smtClean="0"/>
                        <a:t>Perdidos</a:t>
                      </a:r>
                      <a:endParaRPr lang="es-ES" sz="2400" b="1" dirty="0">
                        <a:solidFill>
                          <a:schemeClr val="bg2">
                            <a:lumMod val="10000"/>
                          </a:schemeClr>
                        </a:solidFill>
                      </a:endParaRPr>
                    </a:p>
                  </a:txBody>
                  <a:tcPr/>
                </a:tc>
              </a:tr>
              <a:tr h="370840">
                <a:tc>
                  <a:txBody>
                    <a:bodyPr/>
                    <a:lstStyle/>
                    <a:p>
                      <a:r>
                        <a:rPr lang="es-ES" sz="2400" dirty="0" err="1" smtClean="0">
                          <a:solidFill>
                            <a:schemeClr val="bg2">
                              <a:lumMod val="10000"/>
                            </a:schemeClr>
                          </a:solidFill>
                        </a:rPr>
                        <a:t>RL</a:t>
                      </a:r>
                      <a:r>
                        <a:rPr lang="es-ES" sz="2400" dirty="0" smtClean="0">
                          <a:solidFill>
                            <a:schemeClr val="bg2">
                              <a:lumMod val="10000"/>
                            </a:schemeClr>
                          </a:solidFill>
                        </a:rPr>
                        <a:t>/ </a:t>
                      </a:r>
                      <a:r>
                        <a:rPr lang="es-ES" sz="2400" dirty="0" err="1" smtClean="0">
                          <a:solidFill>
                            <a:schemeClr val="bg2">
                              <a:lumMod val="10000"/>
                            </a:schemeClr>
                          </a:solidFill>
                        </a:rPr>
                        <a:t>persitencia</a:t>
                      </a:r>
                      <a:r>
                        <a:rPr lang="es-ES" sz="2400" dirty="0" smtClean="0">
                          <a:solidFill>
                            <a:schemeClr val="bg2">
                              <a:lumMod val="10000"/>
                            </a:schemeClr>
                          </a:solidFill>
                        </a:rPr>
                        <a:t> (23%)</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7 (6.9%)</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3 (2.9%)</a:t>
                      </a:r>
                      <a:endParaRPr lang="es-ES" sz="2400" b="1" dirty="0">
                        <a:solidFill>
                          <a:schemeClr val="bg2">
                            <a:lumMod val="10000"/>
                          </a:schemeClr>
                        </a:solidFill>
                      </a:endParaRPr>
                    </a:p>
                  </a:txBody>
                  <a:tcPr/>
                </a:tc>
                <a:tc>
                  <a:txBody>
                    <a:bodyPr/>
                    <a:lstStyle/>
                    <a:p>
                      <a:r>
                        <a:rPr lang="es-ES" sz="2400" dirty="0" smtClean="0">
                          <a:solidFill>
                            <a:srgbClr val="C00000"/>
                          </a:solidFill>
                        </a:rPr>
                        <a:t>14 (13.8%)</a:t>
                      </a:r>
                      <a:endParaRPr lang="es-ES" sz="2400" b="1" dirty="0">
                        <a:solidFill>
                          <a:srgbClr val="C00000"/>
                        </a:solidFill>
                      </a:endParaRPr>
                    </a:p>
                  </a:txBody>
                  <a:tcPr/>
                </a:tc>
                <a:tc>
                  <a:txBody>
                    <a:bodyPr/>
                    <a:lstStyle/>
                    <a:p>
                      <a:r>
                        <a:rPr lang="es-ES" sz="2400" dirty="0" smtClean="0">
                          <a:solidFill>
                            <a:schemeClr val="bg2">
                              <a:lumMod val="10000"/>
                            </a:schemeClr>
                          </a:solidFill>
                        </a:rPr>
                        <a:t>2</a:t>
                      </a:r>
                      <a:endParaRPr lang="es-ES" sz="2400" b="1" dirty="0">
                        <a:solidFill>
                          <a:schemeClr val="bg2">
                            <a:lumMod val="10000"/>
                          </a:schemeClr>
                        </a:solidFill>
                      </a:endParaRPr>
                    </a:p>
                  </a:txBody>
                  <a:tcPr/>
                </a:tc>
              </a:tr>
              <a:tr h="370840">
                <a:tc>
                  <a:txBody>
                    <a:bodyPr/>
                    <a:lstStyle/>
                    <a:p>
                      <a:r>
                        <a:rPr lang="es-ES" sz="2400" dirty="0" smtClean="0">
                          <a:solidFill>
                            <a:schemeClr val="bg2">
                              <a:lumMod val="10000"/>
                            </a:schemeClr>
                          </a:solidFill>
                        </a:rPr>
                        <a:t>Pélvicas</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4 (4%)</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2 (2%)</a:t>
                      </a:r>
                      <a:endParaRPr lang="es-ES" sz="2400" b="1" dirty="0">
                        <a:solidFill>
                          <a:schemeClr val="bg2">
                            <a:lumMod val="10000"/>
                          </a:schemeClr>
                        </a:solidFill>
                      </a:endParaRPr>
                    </a:p>
                  </a:txBody>
                  <a:tcPr/>
                </a:tc>
                <a:tc>
                  <a:txBody>
                    <a:bodyPr/>
                    <a:lstStyle/>
                    <a:p>
                      <a:r>
                        <a:rPr lang="es-ES" sz="2400" dirty="0" smtClean="0">
                          <a:solidFill>
                            <a:srgbClr val="C00000"/>
                          </a:solidFill>
                        </a:rPr>
                        <a:t>9 (9%)</a:t>
                      </a:r>
                      <a:endParaRPr lang="es-ES" sz="2400" b="1" dirty="0">
                        <a:solidFill>
                          <a:srgbClr val="C00000"/>
                        </a:solidFill>
                      </a:endParaRPr>
                    </a:p>
                  </a:txBody>
                  <a:tcPr/>
                </a:tc>
                <a:tc>
                  <a:txBody>
                    <a:bodyPr/>
                    <a:lstStyle/>
                    <a:p>
                      <a:r>
                        <a:rPr lang="es-ES" sz="2400" dirty="0" smtClean="0">
                          <a:solidFill>
                            <a:schemeClr val="bg2">
                              <a:lumMod val="10000"/>
                            </a:schemeClr>
                          </a:solidFill>
                        </a:rPr>
                        <a:t>4</a:t>
                      </a:r>
                      <a:endParaRPr lang="es-ES" sz="2400" b="1" dirty="0">
                        <a:solidFill>
                          <a:schemeClr val="bg2">
                            <a:lumMod val="10000"/>
                          </a:schemeClr>
                        </a:solidFill>
                      </a:endParaRPr>
                    </a:p>
                  </a:txBody>
                  <a:tcPr/>
                </a:tc>
              </a:tr>
              <a:tr h="370840">
                <a:tc>
                  <a:txBody>
                    <a:bodyPr/>
                    <a:lstStyle/>
                    <a:p>
                      <a:r>
                        <a:rPr lang="es-ES" sz="2400" dirty="0" err="1" smtClean="0">
                          <a:solidFill>
                            <a:schemeClr val="bg2">
                              <a:lumMod val="10000"/>
                            </a:schemeClr>
                          </a:solidFill>
                        </a:rPr>
                        <a:t>Paraaorticas</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2 (2%)</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1 (1%)</a:t>
                      </a:r>
                      <a:endParaRPr lang="es-ES" sz="2400" b="1" dirty="0">
                        <a:solidFill>
                          <a:schemeClr val="bg2">
                            <a:lumMod val="10000"/>
                          </a:schemeClr>
                        </a:solidFill>
                      </a:endParaRPr>
                    </a:p>
                  </a:txBody>
                  <a:tcPr/>
                </a:tc>
                <a:tc>
                  <a:txBody>
                    <a:bodyPr/>
                    <a:lstStyle/>
                    <a:p>
                      <a:r>
                        <a:rPr lang="es-ES" sz="2400" dirty="0" smtClean="0">
                          <a:solidFill>
                            <a:srgbClr val="C00000"/>
                          </a:solidFill>
                        </a:rPr>
                        <a:t>9 (9%)</a:t>
                      </a:r>
                      <a:endParaRPr lang="es-ES" sz="2400" b="1" dirty="0">
                        <a:solidFill>
                          <a:srgbClr val="C00000"/>
                        </a:solidFill>
                      </a:endParaRPr>
                    </a:p>
                  </a:txBody>
                  <a:tcPr/>
                </a:tc>
                <a:tc>
                  <a:txBody>
                    <a:bodyPr/>
                    <a:lstStyle/>
                    <a:p>
                      <a:r>
                        <a:rPr lang="es-ES" sz="2400" dirty="0" smtClean="0">
                          <a:solidFill>
                            <a:schemeClr val="bg2">
                              <a:lumMod val="10000"/>
                            </a:schemeClr>
                          </a:solidFill>
                        </a:rPr>
                        <a:t>4</a:t>
                      </a:r>
                      <a:endParaRPr lang="es-ES" sz="2400" b="1" dirty="0">
                        <a:solidFill>
                          <a:schemeClr val="bg2">
                            <a:lumMod val="10000"/>
                          </a:schemeClr>
                        </a:solidFill>
                      </a:endParaRPr>
                    </a:p>
                  </a:txBody>
                  <a:tcPr/>
                </a:tc>
              </a:tr>
              <a:tr h="370840">
                <a:tc>
                  <a:txBody>
                    <a:bodyPr/>
                    <a:lstStyle/>
                    <a:p>
                      <a:r>
                        <a:rPr lang="es-ES" sz="2400" dirty="0" smtClean="0">
                          <a:solidFill>
                            <a:schemeClr val="bg2">
                              <a:lumMod val="10000"/>
                            </a:schemeClr>
                          </a:solidFill>
                        </a:rPr>
                        <a:t>Metástasis</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7 (7.3%)</a:t>
                      </a:r>
                      <a:endParaRPr lang="es-ES" sz="2400" b="1" dirty="0">
                        <a:solidFill>
                          <a:schemeClr val="bg2">
                            <a:lumMod val="10000"/>
                          </a:schemeClr>
                        </a:solidFill>
                      </a:endParaRPr>
                    </a:p>
                  </a:txBody>
                  <a:tcPr/>
                </a:tc>
                <a:tc>
                  <a:txBody>
                    <a:bodyPr/>
                    <a:lstStyle/>
                    <a:p>
                      <a:r>
                        <a:rPr lang="es-ES" sz="2400" dirty="0" smtClean="0">
                          <a:solidFill>
                            <a:schemeClr val="bg2">
                              <a:lumMod val="10000"/>
                            </a:schemeClr>
                          </a:solidFill>
                        </a:rPr>
                        <a:t>2 (2.1%)</a:t>
                      </a:r>
                      <a:endParaRPr lang="es-ES" sz="2400" b="1" dirty="0">
                        <a:solidFill>
                          <a:schemeClr val="bg2">
                            <a:lumMod val="10000"/>
                          </a:schemeClr>
                        </a:solidFill>
                      </a:endParaRPr>
                    </a:p>
                  </a:txBody>
                  <a:tcPr/>
                </a:tc>
                <a:tc>
                  <a:txBody>
                    <a:bodyPr/>
                    <a:lstStyle/>
                    <a:p>
                      <a:r>
                        <a:rPr lang="es-ES" sz="2400" dirty="0" smtClean="0">
                          <a:solidFill>
                            <a:srgbClr val="C00000"/>
                          </a:solidFill>
                        </a:rPr>
                        <a:t>15 (15.8%)</a:t>
                      </a:r>
                      <a:endParaRPr lang="es-ES" sz="2400" b="1" dirty="0">
                        <a:solidFill>
                          <a:srgbClr val="C00000"/>
                        </a:solidFill>
                      </a:endParaRPr>
                    </a:p>
                  </a:txBody>
                  <a:tcPr/>
                </a:tc>
                <a:tc>
                  <a:txBody>
                    <a:bodyPr/>
                    <a:lstStyle/>
                    <a:p>
                      <a:r>
                        <a:rPr lang="es-ES" sz="2400" dirty="0" smtClean="0">
                          <a:solidFill>
                            <a:schemeClr val="bg2">
                              <a:lumMod val="10000"/>
                            </a:schemeClr>
                          </a:solidFill>
                        </a:rPr>
                        <a:t>8</a:t>
                      </a:r>
                      <a:endParaRPr lang="es-ES" sz="2400" b="1" dirty="0">
                        <a:solidFill>
                          <a:schemeClr val="bg2">
                            <a:lumMod val="10000"/>
                          </a:schemeClr>
                        </a:solidFill>
                      </a:endParaRPr>
                    </a:p>
                  </a:txBody>
                  <a:tcPr/>
                </a:tc>
              </a:tr>
            </a:tbl>
          </a:graphicData>
        </a:graphic>
      </p:graphicFrame>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47" y="4177042"/>
            <a:ext cx="16651705" cy="783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3" y="26707"/>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20650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37A59B54-DCE9-4D36-833C-F89765522538}"/>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sp>
        <p:nvSpPr>
          <p:cNvPr id="5" name="1 Título">
            <a:extLst>
              <a:ext uri="{FF2B5EF4-FFF2-40B4-BE49-F238E27FC236}">
                <a16:creationId xmlns:a16="http://schemas.microsoft.com/office/drawing/2014/main" xmlns="" id="{A6C28B24-1F3B-4DCE-96C5-7775AED3CEFA}"/>
              </a:ext>
            </a:extLst>
          </p:cNvPr>
          <p:cNvSpPr txBox="1">
            <a:spLocks/>
          </p:cNvSpPr>
          <p:nvPr/>
        </p:nvSpPr>
        <p:spPr>
          <a:xfrm>
            <a:off x="1700462" y="1910243"/>
            <a:ext cx="21753095" cy="2019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62500" lnSpcReduction="20000"/>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sz="7200" dirty="0" smtClean="0">
                <a:solidFill>
                  <a:srgbClr val="0070C0"/>
                </a:solidFill>
                <a:latin typeface="+mj-lt"/>
              </a:rPr>
              <a:t>                                                    </a:t>
            </a:r>
            <a:r>
              <a:rPr lang="es-ES" sz="11400" dirty="0" smtClean="0">
                <a:solidFill>
                  <a:srgbClr val="0070C0"/>
                </a:solidFill>
                <a:latin typeface="+mj-lt"/>
              </a:rPr>
              <a:t>Conclusiones.</a:t>
            </a:r>
          </a:p>
          <a:p>
            <a:pPr hangingPunct="1"/>
            <a:endParaRPr lang="es-ES" sz="7200" dirty="0" smtClean="0">
              <a:solidFill>
                <a:srgbClr val="0070C0"/>
              </a:solidFill>
              <a:latin typeface="+mj-lt"/>
            </a:endParaRPr>
          </a:p>
          <a:p>
            <a:pPr hangingPunct="1"/>
            <a:endParaRPr lang="es-ES" sz="7200" dirty="0">
              <a:solidFill>
                <a:srgbClr val="0070C0"/>
              </a:solidFill>
              <a:latin typeface="+mj-lt"/>
            </a:endParaRPr>
          </a:p>
          <a:p>
            <a:pPr hangingPunct="1"/>
            <a:r>
              <a:rPr lang="es-ES" sz="7200" dirty="0" smtClean="0">
                <a:solidFill>
                  <a:srgbClr val="0070C0"/>
                </a:solidFill>
                <a:latin typeface="+mj-lt"/>
              </a:rPr>
              <a:t>      Alta cifra de curaciones en  </a:t>
            </a:r>
            <a:r>
              <a:rPr lang="es-ES" sz="7200" dirty="0">
                <a:solidFill>
                  <a:srgbClr val="0070C0"/>
                </a:solidFill>
                <a:latin typeface="+mj-lt"/>
              </a:rPr>
              <a:t>pacientes </a:t>
            </a:r>
            <a:r>
              <a:rPr lang="es-ES" sz="7200" dirty="0" smtClean="0">
                <a:solidFill>
                  <a:srgbClr val="0070C0"/>
                </a:solidFill>
                <a:latin typeface="+mj-lt"/>
              </a:rPr>
              <a:t>inoperables  con cáncer de endometrio.</a:t>
            </a:r>
            <a:endParaRPr lang="es-ES" sz="7200" dirty="0">
              <a:solidFill>
                <a:srgbClr val="0070C0"/>
              </a:solidFill>
              <a:latin typeface="+mj-lt"/>
            </a:endParaRPr>
          </a:p>
        </p:txBody>
      </p:sp>
      <p:sp>
        <p:nvSpPr>
          <p:cNvPr id="6" name="2 Subtítulo">
            <a:extLst>
              <a:ext uri="{FF2B5EF4-FFF2-40B4-BE49-F238E27FC236}">
                <a16:creationId xmlns:a16="http://schemas.microsoft.com/office/drawing/2014/main" xmlns="" id="{DDD2FE9B-F886-4E49-B3F0-83B781553E9E}"/>
              </a:ext>
            </a:extLst>
          </p:cNvPr>
          <p:cNvSpPr txBox="1">
            <a:spLocks/>
          </p:cNvSpPr>
          <p:nvPr/>
        </p:nvSpPr>
        <p:spPr>
          <a:xfrm>
            <a:off x="1700461" y="3929448"/>
            <a:ext cx="20983073" cy="7196835"/>
          </a:xfrm>
          <a:prstGeom prst="rect">
            <a:avLst/>
          </a:prstGeom>
        </p:spPr>
        <p:txBody>
          <a:bodyPr>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457200" indent="-457200" algn="just" hangingPunct="1">
              <a:buFont typeface="Wingdings" panose="05000000000000000000" pitchFamily="2" charset="2"/>
              <a:buChar char="Ø"/>
            </a:pPr>
            <a:endParaRPr lang="en-GB" sz="3600" dirty="0">
              <a:latin typeface="+mj-lt"/>
            </a:endParaRPr>
          </a:p>
          <a:p>
            <a:pPr marL="342900" indent="-342900" algn="just">
              <a:buClr>
                <a:srgbClr val="0070C0"/>
              </a:buClr>
              <a:buFont typeface="Wingdings" panose="05000000000000000000" pitchFamily="2" charset="2"/>
              <a:buChar char="Ø"/>
            </a:pPr>
            <a:r>
              <a:rPr lang="en-US" sz="4000" b="1" dirty="0"/>
              <a:t>Las </a:t>
            </a:r>
            <a:r>
              <a:rPr lang="en-US" sz="4000" b="1" dirty="0" err="1"/>
              <a:t>pacientes</a:t>
            </a:r>
            <a:r>
              <a:rPr lang="en-US" sz="4000" b="1" dirty="0"/>
              <a:t> con </a:t>
            </a:r>
            <a:r>
              <a:rPr lang="en-US" sz="4000" b="1" dirty="0" err="1" smtClean="0"/>
              <a:t>CEI</a:t>
            </a:r>
            <a:r>
              <a:rPr lang="en-US" sz="4000" b="1" dirty="0" smtClean="0"/>
              <a:t> </a:t>
            </a:r>
            <a:r>
              <a:rPr lang="en-US" sz="4000" b="1" dirty="0" err="1"/>
              <a:t>estadio</a:t>
            </a:r>
            <a:r>
              <a:rPr lang="en-US" sz="4000" b="1" dirty="0"/>
              <a:t> </a:t>
            </a:r>
            <a:r>
              <a:rPr lang="en-US" sz="4000" b="1" dirty="0" smtClean="0"/>
              <a:t>I-III </a:t>
            </a:r>
            <a:r>
              <a:rPr lang="en-US" sz="4000" b="1" dirty="0" err="1" smtClean="0"/>
              <a:t>deben</a:t>
            </a:r>
            <a:r>
              <a:rPr lang="en-US" sz="4000" b="1" dirty="0" smtClean="0"/>
              <a:t> </a:t>
            </a:r>
            <a:r>
              <a:rPr lang="en-US" sz="4000" b="1" dirty="0" err="1" smtClean="0"/>
              <a:t>ser</a:t>
            </a:r>
            <a:r>
              <a:rPr lang="en-US" sz="4000" b="1" dirty="0" smtClean="0"/>
              <a:t> </a:t>
            </a:r>
            <a:r>
              <a:rPr lang="en-US" sz="4000" b="1" dirty="0" err="1" smtClean="0"/>
              <a:t>tratadas</a:t>
            </a:r>
            <a:r>
              <a:rPr lang="en-US" sz="4000" b="1" dirty="0" smtClean="0"/>
              <a:t> con BT± RTE.</a:t>
            </a:r>
          </a:p>
          <a:p>
            <a:pPr marL="342900" indent="-342900" algn="just">
              <a:buClr>
                <a:srgbClr val="0070C0"/>
              </a:buClr>
              <a:buFont typeface="Wingdings" panose="05000000000000000000" pitchFamily="2" charset="2"/>
              <a:buChar char="Ø"/>
            </a:pPr>
            <a:r>
              <a:rPr lang="en-GB" sz="4000" b="1" dirty="0" err="1" smtClean="0"/>
              <a:t>IGBT</a:t>
            </a:r>
            <a:r>
              <a:rPr lang="en-GB" sz="4000" b="1" dirty="0" smtClean="0"/>
              <a:t> </a:t>
            </a:r>
            <a:r>
              <a:rPr lang="en-GB" sz="4000" b="1" dirty="0" err="1"/>
              <a:t>ofrece</a:t>
            </a:r>
            <a:r>
              <a:rPr lang="en-GB" sz="4000" b="1" dirty="0"/>
              <a:t> </a:t>
            </a:r>
            <a:r>
              <a:rPr lang="en-GB" sz="4000" b="1" dirty="0" err="1"/>
              <a:t>buenas</a:t>
            </a:r>
            <a:r>
              <a:rPr lang="en-GB" sz="4000" b="1" dirty="0"/>
              <a:t> </a:t>
            </a:r>
            <a:r>
              <a:rPr lang="en-GB" sz="4000" b="1" dirty="0" err="1" smtClean="0"/>
              <a:t>SCS</a:t>
            </a:r>
            <a:r>
              <a:rPr lang="en-GB" sz="4000" b="1" dirty="0" smtClean="0"/>
              <a:t>.</a:t>
            </a:r>
          </a:p>
          <a:p>
            <a:pPr marL="342900" indent="-342900" algn="just">
              <a:buClr>
                <a:srgbClr val="0070C0"/>
              </a:buClr>
              <a:buFont typeface="Wingdings" panose="05000000000000000000" pitchFamily="2" charset="2"/>
              <a:buChar char="Ø"/>
            </a:pPr>
            <a:r>
              <a:rPr lang="en-US" sz="4000" b="1" dirty="0" err="1" smtClean="0"/>
              <a:t>Limitatciones</a:t>
            </a:r>
            <a:r>
              <a:rPr lang="en-US" sz="4000" b="1" dirty="0" smtClean="0"/>
              <a:t>: </a:t>
            </a:r>
            <a:r>
              <a:rPr lang="en-US" sz="4000" b="1" dirty="0" err="1" smtClean="0"/>
              <a:t>número</a:t>
            </a:r>
            <a:r>
              <a:rPr lang="en-US" sz="4000" b="1" dirty="0" smtClean="0"/>
              <a:t> </a:t>
            </a:r>
            <a:r>
              <a:rPr lang="en-US" sz="4000" b="1" dirty="0"/>
              <a:t>y </a:t>
            </a:r>
            <a:r>
              <a:rPr lang="en-US" sz="4000" b="1" dirty="0" err="1"/>
              <a:t>heterogeneidad</a:t>
            </a:r>
            <a:r>
              <a:rPr lang="en-US" sz="4000" b="1" dirty="0"/>
              <a:t> de las </a:t>
            </a:r>
            <a:r>
              <a:rPr lang="en-US" sz="4000" b="1" dirty="0" err="1" smtClean="0"/>
              <a:t>patientes</a:t>
            </a:r>
            <a:r>
              <a:rPr lang="en-US" sz="4000" b="1" dirty="0" smtClean="0"/>
              <a:t>, </a:t>
            </a:r>
            <a:r>
              <a:rPr lang="en-US" sz="4000" b="1" dirty="0" err="1" smtClean="0"/>
              <a:t>naturaleza</a:t>
            </a:r>
            <a:r>
              <a:rPr lang="en-US" sz="4000" b="1" dirty="0" smtClean="0"/>
              <a:t> </a:t>
            </a:r>
            <a:r>
              <a:rPr lang="en-US" sz="4000" b="1" dirty="0" err="1" smtClean="0"/>
              <a:t>retrospectiva</a:t>
            </a:r>
            <a:r>
              <a:rPr lang="en-US" sz="4000" b="1" dirty="0" smtClean="0"/>
              <a:t> del </a:t>
            </a:r>
            <a:r>
              <a:rPr lang="en-US" sz="4000" b="1" dirty="0" err="1" smtClean="0"/>
              <a:t>estudio</a:t>
            </a:r>
            <a:r>
              <a:rPr lang="en-US" sz="4000" b="1" dirty="0" smtClean="0"/>
              <a:t>.</a:t>
            </a:r>
            <a:endParaRPr lang="en-US" sz="4000" b="1" dirty="0"/>
          </a:p>
          <a:p>
            <a:pPr marL="342900" indent="-342900" algn="just">
              <a:buClr>
                <a:srgbClr val="0070C0"/>
              </a:buClr>
              <a:buFont typeface="Wingdings" panose="05000000000000000000" pitchFamily="2" charset="2"/>
              <a:buChar char="Ø"/>
            </a:pPr>
            <a:r>
              <a:rPr lang="en-US" sz="4000" b="1" dirty="0" smtClean="0"/>
              <a:t> Se </a:t>
            </a:r>
            <a:r>
              <a:rPr lang="en-US" sz="4000" b="1" dirty="0" err="1" smtClean="0"/>
              <a:t>necesitan</a:t>
            </a:r>
            <a:r>
              <a:rPr lang="en-US" sz="4000" b="1" dirty="0" smtClean="0"/>
              <a:t> </a:t>
            </a:r>
            <a:r>
              <a:rPr lang="en-US" sz="4000" b="1" dirty="0" err="1" smtClean="0"/>
              <a:t>estudios</a:t>
            </a:r>
            <a:r>
              <a:rPr lang="en-US" sz="4000" b="1" dirty="0" smtClean="0"/>
              <a:t> </a:t>
            </a:r>
            <a:r>
              <a:rPr lang="en-US" sz="4000" b="1" dirty="0" err="1" smtClean="0"/>
              <a:t>prospectivos</a:t>
            </a:r>
            <a:r>
              <a:rPr lang="en-US" sz="4000" b="1" dirty="0" smtClean="0"/>
              <a:t> </a:t>
            </a:r>
            <a:r>
              <a:rPr lang="en-US" sz="4000" b="1" dirty="0" err="1"/>
              <a:t>en</a:t>
            </a:r>
            <a:r>
              <a:rPr lang="en-US" sz="4000" b="1" dirty="0"/>
              <a:t> </a:t>
            </a:r>
            <a:r>
              <a:rPr lang="en-US" sz="4000" b="1" dirty="0" smtClean="0"/>
              <a:t>3D-IGBT para </a:t>
            </a:r>
            <a:r>
              <a:rPr lang="en-US" sz="4000" b="1" dirty="0" err="1" smtClean="0"/>
              <a:t>analizar</a:t>
            </a:r>
            <a:r>
              <a:rPr lang="en-US" sz="4000" b="1" dirty="0" smtClean="0"/>
              <a:t> </a:t>
            </a:r>
            <a:r>
              <a:rPr lang="en-US" sz="4000" b="1" dirty="0" err="1" smtClean="0"/>
              <a:t>mejor</a:t>
            </a:r>
            <a:r>
              <a:rPr lang="en-US" sz="4000" b="1" dirty="0" smtClean="0"/>
              <a:t> </a:t>
            </a:r>
            <a:r>
              <a:rPr lang="en-US" sz="4000" b="1" dirty="0"/>
              <a:t>la </a:t>
            </a:r>
            <a:r>
              <a:rPr lang="en-US" sz="4000" b="1" dirty="0" err="1"/>
              <a:t>evolución</a:t>
            </a:r>
            <a:r>
              <a:rPr lang="en-US" sz="4000" b="1" dirty="0"/>
              <a:t> de las </a:t>
            </a:r>
            <a:r>
              <a:rPr lang="en-US" sz="4000" b="1" dirty="0" err="1" smtClean="0"/>
              <a:t>patientes</a:t>
            </a:r>
            <a:r>
              <a:rPr lang="en-US" sz="4000" b="1" dirty="0" smtClean="0"/>
              <a:t> </a:t>
            </a:r>
            <a:r>
              <a:rPr lang="en-US" sz="4000" b="1" dirty="0"/>
              <a:t>y </a:t>
            </a:r>
            <a:r>
              <a:rPr lang="en-US" sz="4000" b="1" dirty="0" err="1"/>
              <a:t>obtener</a:t>
            </a:r>
            <a:r>
              <a:rPr lang="en-US" sz="4000" b="1" dirty="0"/>
              <a:t> </a:t>
            </a:r>
            <a:r>
              <a:rPr lang="en-US" sz="4000" b="1" dirty="0" err="1"/>
              <a:t>relaciones</a:t>
            </a:r>
            <a:r>
              <a:rPr lang="en-US" sz="4000" b="1" dirty="0"/>
              <a:t> </a:t>
            </a:r>
            <a:r>
              <a:rPr lang="en-US" sz="4000" b="1" dirty="0" err="1" smtClean="0"/>
              <a:t>en</a:t>
            </a:r>
            <a:r>
              <a:rPr lang="en-US" sz="4000" b="1" dirty="0" smtClean="0"/>
              <a:t> </a:t>
            </a:r>
            <a:r>
              <a:rPr lang="en-US" sz="4000" b="1" dirty="0"/>
              <a:t>los </a:t>
            </a:r>
            <a:r>
              <a:rPr lang="en-US" sz="4000" b="1" dirty="0" err="1"/>
              <a:t>histogramas</a:t>
            </a:r>
            <a:r>
              <a:rPr lang="en-US" sz="4000" b="1" dirty="0"/>
              <a:t> </a:t>
            </a:r>
            <a:r>
              <a:rPr lang="en-US" sz="4000" b="1" dirty="0" err="1" smtClean="0"/>
              <a:t>dosis</a:t>
            </a:r>
            <a:r>
              <a:rPr lang="en-US" sz="4000" b="1" dirty="0" smtClean="0"/>
              <a:t>/</a:t>
            </a:r>
            <a:r>
              <a:rPr lang="en-US" sz="4000" b="1" dirty="0" err="1" smtClean="0"/>
              <a:t>volumen</a:t>
            </a:r>
            <a:r>
              <a:rPr lang="en-US" sz="4000" b="1" dirty="0" smtClean="0"/>
              <a:t> con </a:t>
            </a:r>
            <a:r>
              <a:rPr lang="en-US" sz="4000" b="1" dirty="0"/>
              <a:t>el control tumoral. </a:t>
            </a:r>
            <a:endParaRPr lang="es-ES" sz="4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5" y="0"/>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86344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76FADAF6-459D-49E5-90E8-F19FD2100953}"/>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sp>
        <p:nvSpPr>
          <p:cNvPr id="6" name="1 Rectángulo">
            <a:extLst>
              <a:ext uri="{FF2B5EF4-FFF2-40B4-BE49-F238E27FC236}">
                <a16:creationId xmlns:a16="http://schemas.microsoft.com/office/drawing/2014/main" xmlns="" id="{5DC60C26-7493-4685-99A6-51194E74C8A3}"/>
              </a:ext>
            </a:extLst>
          </p:cNvPr>
          <p:cNvSpPr/>
          <p:nvPr/>
        </p:nvSpPr>
        <p:spPr>
          <a:xfrm>
            <a:off x="790380" y="8298704"/>
            <a:ext cx="11674335" cy="914400"/>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smtClean="0">
                <a:ln>
                  <a:noFill/>
                </a:ln>
                <a:solidFill>
                  <a:srgbClr val="0070C0"/>
                </a:solidFill>
                <a:effectLst/>
                <a:uLnTx/>
                <a:uFillTx/>
                <a:latin typeface="Calibri" panose="020F0502020204030204"/>
              </a:rPr>
              <a:t>Gracias por su atención</a:t>
            </a:r>
            <a:r>
              <a:rPr lang="es-ES" sz="7200" b="1" kern="1200" noProof="0" dirty="0" smtClean="0">
                <a:solidFill>
                  <a:srgbClr val="0070C0"/>
                </a:solidFill>
                <a:latin typeface="Calibri" panose="020F0502020204030204"/>
              </a:rPr>
              <a:t>!!!</a:t>
            </a:r>
            <a:endParaRPr kumimoji="0" lang="es-ES" sz="7200" b="1" i="0" u="none" strike="noStrike" kern="1200" cap="none" spc="0" normalizeH="0" baseline="0" noProof="0" dirty="0">
              <a:ln>
                <a:noFill/>
              </a:ln>
              <a:solidFill>
                <a:srgbClr val="0070C0"/>
              </a:solidFill>
              <a:effectLst/>
              <a:uLnTx/>
              <a:uFillTx/>
              <a:latin typeface="Calibri" panose="020F0502020204030204"/>
            </a:endParaRPr>
          </a:p>
        </p:txBody>
      </p:sp>
      <p:sp>
        <p:nvSpPr>
          <p:cNvPr id="7" name="3 Rectángulo">
            <a:extLst>
              <a:ext uri="{FF2B5EF4-FFF2-40B4-BE49-F238E27FC236}">
                <a16:creationId xmlns:a16="http://schemas.microsoft.com/office/drawing/2014/main" xmlns="" id="{C0FE4B21-6B52-4993-B28F-84DC77B36729}"/>
              </a:ext>
            </a:extLst>
          </p:cNvPr>
          <p:cNvSpPr/>
          <p:nvPr/>
        </p:nvSpPr>
        <p:spPr>
          <a:xfrm>
            <a:off x="1136822" y="801428"/>
            <a:ext cx="22204440" cy="3107271"/>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Yaowen</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Zhang, Cyrus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Chargari</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Rachel Cooper, Peter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Bownes</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Piotr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Wojcieszek</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Magdalena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Stankiewicz</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Peter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Hoskin</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Elzbieta</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Van der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Steen‑Banasik</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Barbara</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Segedin</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Dina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Najjari</a:t>
            </a:r>
            <a:r>
              <a:rPr kumimoji="0" lang="es-ES"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 Richard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Pötter</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Kari</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Tanderup</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Erik Van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Limbergen</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Endometrial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Task</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Group</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in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the</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Gynecological</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3200" b="1" i="0" u="none" strike="noStrike" kern="1200" cap="none" spc="0" normalizeH="0" baseline="0" noProof="0" dirty="0" err="1">
                <a:ln>
                  <a:noFill/>
                </a:ln>
                <a:solidFill>
                  <a:srgbClr val="C00000"/>
                </a:solidFill>
                <a:effectLst/>
                <a:uLnTx/>
                <a:uFillTx/>
                <a:latin typeface="Calibri" panose="020F0502020204030204"/>
                <a:ea typeface="+mn-ea"/>
                <a:cs typeface="+mn-cs"/>
              </a:rPr>
              <a:t>Cancer</a:t>
            </a: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Working Group · GEC-</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ESTRO</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Working Group.</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8906" y="4118919"/>
            <a:ext cx="3762000" cy="670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79469" y="4785246"/>
            <a:ext cx="3909600" cy="536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65"/>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90795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utor y fecha"/>
          <p:cNvSpPr txBox="1">
            <a:spLocks noGrp="1"/>
          </p:cNvSpPr>
          <p:nvPr>
            <p:ph type="body" idx="21"/>
          </p:nvPr>
        </p:nvSpPr>
        <p:spPr>
          <a:xfrm>
            <a:off x="17064119" y="13079021"/>
            <a:ext cx="3750512" cy="636979"/>
          </a:xfrm>
          <a:prstGeom prst="rect">
            <a:avLst/>
          </a:prstGeom>
        </p:spPr>
        <p:txBody>
          <a:bodyPr>
            <a:normAutofit fontScale="70000" lnSpcReduction="20000"/>
          </a:bodyPr>
          <a:lstStyle/>
          <a:p>
            <a:r>
              <a:rPr lang="es-ES" dirty="0"/>
              <a:t>A. </a:t>
            </a:r>
            <a:r>
              <a:rPr lang="es-ES" dirty="0" err="1"/>
              <a:t>Rovirosa,</a:t>
            </a:r>
            <a:r>
              <a:rPr lang="es-ES" dirty="0"/>
              <a:t> 30.09.2022</a:t>
            </a:r>
            <a:endParaRPr dirty="0"/>
          </a:p>
        </p:txBody>
      </p:sp>
      <p:sp>
        <p:nvSpPr>
          <p:cNvPr id="156" name="Título de la presentación"/>
          <p:cNvSpPr txBox="1">
            <a:spLocks noGrp="1"/>
          </p:cNvSpPr>
          <p:nvPr>
            <p:ph type="title"/>
          </p:nvPr>
        </p:nvSpPr>
        <p:spPr>
          <a:xfrm>
            <a:off x="1447801" y="709863"/>
            <a:ext cx="21511053" cy="11911263"/>
          </a:xfrm>
          <a:prstGeom prst="rect">
            <a:avLst/>
          </a:prstGeom>
        </p:spPr>
        <p:txBody>
          <a:bodyPr>
            <a:normAutofit fontScale="90000"/>
          </a:bodyPr>
          <a:lstStyle/>
          <a:p>
            <a:r>
              <a:rPr lang="es-ES" dirty="0">
                <a:solidFill>
                  <a:schemeClr val="accent1">
                    <a:lumMod val="75000"/>
                  </a:schemeClr>
                </a:solidFill>
              </a:rPr>
              <a:t/>
            </a:r>
            <a:br>
              <a:rPr lang="es-ES" dirty="0">
                <a:solidFill>
                  <a:schemeClr val="accent1">
                    <a:lumMod val="75000"/>
                  </a:schemeClr>
                </a:solidFill>
              </a:rPr>
            </a:br>
            <a:r>
              <a:rPr lang="es-ES" sz="8900" dirty="0">
                <a:solidFill>
                  <a:schemeClr val="accent1">
                    <a:lumMod val="75000"/>
                  </a:schemeClr>
                </a:solidFill>
              </a:rPr>
              <a:t>Antecedentes.</a:t>
            </a:r>
            <a:br>
              <a:rPr lang="es-ES" sz="8900" dirty="0">
                <a:solidFill>
                  <a:schemeClr val="accent1">
                    <a:lumMod val="75000"/>
                  </a:schemeClr>
                </a:solidFill>
              </a:rPr>
            </a:br>
            <a:r>
              <a:rPr lang="es-ES" dirty="0">
                <a:solidFill>
                  <a:schemeClr val="accent1">
                    <a:lumMod val="75000"/>
                  </a:schemeClr>
                </a:solidFill>
              </a:rPr>
              <a:t/>
            </a:r>
            <a:br>
              <a:rPr lang="es-ES" dirty="0">
                <a:solidFill>
                  <a:schemeClr val="accent1">
                    <a:lumMod val="75000"/>
                  </a:schemeClr>
                </a:solidFill>
              </a:rPr>
            </a:br>
            <a:r>
              <a:rPr lang="es-ES" sz="5300" dirty="0"/>
              <a:t/>
            </a:r>
            <a:br>
              <a:rPr lang="es-ES" sz="5300" dirty="0"/>
            </a:br>
            <a:r>
              <a:rPr lang="es-ES" sz="4900" b="0" dirty="0"/>
              <a:t>CE</a:t>
            </a:r>
            <a:r>
              <a:rPr lang="es-ES" sz="4900" dirty="0"/>
              <a:t> </a:t>
            </a:r>
            <a:r>
              <a:rPr lang="es-ES" sz="4900" b="0" dirty="0" smtClean="0"/>
              <a:t>es </a:t>
            </a:r>
            <a:r>
              <a:rPr lang="es-ES" sz="4900" b="0" dirty="0"/>
              <a:t>frecuente en países </a:t>
            </a:r>
            <a:r>
              <a:rPr lang="es-ES" sz="4900" b="0" dirty="0" smtClean="0"/>
              <a:t>desarrollados y es </a:t>
            </a:r>
            <a:r>
              <a:rPr lang="es-ES" sz="4900" b="0" dirty="0"/>
              <a:t>el </a:t>
            </a:r>
            <a:r>
              <a:rPr lang="es-ES" sz="4900" b="0" dirty="0" smtClean="0"/>
              <a:t>tercero </a:t>
            </a:r>
            <a:r>
              <a:rPr lang="es-ES" sz="4900" b="0" dirty="0"/>
              <a:t>en mujeres en </a:t>
            </a:r>
            <a:r>
              <a:rPr lang="es-ES" sz="4900" b="0" dirty="0" smtClean="0"/>
              <a:t>España.</a:t>
            </a:r>
            <a:br>
              <a:rPr lang="es-ES" sz="4900" b="0" dirty="0" smtClean="0"/>
            </a:br>
            <a:r>
              <a:rPr lang="es-ES" sz="4900" b="0" dirty="0"/>
              <a:t/>
            </a:r>
            <a:br>
              <a:rPr lang="es-ES" sz="4900" b="0" dirty="0"/>
            </a:br>
            <a:r>
              <a:rPr lang="es-ES" sz="4900" b="0" dirty="0"/>
              <a:t>Incremento en 18% </a:t>
            </a:r>
            <a:r>
              <a:rPr lang="es-ES" sz="4900" b="0" dirty="0" smtClean="0"/>
              <a:t>en los </a:t>
            </a:r>
            <a:r>
              <a:rPr lang="es-ES" sz="4900" b="0" dirty="0"/>
              <a:t>próximos 15 años, asociado a incremento en expectativa de vida.</a:t>
            </a:r>
            <a:br>
              <a:rPr lang="es-ES" sz="4900" b="0" dirty="0"/>
            </a:br>
            <a:r>
              <a:rPr lang="es-ES" sz="4900" b="0" dirty="0"/>
              <a:t/>
            </a:r>
            <a:br>
              <a:rPr lang="es-ES" sz="4900" b="0" dirty="0"/>
            </a:br>
            <a:r>
              <a:rPr lang="es-ES" sz="4900" b="0" dirty="0"/>
              <a:t>El 10% serán inoperables (edad, obesidad y </a:t>
            </a:r>
            <a:r>
              <a:rPr lang="es-ES" sz="4900" b="0" dirty="0" smtClean="0"/>
              <a:t>comorbilidades</a:t>
            </a:r>
            <a:r>
              <a:rPr lang="es-ES" sz="4900" b="0" dirty="0"/>
              <a:t>).</a:t>
            </a:r>
            <a:br>
              <a:rPr lang="es-ES" sz="4900" b="0" dirty="0"/>
            </a:br>
            <a:r>
              <a:rPr lang="es-ES" sz="4900" b="0" dirty="0"/>
              <a:t/>
            </a:r>
            <a:br>
              <a:rPr lang="es-ES" sz="4900" b="0" dirty="0"/>
            </a:br>
            <a:r>
              <a:rPr lang="es-ES" sz="4900" b="0" dirty="0"/>
              <a:t>Tratamientos en CEI han sido heterogéneos y </a:t>
            </a:r>
            <a:r>
              <a:rPr lang="es-ES" sz="4900" b="0" dirty="0" smtClean="0"/>
              <a:t>influenciados por </a:t>
            </a:r>
            <a:r>
              <a:rPr lang="es-ES" sz="4900" b="0" dirty="0"/>
              <a:t>la edad.</a:t>
            </a:r>
            <a:br>
              <a:rPr lang="es-ES" sz="4900" b="0" dirty="0"/>
            </a:br>
            <a:r>
              <a:rPr lang="es-ES" sz="4900" b="0" dirty="0"/>
              <a:t/>
            </a:r>
            <a:br>
              <a:rPr lang="es-ES" sz="4900" b="0" dirty="0"/>
            </a:br>
            <a:r>
              <a:rPr lang="es-ES" sz="4900" b="0" dirty="0"/>
              <a:t>Su </a:t>
            </a:r>
            <a:r>
              <a:rPr lang="es-ES" sz="4900" b="0" dirty="0" smtClean="0"/>
              <a:t>baja frecuencia en el pasado hace </a:t>
            </a:r>
            <a:r>
              <a:rPr lang="es-ES" sz="4900" b="0" dirty="0"/>
              <a:t>que en los </a:t>
            </a:r>
            <a:r>
              <a:rPr lang="es-ES" sz="4900" b="0" dirty="0" smtClean="0"/>
              <a:t>estudios, la </a:t>
            </a:r>
            <a:r>
              <a:rPr lang="es-ES" sz="4900" b="0" dirty="0"/>
              <a:t>administración </a:t>
            </a:r>
            <a:r>
              <a:rPr lang="es-ES" sz="4900" b="0" dirty="0" smtClean="0"/>
              <a:t>de </a:t>
            </a:r>
            <a:r>
              <a:rPr lang="es-ES" sz="4900" b="0" dirty="0" err="1" smtClean="0"/>
              <a:t>braquiterapia</a:t>
            </a:r>
            <a:r>
              <a:rPr lang="es-ES" sz="4900" b="0" dirty="0" smtClean="0"/>
              <a:t> </a:t>
            </a:r>
            <a:r>
              <a:rPr lang="es-ES" sz="4900" b="0" dirty="0"/>
              <a:t>sea heterogénea con </a:t>
            </a:r>
            <a:r>
              <a:rPr lang="es-ES" sz="4900" b="0" dirty="0" smtClean="0"/>
              <a:t>diferentes aspectos no resueltos.</a:t>
            </a:r>
            <a:r>
              <a:rPr lang="es-ES" sz="4900" b="0" dirty="0"/>
              <a:t/>
            </a:r>
            <a:br>
              <a:rPr lang="es-ES" sz="4900" b="0" dirty="0"/>
            </a:br>
            <a:r>
              <a:rPr lang="es-ES" sz="4900" b="0" dirty="0"/>
              <a:t/>
            </a:r>
            <a:br>
              <a:rPr lang="es-ES" sz="4900" b="0" dirty="0"/>
            </a:br>
            <a:r>
              <a:rPr lang="es-ES" sz="4900" b="0" dirty="0" smtClean="0"/>
              <a:t>Permite una alta incidencia de curaciones y </a:t>
            </a:r>
            <a:r>
              <a:rPr lang="es-ES" sz="4900" b="0" dirty="0"/>
              <a:t>es un desafío como escenario </a:t>
            </a:r>
            <a:r>
              <a:rPr lang="es-ES" sz="4900" b="0" dirty="0" smtClean="0"/>
              <a:t>terapéutico (aplicador, morfología de cada útero, </a:t>
            </a:r>
            <a:r>
              <a:rPr lang="es-ES" sz="4900" b="0" dirty="0"/>
              <a:t>extensión del </a:t>
            </a:r>
            <a:r>
              <a:rPr lang="es-ES" sz="4900" b="0" dirty="0" smtClean="0"/>
              <a:t>tumor y localización en </a:t>
            </a:r>
            <a:r>
              <a:rPr lang="es-ES" sz="4900" b="0" dirty="0"/>
              <a:t>ú</a:t>
            </a:r>
            <a:r>
              <a:rPr lang="es-ES" sz="4900" b="0" dirty="0" smtClean="0"/>
              <a:t>tero, ...)</a:t>
            </a:r>
            <a:r>
              <a:rPr lang="es-ES" sz="5300" b="0" dirty="0"/>
              <a:t/>
            </a:r>
            <a:br>
              <a:rPr lang="es-ES" sz="5300" b="0" dirty="0"/>
            </a:br>
            <a:r>
              <a:rPr lang="es-ES" sz="6000" dirty="0"/>
              <a:t/>
            </a:r>
            <a:br>
              <a:rPr lang="es-ES" sz="6000" dirty="0"/>
            </a:b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63" y="320501"/>
            <a:ext cx="2520000" cy="7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0A14930E-EE3F-4B38-B0D9-FF32187B4926}"/>
              </a:ext>
            </a:extLst>
          </p:cNvPr>
          <p:cNvSpPr txBox="1">
            <a:spLocks noGrp="1"/>
          </p:cNvSpPr>
          <p:nvPr>
            <p:ph type="body" idx="21"/>
          </p:nvPr>
        </p:nvSpPr>
        <p:spPr>
          <a:xfrm>
            <a:off x="17064119" y="13079021"/>
            <a:ext cx="3750512" cy="636979"/>
          </a:xfrm>
          <a:prstGeom prst="rect">
            <a:avLst/>
          </a:prstGeom>
        </p:spPr>
        <p:txBody>
          <a:bodyPr>
            <a:normAutofit fontScale="70000" lnSpcReduction="20000"/>
          </a:bodyPr>
          <a:lstStyle/>
          <a:p>
            <a:r>
              <a:rPr lang="es-ES" dirty="0"/>
              <a:t>A. </a:t>
            </a:r>
            <a:r>
              <a:rPr lang="es-ES" dirty="0" err="1"/>
              <a:t>Rovirosa,</a:t>
            </a:r>
            <a:r>
              <a:rPr lang="es-ES" dirty="0"/>
              <a:t> 30.09.2022</a:t>
            </a:r>
            <a:endParaRPr dirty="0"/>
          </a:p>
        </p:txBody>
      </p:sp>
      <p:pic>
        <p:nvPicPr>
          <p:cNvPr id="5" name="Picture 3">
            <a:extLst>
              <a:ext uri="{FF2B5EF4-FFF2-40B4-BE49-F238E27FC236}">
                <a16:creationId xmlns:a16="http://schemas.microsoft.com/office/drawing/2014/main" xmlns="" id="{E3484E02-DC8F-473B-8D2C-207D08026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984" y="421490"/>
            <a:ext cx="11415028" cy="20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a:extLst>
              <a:ext uri="{FF2B5EF4-FFF2-40B4-BE49-F238E27FC236}">
                <a16:creationId xmlns:a16="http://schemas.microsoft.com/office/drawing/2014/main" xmlns="" id="{17F19377-8D37-498C-847E-608875C043C2}"/>
              </a:ext>
            </a:extLst>
          </p:cNvPr>
          <p:cNvSpPr txBox="1">
            <a:spLocks/>
          </p:cNvSpPr>
          <p:nvPr/>
        </p:nvSpPr>
        <p:spPr>
          <a:xfrm>
            <a:off x="399984" y="2959768"/>
            <a:ext cx="12103769" cy="8758990"/>
          </a:xfrm>
          <a:prstGeom prst="rect">
            <a:avLst/>
          </a:prstGeom>
        </p:spPr>
        <p:txBody>
          <a:bodyPr>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a:pPr>
            <a:r>
              <a:rPr lang="en-US" sz="2800" b="1" dirty="0">
                <a:solidFill>
                  <a:schemeClr val="accent5">
                    <a:lumMod val="50000"/>
                  </a:schemeClr>
                </a:solidFill>
              </a:rPr>
              <a:t>NCDB analyzed for patients 1998-2006</a:t>
            </a:r>
          </a:p>
          <a:p>
            <a:pPr lvl="1" hangingPunct="1">
              <a:defRPr/>
            </a:pPr>
            <a:r>
              <a:rPr lang="en-US" sz="2400" b="1" dirty="0">
                <a:solidFill>
                  <a:srgbClr val="C00000"/>
                </a:solidFill>
              </a:rPr>
              <a:t>853 patients with Stage I </a:t>
            </a:r>
            <a:r>
              <a:rPr lang="en-US" sz="2400" dirty="0"/>
              <a:t>medically inoperable endometrial cancer</a:t>
            </a:r>
          </a:p>
          <a:p>
            <a:pPr lvl="1" hangingPunct="1">
              <a:defRPr/>
            </a:pPr>
            <a:r>
              <a:rPr lang="en-US" sz="2400" b="1" dirty="0">
                <a:solidFill>
                  <a:schemeClr val="accent5">
                    <a:lumMod val="50000"/>
                  </a:schemeClr>
                </a:solidFill>
              </a:rPr>
              <a:t>Lower utilization of Brachy for older age (≥80) and lower volume institutions</a:t>
            </a:r>
          </a:p>
          <a:p>
            <a:pPr hangingPunct="1">
              <a:defRPr/>
            </a:pPr>
            <a:r>
              <a:rPr lang="en-US" sz="2400" b="1" dirty="0">
                <a:solidFill>
                  <a:schemeClr val="accent5">
                    <a:lumMod val="50000"/>
                  </a:schemeClr>
                </a:solidFill>
              </a:rPr>
              <a:t>Results   Median survival improved with Brachy</a:t>
            </a:r>
          </a:p>
          <a:p>
            <a:pPr lvl="2" hangingPunct="1">
              <a:defRPr/>
            </a:pPr>
            <a:r>
              <a:rPr lang="en-US" sz="2400" dirty="0"/>
              <a:t>EBRT alone (24%) </a:t>
            </a:r>
            <a:r>
              <a:rPr lang="mr-IN" sz="2400" dirty="0"/>
              <a:t>–</a:t>
            </a:r>
            <a:r>
              <a:rPr lang="en-US" sz="2400" dirty="0"/>
              <a:t> 31 months</a:t>
            </a:r>
          </a:p>
          <a:p>
            <a:pPr lvl="2" hangingPunct="1">
              <a:defRPr/>
            </a:pPr>
            <a:r>
              <a:rPr lang="en-US" sz="2400" dirty="0"/>
              <a:t>Brachy alone (31%) </a:t>
            </a:r>
            <a:r>
              <a:rPr lang="mr-IN" sz="2400" dirty="0"/>
              <a:t>–</a:t>
            </a:r>
            <a:r>
              <a:rPr lang="en-US" sz="2400" dirty="0"/>
              <a:t> 45 months </a:t>
            </a:r>
          </a:p>
          <a:p>
            <a:pPr lvl="2" hangingPunct="1">
              <a:defRPr/>
            </a:pPr>
            <a:r>
              <a:rPr lang="en-US" sz="2400" dirty="0"/>
              <a:t>EBRT + Brachy (45%) </a:t>
            </a:r>
            <a:r>
              <a:rPr lang="mr-IN" sz="2400" dirty="0"/>
              <a:t>–</a:t>
            </a:r>
            <a:r>
              <a:rPr lang="en-US" sz="2400" dirty="0"/>
              <a:t> 57 months </a:t>
            </a:r>
          </a:p>
          <a:p>
            <a:pPr lvl="1" hangingPunct="1">
              <a:defRPr/>
            </a:pPr>
            <a:r>
              <a:rPr lang="en-US" sz="2400" dirty="0"/>
              <a:t>On MVA, compared EBRT + Brachy</a:t>
            </a:r>
          </a:p>
          <a:p>
            <a:pPr lvl="2" hangingPunct="1">
              <a:defRPr/>
            </a:pPr>
            <a:r>
              <a:rPr lang="en-US" sz="2400" b="1" dirty="0"/>
              <a:t>EBRT alone had inferior survival </a:t>
            </a:r>
            <a:r>
              <a:rPr lang="en-US" sz="2400" dirty="0"/>
              <a:t>(</a:t>
            </a:r>
            <a:r>
              <a:rPr lang="nb-NO" sz="2400" b="1" dirty="0"/>
              <a:t>HR 1.43</a:t>
            </a:r>
            <a:r>
              <a:rPr lang="nb-NO" sz="2400" dirty="0"/>
              <a:t>, 95% CI 1.1-1.99, p=.02)</a:t>
            </a:r>
            <a:endParaRPr lang="en-US" sz="2400" dirty="0"/>
          </a:p>
          <a:p>
            <a:pPr lvl="2" hangingPunct="1">
              <a:defRPr/>
            </a:pPr>
            <a:r>
              <a:rPr lang="en-US" sz="2400" dirty="0"/>
              <a:t>Brachy alone had equal survival </a:t>
            </a:r>
            <a:r>
              <a:rPr lang="hr-HR" sz="2400" dirty="0"/>
              <a:t>(HR 1.29, 95% CI 0.9-1.8, p=.14).</a:t>
            </a:r>
            <a:endParaRPr lang="en-US" sz="2400" dirty="0"/>
          </a:p>
        </p:txBody>
      </p:sp>
      <p:pic>
        <p:nvPicPr>
          <p:cNvPr id="9" name="Picture 2">
            <a:extLst>
              <a:ext uri="{FF2B5EF4-FFF2-40B4-BE49-F238E27FC236}">
                <a16:creationId xmlns:a16="http://schemas.microsoft.com/office/drawing/2014/main" xmlns="" id="{B9972CE1-1D63-495B-A6D1-7B764B1AED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8517" y="457970"/>
            <a:ext cx="12005500" cy="199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1">
            <a:extLst>
              <a:ext uri="{FF2B5EF4-FFF2-40B4-BE49-F238E27FC236}">
                <a16:creationId xmlns:a16="http://schemas.microsoft.com/office/drawing/2014/main" xmlns="" id="{49748749-6656-4865-BDD8-CB20ECB777DD}"/>
              </a:ext>
            </a:extLst>
          </p:cNvPr>
          <p:cNvSpPr txBox="1">
            <a:spLocks/>
          </p:cNvSpPr>
          <p:nvPr/>
        </p:nvSpPr>
        <p:spPr>
          <a:xfrm>
            <a:off x="11601529" y="3248526"/>
            <a:ext cx="12382488" cy="9168063"/>
          </a:xfrm>
          <a:prstGeom prst="rect">
            <a:avLst/>
          </a:prstGeom>
        </p:spPr>
        <p:txBody>
          <a:bodyPr>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a:pPr>
            <a:r>
              <a:rPr lang="en-US" sz="2400" b="1" dirty="0">
                <a:solidFill>
                  <a:schemeClr val="accent5">
                    <a:lumMod val="50000"/>
                  </a:schemeClr>
                </a:solidFill>
              </a:rPr>
              <a:t>Surveillance, Epidemiology and End Results </a:t>
            </a:r>
            <a:r>
              <a:rPr lang="en-US" sz="2400" dirty="0"/>
              <a:t>(SEER) Database </a:t>
            </a:r>
            <a:endParaRPr lang="en-US" sz="2400" dirty="0" smtClean="0"/>
          </a:p>
          <a:p>
            <a:pPr marL="0" indent="0" hangingPunct="1">
              <a:buNone/>
              <a:defRPr/>
            </a:pPr>
            <a:r>
              <a:rPr lang="en-US" sz="2400" b="1" dirty="0">
                <a:solidFill>
                  <a:schemeClr val="accent5">
                    <a:lumMod val="50000"/>
                  </a:schemeClr>
                </a:solidFill>
              </a:rPr>
              <a:t> </a:t>
            </a:r>
            <a:r>
              <a:rPr lang="en-US" sz="2400" b="1" dirty="0" smtClean="0">
                <a:solidFill>
                  <a:schemeClr val="accent5">
                    <a:lumMod val="50000"/>
                  </a:schemeClr>
                </a:solidFill>
              </a:rPr>
              <a:t>       460 </a:t>
            </a:r>
            <a:r>
              <a:rPr lang="en-US" sz="2400" b="1" dirty="0">
                <a:solidFill>
                  <a:schemeClr val="accent5">
                    <a:lumMod val="50000"/>
                  </a:schemeClr>
                </a:solidFill>
              </a:rPr>
              <a:t>patients with Stage I </a:t>
            </a:r>
            <a:r>
              <a:rPr lang="en-US" sz="2400" dirty="0" smtClean="0">
                <a:solidFill>
                  <a:schemeClr val="tx1">
                    <a:lumMod val="50000"/>
                  </a:schemeClr>
                </a:solidFill>
              </a:rPr>
              <a:t>(1998-2011) </a:t>
            </a:r>
            <a:r>
              <a:rPr lang="en-US" sz="2400" dirty="0" smtClean="0"/>
              <a:t>medically </a:t>
            </a:r>
            <a:r>
              <a:rPr lang="en-US" sz="2400" dirty="0"/>
              <a:t>inoperable endometrial cancer</a:t>
            </a:r>
          </a:p>
          <a:p>
            <a:pPr lvl="2" hangingPunct="1">
              <a:defRPr/>
            </a:pPr>
            <a:r>
              <a:rPr lang="en-US" sz="2400" dirty="0"/>
              <a:t>260 patients </a:t>
            </a:r>
            <a:r>
              <a:rPr lang="mr-IN" sz="2400" dirty="0"/>
              <a:t>–</a:t>
            </a:r>
            <a:r>
              <a:rPr lang="en-US" sz="2400" dirty="0"/>
              <a:t> EBRT alone</a:t>
            </a:r>
          </a:p>
          <a:p>
            <a:pPr lvl="2" hangingPunct="1">
              <a:defRPr/>
            </a:pPr>
            <a:r>
              <a:rPr lang="en-US" sz="2400" dirty="0"/>
              <a:t>200 patients </a:t>
            </a:r>
            <a:r>
              <a:rPr lang="mr-IN" sz="2400" dirty="0"/>
              <a:t>–</a:t>
            </a:r>
            <a:r>
              <a:rPr lang="en-US" sz="2400" dirty="0"/>
              <a:t> Brachy +/- EBRT</a:t>
            </a:r>
          </a:p>
          <a:p>
            <a:pPr marL="1219200" lvl="2" indent="0" hangingPunct="1">
              <a:buNone/>
              <a:defRPr/>
            </a:pPr>
            <a:r>
              <a:rPr lang="en-US" sz="2400" b="1" dirty="0">
                <a:solidFill>
                  <a:srgbClr val="C00000"/>
                </a:solidFill>
              </a:rPr>
              <a:t>The only factor associated with BT use was younger patient age</a:t>
            </a:r>
          </a:p>
          <a:p>
            <a:pPr marL="0" indent="0" hangingPunct="1">
              <a:buNone/>
              <a:defRPr/>
            </a:pPr>
            <a:r>
              <a:rPr lang="en-US" sz="2400" dirty="0" smtClean="0"/>
              <a:t>           </a:t>
            </a:r>
            <a:r>
              <a:rPr lang="en-US" sz="2400" b="1" dirty="0" smtClean="0"/>
              <a:t>Results</a:t>
            </a:r>
            <a:r>
              <a:rPr lang="en-US" sz="2400" b="1" dirty="0"/>
              <a:t>:    Compared to EBRT alone, patients receiving brachy had</a:t>
            </a:r>
          </a:p>
          <a:p>
            <a:pPr lvl="2" hangingPunct="1">
              <a:buClr>
                <a:srgbClr val="C00000"/>
              </a:buClr>
              <a:buFont typeface="Arial" panose="020B0604020202020204" pitchFamily="34" charset="0"/>
              <a:buChar char="•"/>
              <a:defRPr/>
            </a:pPr>
            <a:r>
              <a:rPr lang="en-US" sz="2400" b="1" dirty="0"/>
              <a:t>  </a:t>
            </a:r>
            <a:r>
              <a:rPr lang="en-US" sz="2400" b="1" dirty="0">
                <a:solidFill>
                  <a:schemeClr val="accent5">
                    <a:lumMod val="50000"/>
                  </a:schemeClr>
                </a:solidFill>
              </a:rPr>
              <a:t>3-year OS (60% vs 47%, p&lt;.001)</a:t>
            </a:r>
          </a:p>
          <a:p>
            <a:pPr lvl="2" hangingPunct="1">
              <a:buClr>
                <a:srgbClr val="C00000"/>
              </a:buClr>
              <a:buFont typeface="Arial" panose="020B0604020202020204" pitchFamily="34" charset="0"/>
              <a:buChar char="•"/>
              <a:defRPr/>
            </a:pPr>
            <a:r>
              <a:rPr lang="en-US" sz="2400" b="1" dirty="0">
                <a:solidFill>
                  <a:schemeClr val="accent5">
                    <a:lumMod val="50000"/>
                  </a:schemeClr>
                </a:solidFill>
              </a:rPr>
              <a:t>  3-year CSS (82% vs 74%, p=.032)</a:t>
            </a:r>
          </a:p>
          <a:p>
            <a:pPr lvl="1" hangingPunct="1">
              <a:defRPr/>
            </a:pPr>
            <a:r>
              <a:rPr lang="en-US" sz="2400" dirty="0"/>
              <a:t>On MVA, then matched for age &amp; grade, Brachy still significant</a:t>
            </a:r>
          </a:p>
        </p:txBody>
      </p:sp>
      <p:sp>
        <p:nvSpPr>
          <p:cNvPr id="2" name="1 Rectángulo"/>
          <p:cNvSpPr/>
          <p:nvPr/>
        </p:nvSpPr>
        <p:spPr>
          <a:xfrm>
            <a:off x="16036007" y="11216260"/>
            <a:ext cx="7948010" cy="1200329"/>
          </a:xfrm>
          <a:prstGeom prst="rect">
            <a:avLst/>
          </a:prstGeom>
        </p:spPr>
        <p:txBody>
          <a:bodyPr wrap="none">
            <a:spAutoFit/>
          </a:bodyPr>
          <a:lstStyle/>
          <a:p>
            <a:r>
              <a:rPr lang="es-ES" b="1" dirty="0" err="1">
                <a:solidFill>
                  <a:srgbClr val="0070C0"/>
                </a:solidFill>
              </a:rPr>
              <a:t>Brachytherapy</a:t>
            </a:r>
            <a:r>
              <a:rPr lang="es-ES" b="1" dirty="0">
                <a:solidFill>
                  <a:srgbClr val="0070C0"/>
                </a:solidFill>
              </a:rPr>
              <a:t>. 2015 May-Jun;14(3):</a:t>
            </a:r>
            <a:r>
              <a:rPr lang="es-ES" b="1" dirty="0" smtClean="0">
                <a:solidFill>
                  <a:srgbClr val="0070C0"/>
                </a:solidFill>
              </a:rPr>
              <a:t>373-9</a:t>
            </a:r>
          </a:p>
          <a:p>
            <a:r>
              <a:rPr lang="en-US" b="1" dirty="0" err="1">
                <a:solidFill>
                  <a:srgbClr val="0070C0"/>
                </a:solidFill>
              </a:rPr>
              <a:t>Int</a:t>
            </a:r>
            <a:r>
              <a:rPr lang="en-US" b="1" dirty="0">
                <a:solidFill>
                  <a:srgbClr val="0070C0"/>
                </a:solidFill>
              </a:rPr>
              <a:t> J </a:t>
            </a:r>
            <a:r>
              <a:rPr lang="en-US" b="1" dirty="0" err="1">
                <a:solidFill>
                  <a:srgbClr val="0070C0"/>
                </a:solidFill>
              </a:rPr>
              <a:t>Radiat</a:t>
            </a:r>
            <a:r>
              <a:rPr lang="en-US" b="1" dirty="0">
                <a:solidFill>
                  <a:srgbClr val="0070C0"/>
                </a:solidFill>
              </a:rPr>
              <a:t> </a:t>
            </a:r>
            <a:r>
              <a:rPr lang="en-US" b="1" dirty="0" err="1">
                <a:solidFill>
                  <a:srgbClr val="0070C0"/>
                </a:solidFill>
              </a:rPr>
              <a:t>Oncol</a:t>
            </a:r>
            <a:r>
              <a:rPr lang="en-US" b="1" dirty="0">
                <a:solidFill>
                  <a:srgbClr val="0070C0"/>
                </a:solidFill>
              </a:rPr>
              <a:t> </a:t>
            </a:r>
            <a:r>
              <a:rPr lang="en-US" b="1" dirty="0" err="1">
                <a:solidFill>
                  <a:srgbClr val="0070C0"/>
                </a:solidFill>
              </a:rPr>
              <a:t>Biol</a:t>
            </a:r>
            <a:r>
              <a:rPr lang="en-US" b="1" dirty="0">
                <a:solidFill>
                  <a:srgbClr val="0070C0"/>
                </a:solidFill>
              </a:rPr>
              <a:t> Phys. 2015 Nov 1;93(3):649-57</a:t>
            </a:r>
            <a:endParaRPr lang="es-ES" b="1" dirty="0" smtClean="0">
              <a:solidFill>
                <a:srgbClr val="0070C0"/>
              </a:solidFill>
            </a:endParaRPr>
          </a:p>
          <a:p>
            <a:endParaRPr lang="es-ES" b="1" dirty="0">
              <a:solidFill>
                <a:srgbClr val="0070C0"/>
              </a:solidFill>
            </a:endParaRPr>
          </a:p>
        </p:txBody>
      </p:sp>
    </p:spTree>
    <p:extLst>
      <p:ext uri="{BB962C8B-B14F-4D97-AF65-F5344CB8AC3E}">
        <p14:creationId xmlns:p14="http://schemas.microsoft.com/office/powerpoint/2010/main" val="267601973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0A14930E-EE3F-4B38-B0D9-FF32187B4926}"/>
              </a:ext>
            </a:extLst>
          </p:cNvPr>
          <p:cNvSpPr txBox="1">
            <a:spLocks noGrp="1"/>
          </p:cNvSpPr>
          <p:nvPr>
            <p:ph type="body" idx="21"/>
          </p:nvPr>
        </p:nvSpPr>
        <p:spPr>
          <a:xfrm>
            <a:off x="17064119" y="13079021"/>
            <a:ext cx="3750512" cy="636979"/>
          </a:xfrm>
          <a:prstGeom prst="rect">
            <a:avLst/>
          </a:prstGeom>
        </p:spPr>
        <p:txBody>
          <a:bodyPr>
            <a:normAutofit fontScale="70000" lnSpcReduction="20000"/>
          </a:bodyPr>
          <a:lstStyle/>
          <a:p>
            <a:r>
              <a:rPr lang="es-ES" dirty="0"/>
              <a:t>A. </a:t>
            </a:r>
            <a:r>
              <a:rPr lang="es-ES" dirty="0" err="1"/>
              <a:t>Rovirosa,</a:t>
            </a:r>
            <a:r>
              <a:rPr lang="es-ES" dirty="0"/>
              <a:t> 30.09.2022</a:t>
            </a:r>
            <a:endParaRPr dirty="0"/>
          </a:p>
        </p:txBody>
      </p:sp>
      <p:sp>
        <p:nvSpPr>
          <p:cNvPr id="11" name="10 Rectángulo"/>
          <p:cNvSpPr/>
          <p:nvPr/>
        </p:nvSpPr>
        <p:spPr>
          <a:xfrm>
            <a:off x="6413156" y="4798368"/>
            <a:ext cx="1109311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9600" b="1" i="0" u="none" strike="noStrike" cap="none" spc="0" normalizeH="0" baseline="0" dirty="0" err="1" smtClean="0">
                <a:ln>
                  <a:noFill/>
                </a:ln>
                <a:solidFill>
                  <a:srgbClr val="C00000"/>
                </a:solidFill>
                <a:effectLst/>
                <a:uFillTx/>
                <a:latin typeface="Helvetica Neue Medium"/>
                <a:ea typeface="Helvetica Neue Medium"/>
                <a:cs typeface="Helvetica Neue Medium"/>
                <a:sym typeface="Helvetica Neue Medium"/>
              </a:rPr>
              <a:t>BT</a:t>
            </a:r>
            <a:r>
              <a:rPr kumimoji="0" lang="es-ES" sz="9600" b="1" i="0" u="none" strike="noStrike" cap="none" spc="0" normalizeH="0" baseline="0" dirty="0" smtClean="0">
                <a:ln>
                  <a:noFill/>
                </a:ln>
                <a:solidFill>
                  <a:srgbClr val="C00000"/>
                </a:solidFill>
                <a:effectLst/>
                <a:uFillTx/>
                <a:latin typeface="Helvetica Neue Medium"/>
                <a:ea typeface="Helvetica Neue Medium"/>
                <a:cs typeface="Helvetica Neue Medium"/>
                <a:sym typeface="Helvetica Neue Medium"/>
              </a:rPr>
              <a:t>± </a:t>
            </a:r>
            <a:r>
              <a:rPr kumimoji="0" lang="es-ES" sz="9600" b="1" i="0" u="none" strike="noStrike" cap="none" spc="0" normalizeH="0" baseline="0" dirty="0" err="1" smtClean="0">
                <a:ln>
                  <a:noFill/>
                </a:ln>
                <a:solidFill>
                  <a:srgbClr val="C00000"/>
                </a:solidFill>
                <a:effectLst/>
                <a:uFillTx/>
                <a:latin typeface="Helvetica Neue Medium"/>
                <a:ea typeface="Helvetica Neue Medium"/>
                <a:cs typeface="Helvetica Neue Medium"/>
                <a:sym typeface="Helvetica Neue Medium"/>
              </a:rPr>
              <a:t>RTE</a:t>
            </a:r>
            <a:endParaRPr lang="es-ES" sz="9600" b="1" dirty="0">
              <a:solidFill>
                <a:srgbClr val="C00000"/>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77" y="480455"/>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660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4631A404-3846-4FD2-9F53-84BA81A17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573" y="913649"/>
            <a:ext cx="15997619" cy="502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3 Subtítulo">
            <a:extLst>
              <a:ext uri="{FF2B5EF4-FFF2-40B4-BE49-F238E27FC236}">
                <a16:creationId xmlns:a16="http://schemas.microsoft.com/office/drawing/2014/main" xmlns="" id="{EA412982-02B3-4CB1-997F-56D64AEFFB9F}"/>
              </a:ext>
            </a:extLst>
          </p:cNvPr>
          <p:cNvSpPr txBox="1">
            <a:spLocks/>
          </p:cNvSpPr>
          <p:nvPr/>
        </p:nvSpPr>
        <p:spPr>
          <a:xfrm>
            <a:off x="18064858" y="1479508"/>
            <a:ext cx="4947542" cy="4250541"/>
          </a:xfrm>
          <a:prstGeom prst="rect">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s-ES" sz="4000" b="1" dirty="0" smtClean="0">
                <a:solidFill>
                  <a:schemeClr val="bg1"/>
                </a:solidFill>
                <a:latin typeface="+mj-lt"/>
              </a:rPr>
              <a:t>Series 1998-2008</a:t>
            </a:r>
          </a:p>
          <a:p>
            <a:pPr marL="0" indent="0">
              <a:buNone/>
            </a:pPr>
            <a:r>
              <a:rPr lang="es-ES" sz="4000" b="1" dirty="0" smtClean="0">
                <a:solidFill>
                  <a:schemeClr val="bg1"/>
                </a:solidFill>
                <a:latin typeface="+mj-lt"/>
              </a:rPr>
              <a:t>Estadio y </a:t>
            </a:r>
            <a:r>
              <a:rPr lang="es-ES" sz="4000" b="1" dirty="0" err="1" smtClean="0">
                <a:solidFill>
                  <a:schemeClr val="bg1"/>
                </a:solidFill>
                <a:latin typeface="+mj-lt"/>
              </a:rPr>
              <a:t>SLE</a:t>
            </a:r>
            <a:r>
              <a:rPr lang="es-ES" sz="4000" b="1" dirty="0" smtClean="0">
                <a:solidFill>
                  <a:schemeClr val="bg1"/>
                </a:solidFill>
                <a:latin typeface="+mj-lt"/>
              </a:rPr>
              <a:t> 5a:</a:t>
            </a:r>
            <a:endParaRPr lang="es-ES" sz="4000" b="1" dirty="0">
              <a:solidFill>
                <a:schemeClr val="bg1"/>
              </a:solidFill>
              <a:latin typeface="+mj-lt"/>
            </a:endParaRPr>
          </a:p>
          <a:p>
            <a:pPr marL="457200" indent="-457200">
              <a:buFont typeface="Wingdings" panose="05000000000000000000" pitchFamily="2" charset="2"/>
              <a:buChar char="Ø"/>
            </a:pPr>
            <a:r>
              <a:rPr lang="es-ES" sz="3600" b="1" dirty="0">
                <a:solidFill>
                  <a:schemeClr val="bg1"/>
                </a:solidFill>
                <a:latin typeface="+mj-lt"/>
              </a:rPr>
              <a:t>I: 64-95%.</a:t>
            </a:r>
          </a:p>
          <a:p>
            <a:pPr marL="457200" indent="-457200">
              <a:buFont typeface="Wingdings" panose="05000000000000000000" pitchFamily="2" charset="2"/>
              <a:buChar char="Ø"/>
            </a:pPr>
            <a:r>
              <a:rPr lang="es-ES" sz="3600" b="1" dirty="0">
                <a:solidFill>
                  <a:schemeClr val="bg1"/>
                </a:solidFill>
                <a:latin typeface="+mj-lt"/>
              </a:rPr>
              <a:t>II: 21-85%.</a:t>
            </a:r>
          </a:p>
          <a:p>
            <a:pPr marL="457200" indent="-457200">
              <a:buFont typeface="Wingdings" panose="05000000000000000000" pitchFamily="2" charset="2"/>
              <a:buChar char="Ø"/>
            </a:pPr>
            <a:r>
              <a:rPr lang="es-ES" sz="3600" b="1" dirty="0">
                <a:solidFill>
                  <a:schemeClr val="bg1"/>
                </a:solidFill>
                <a:latin typeface="+mj-lt"/>
              </a:rPr>
              <a:t>III: 14-57%.</a:t>
            </a:r>
          </a:p>
          <a:p>
            <a:pPr marL="457200" indent="-457200">
              <a:buFont typeface="Wingdings" panose="05000000000000000000" pitchFamily="2" charset="2"/>
              <a:buChar char="Ø"/>
            </a:pPr>
            <a:r>
              <a:rPr lang="es-ES" sz="3600" b="1" dirty="0">
                <a:solidFill>
                  <a:schemeClr val="bg1"/>
                </a:solidFill>
                <a:latin typeface="+mj-lt"/>
              </a:rPr>
              <a:t>III-IV: 14-56%.</a:t>
            </a:r>
            <a:endParaRPr lang="en-GB" sz="3600" b="1" dirty="0">
              <a:solidFill>
                <a:schemeClr val="bg1"/>
              </a:solidFill>
              <a:latin typeface="+mj-lt"/>
            </a:endParaRPr>
          </a:p>
        </p:txBody>
      </p:sp>
      <p:sp>
        <p:nvSpPr>
          <p:cNvPr id="7" name="CuadroTexto 6">
            <a:extLst>
              <a:ext uri="{FF2B5EF4-FFF2-40B4-BE49-F238E27FC236}">
                <a16:creationId xmlns:a16="http://schemas.microsoft.com/office/drawing/2014/main" xmlns="" id="{E9A6CD4A-68AE-4652-9474-BB131C466499}"/>
              </a:ext>
            </a:extLst>
          </p:cNvPr>
          <p:cNvSpPr txBox="1"/>
          <p:nvPr/>
        </p:nvSpPr>
        <p:spPr>
          <a:xfrm>
            <a:off x="1089573" y="6617368"/>
            <a:ext cx="13324259" cy="4770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1" hangingPunct="1">
              <a:defRPr/>
            </a:pPr>
            <a:r>
              <a:rPr lang="en-US" sz="3600" b="1" dirty="0" err="1">
                <a:solidFill>
                  <a:schemeClr val="accent1">
                    <a:lumMod val="75000"/>
                  </a:schemeClr>
                </a:solidFill>
                <a:latin typeface="+mj-lt"/>
              </a:rPr>
              <a:t>Braquiterapia</a:t>
            </a:r>
            <a:r>
              <a:rPr lang="en-US" sz="3600" b="1" dirty="0">
                <a:solidFill>
                  <a:schemeClr val="accent1">
                    <a:lumMod val="75000"/>
                  </a:schemeClr>
                </a:solidFill>
                <a:latin typeface="+mj-lt"/>
              </a:rPr>
              <a:t> </a:t>
            </a:r>
            <a:r>
              <a:rPr lang="en-US" sz="3600" b="1" dirty="0" err="1">
                <a:solidFill>
                  <a:schemeClr val="accent1">
                    <a:lumMod val="75000"/>
                  </a:schemeClr>
                </a:solidFill>
                <a:latin typeface="+mj-lt"/>
              </a:rPr>
              <a:t>exclusiva</a:t>
            </a:r>
            <a:endParaRPr lang="en-US" sz="3600" b="1" dirty="0">
              <a:solidFill>
                <a:schemeClr val="accent1">
                  <a:lumMod val="75000"/>
                </a:schemeClr>
              </a:solidFill>
              <a:latin typeface="+mj-lt"/>
            </a:endParaRPr>
          </a:p>
          <a:p>
            <a:pPr eaLnBrk="1" hangingPunct="1">
              <a:defRPr/>
            </a:pPr>
            <a:endParaRPr lang="en-US" sz="2800" b="1" dirty="0">
              <a:solidFill>
                <a:schemeClr val="accent1">
                  <a:lumMod val="75000"/>
                </a:schemeClr>
              </a:solidFill>
              <a:latin typeface="+mj-lt"/>
            </a:endParaRPr>
          </a:p>
          <a:p>
            <a:pPr lvl="1">
              <a:defRPr/>
            </a:pPr>
            <a:r>
              <a:rPr lang="en-US" sz="2800" b="1" dirty="0">
                <a:solidFill>
                  <a:schemeClr val="bg2">
                    <a:lumMod val="10000"/>
                  </a:schemeClr>
                </a:solidFill>
                <a:latin typeface="+mj-lt"/>
              </a:rPr>
              <a:t>Grado 1 or 2 + &lt;50</a:t>
            </a:r>
            <a:r>
              <a:rPr lang="en-US" sz="2800" b="1" dirty="0" smtClean="0">
                <a:solidFill>
                  <a:schemeClr val="bg2">
                    <a:lumMod val="10000"/>
                  </a:schemeClr>
                </a:solidFill>
                <a:latin typeface="+mj-lt"/>
              </a:rPr>
              <a:t>% </a:t>
            </a:r>
            <a:r>
              <a:rPr lang="en-US" sz="2800" b="1" dirty="0" err="1" smtClean="0">
                <a:solidFill>
                  <a:schemeClr val="bg2">
                    <a:lumMod val="10000"/>
                  </a:schemeClr>
                </a:solidFill>
                <a:latin typeface="+mj-lt"/>
              </a:rPr>
              <a:t>invasión</a:t>
            </a:r>
            <a:r>
              <a:rPr lang="en-US" sz="2800" b="1" dirty="0" smtClean="0">
                <a:solidFill>
                  <a:schemeClr val="bg2">
                    <a:lumMod val="10000"/>
                  </a:schemeClr>
                </a:solidFill>
                <a:latin typeface="+mj-lt"/>
              </a:rPr>
              <a:t> </a:t>
            </a:r>
            <a:r>
              <a:rPr lang="en-US" sz="2800" b="1" dirty="0" err="1" smtClean="0">
                <a:solidFill>
                  <a:schemeClr val="bg2">
                    <a:lumMod val="10000"/>
                  </a:schemeClr>
                </a:solidFill>
                <a:latin typeface="+mj-lt"/>
              </a:rPr>
              <a:t>miometrial</a:t>
            </a:r>
            <a:r>
              <a:rPr lang="en-US" sz="2800" b="1" dirty="0" smtClean="0">
                <a:solidFill>
                  <a:schemeClr val="bg2">
                    <a:lumMod val="10000"/>
                  </a:schemeClr>
                </a:solidFill>
                <a:latin typeface="+mj-lt"/>
              </a:rPr>
              <a:t> +</a:t>
            </a:r>
            <a:endParaRPr lang="en-US" sz="2800" b="1" dirty="0">
              <a:solidFill>
                <a:schemeClr val="bg2">
                  <a:lumMod val="10000"/>
                </a:schemeClr>
              </a:solidFill>
              <a:latin typeface="+mj-lt"/>
            </a:endParaRPr>
          </a:p>
          <a:p>
            <a:pPr lvl="1">
              <a:defRPr/>
            </a:pPr>
            <a:r>
              <a:rPr lang="en-US" sz="2800" b="1" dirty="0" err="1" smtClean="0">
                <a:solidFill>
                  <a:schemeClr val="bg2">
                    <a:lumMod val="10000"/>
                  </a:schemeClr>
                </a:solidFill>
                <a:latin typeface="+mj-lt"/>
              </a:rPr>
              <a:t>Estadificación</a:t>
            </a:r>
            <a:r>
              <a:rPr lang="en-US" sz="2800" b="1" dirty="0" smtClean="0">
                <a:solidFill>
                  <a:schemeClr val="bg2">
                    <a:lumMod val="10000"/>
                  </a:schemeClr>
                </a:solidFill>
                <a:latin typeface="+mj-lt"/>
              </a:rPr>
              <a:t> RM + No </a:t>
            </a:r>
            <a:r>
              <a:rPr lang="en-US" sz="2800" b="1" dirty="0" err="1" smtClean="0">
                <a:solidFill>
                  <a:schemeClr val="bg2">
                    <a:lumMod val="10000"/>
                  </a:schemeClr>
                </a:solidFill>
                <a:latin typeface="+mj-lt"/>
              </a:rPr>
              <a:t>extensión</a:t>
            </a:r>
            <a:r>
              <a:rPr lang="en-US" sz="2800" b="1" dirty="0" smtClean="0">
                <a:solidFill>
                  <a:schemeClr val="bg2">
                    <a:lumMod val="10000"/>
                  </a:schemeClr>
                </a:solidFill>
                <a:latin typeface="+mj-lt"/>
              </a:rPr>
              <a:t> </a:t>
            </a:r>
            <a:r>
              <a:rPr lang="en-US" sz="2800" b="1" dirty="0" err="1" smtClean="0">
                <a:solidFill>
                  <a:schemeClr val="bg2">
                    <a:lumMod val="10000"/>
                  </a:schemeClr>
                </a:solidFill>
                <a:latin typeface="+mj-lt"/>
              </a:rPr>
              <a:t>extrauterina</a:t>
            </a:r>
            <a:r>
              <a:rPr lang="en-US" sz="2800" b="1" dirty="0" smtClean="0">
                <a:solidFill>
                  <a:schemeClr val="bg2">
                    <a:lumMod val="10000"/>
                  </a:schemeClr>
                </a:solidFill>
                <a:latin typeface="+mj-lt"/>
              </a:rPr>
              <a:t>.  </a:t>
            </a:r>
          </a:p>
          <a:p>
            <a:pPr lvl="1">
              <a:defRPr/>
            </a:pPr>
            <a:endParaRPr lang="en-US" sz="3600" b="1" dirty="0">
              <a:solidFill>
                <a:schemeClr val="accent1">
                  <a:lumMod val="75000"/>
                </a:schemeClr>
              </a:solidFill>
              <a:latin typeface="+mj-lt"/>
            </a:endParaRPr>
          </a:p>
          <a:p>
            <a:pPr eaLnBrk="1" hangingPunct="1">
              <a:defRPr/>
            </a:pPr>
            <a:r>
              <a:rPr lang="en-US" sz="3600" b="1" dirty="0">
                <a:solidFill>
                  <a:schemeClr val="accent1">
                    <a:lumMod val="75000"/>
                  </a:schemeClr>
                </a:solidFill>
                <a:latin typeface="+mj-lt"/>
              </a:rPr>
              <a:t>EBRT + Brachy</a:t>
            </a:r>
          </a:p>
          <a:p>
            <a:pPr lvl="1">
              <a:defRPr/>
            </a:pPr>
            <a:r>
              <a:rPr lang="en-US" sz="2800" b="1" dirty="0">
                <a:solidFill>
                  <a:schemeClr val="bg2">
                    <a:lumMod val="10000"/>
                  </a:schemeClr>
                </a:solidFill>
                <a:latin typeface="+mj-lt"/>
              </a:rPr>
              <a:t>Grado 3 </a:t>
            </a:r>
            <a:r>
              <a:rPr lang="en-US" sz="2800" b="1" dirty="0" smtClean="0">
                <a:solidFill>
                  <a:srgbClr val="0070C0"/>
                </a:solidFill>
                <a:latin typeface="+mj-lt"/>
              </a:rPr>
              <a:t>ó</a:t>
            </a:r>
            <a:r>
              <a:rPr lang="en-US" sz="2800" b="1" dirty="0" smtClean="0">
                <a:solidFill>
                  <a:schemeClr val="bg2">
                    <a:lumMod val="10000"/>
                  </a:schemeClr>
                </a:solidFill>
                <a:latin typeface="+mj-lt"/>
              </a:rPr>
              <a:t> </a:t>
            </a:r>
            <a:r>
              <a:rPr lang="en-US" sz="2800" b="1" dirty="0">
                <a:solidFill>
                  <a:schemeClr val="bg2">
                    <a:lumMod val="10000"/>
                  </a:schemeClr>
                </a:solidFill>
                <a:latin typeface="+mj-lt"/>
              </a:rPr>
              <a:t>&gt;50</a:t>
            </a:r>
            <a:r>
              <a:rPr lang="en-US" sz="2800" b="1" dirty="0" smtClean="0">
                <a:solidFill>
                  <a:schemeClr val="bg2">
                    <a:lumMod val="10000"/>
                  </a:schemeClr>
                </a:solidFill>
                <a:latin typeface="+mj-lt"/>
              </a:rPr>
              <a:t>% invasion </a:t>
            </a:r>
            <a:r>
              <a:rPr lang="en-US" sz="2800" b="1" dirty="0" err="1" smtClean="0">
                <a:solidFill>
                  <a:schemeClr val="bg2">
                    <a:lumMod val="10000"/>
                  </a:schemeClr>
                </a:solidFill>
                <a:latin typeface="+mj-lt"/>
              </a:rPr>
              <a:t>miometrial</a:t>
            </a:r>
            <a:r>
              <a:rPr lang="en-US" sz="2800" b="1" dirty="0" smtClean="0">
                <a:solidFill>
                  <a:schemeClr val="bg2">
                    <a:lumMod val="10000"/>
                  </a:schemeClr>
                </a:solidFill>
                <a:latin typeface="+mj-lt"/>
              </a:rPr>
              <a:t> </a:t>
            </a:r>
            <a:r>
              <a:rPr lang="en-US" sz="2800" b="1" dirty="0" err="1" smtClean="0">
                <a:solidFill>
                  <a:schemeClr val="bg2">
                    <a:lumMod val="10000"/>
                  </a:schemeClr>
                </a:solidFill>
                <a:latin typeface="+mj-lt"/>
              </a:rPr>
              <a:t>en</a:t>
            </a:r>
            <a:r>
              <a:rPr lang="en-US" sz="2800" b="1" dirty="0" smtClean="0">
                <a:solidFill>
                  <a:schemeClr val="bg2">
                    <a:lumMod val="10000"/>
                  </a:schemeClr>
                </a:solidFill>
                <a:latin typeface="+mj-lt"/>
              </a:rPr>
              <a:t> RM </a:t>
            </a:r>
            <a:r>
              <a:rPr lang="en-US" sz="2800" b="1" dirty="0">
                <a:solidFill>
                  <a:srgbClr val="0070C0"/>
                </a:solidFill>
                <a:latin typeface="+mj-lt"/>
              </a:rPr>
              <a:t>ó</a:t>
            </a:r>
          </a:p>
          <a:p>
            <a:pPr lvl="1">
              <a:defRPr/>
            </a:pPr>
            <a:r>
              <a:rPr lang="en-US" sz="2800" b="1" dirty="0" err="1">
                <a:solidFill>
                  <a:schemeClr val="bg2">
                    <a:lumMod val="10000"/>
                  </a:schemeClr>
                </a:solidFill>
                <a:latin typeface="+mj-lt"/>
              </a:rPr>
              <a:t>Imposibilidad</a:t>
            </a:r>
            <a:r>
              <a:rPr lang="en-US" sz="2800" b="1" dirty="0">
                <a:solidFill>
                  <a:schemeClr val="bg2">
                    <a:lumMod val="10000"/>
                  </a:schemeClr>
                </a:solidFill>
                <a:latin typeface="+mj-lt"/>
              </a:rPr>
              <a:t> de RM para </a:t>
            </a:r>
            <a:r>
              <a:rPr lang="en-US" sz="2800" b="1" dirty="0" err="1">
                <a:solidFill>
                  <a:schemeClr val="bg2">
                    <a:lumMod val="10000"/>
                  </a:schemeClr>
                </a:solidFill>
                <a:latin typeface="+mj-lt"/>
              </a:rPr>
              <a:t>estadificación</a:t>
            </a:r>
            <a:r>
              <a:rPr lang="en-US" sz="2800" b="1" dirty="0">
                <a:solidFill>
                  <a:schemeClr val="bg2">
                    <a:lumMod val="10000"/>
                  </a:schemeClr>
                </a:solidFill>
                <a:latin typeface="+mj-lt"/>
              </a:rPr>
              <a:t> </a:t>
            </a:r>
            <a:r>
              <a:rPr lang="en-US" sz="2800" b="1" dirty="0">
                <a:solidFill>
                  <a:srgbClr val="0070C0"/>
                </a:solidFill>
                <a:latin typeface="+mj-lt"/>
              </a:rPr>
              <a:t>ó</a:t>
            </a:r>
          </a:p>
          <a:p>
            <a:pPr lvl="1">
              <a:defRPr/>
            </a:pPr>
            <a:r>
              <a:rPr lang="en-US" sz="2800" b="1" dirty="0" err="1">
                <a:solidFill>
                  <a:schemeClr val="bg2">
                    <a:lumMod val="10000"/>
                  </a:schemeClr>
                </a:solidFill>
                <a:latin typeface="+mj-lt"/>
              </a:rPr>
              <a:t>Exploración</a:t>
            </a:r>
            <a:r>
              <a:rPr lang="en-US" sz="2800" b="1" dirty="0">
                <a:solidFill>
                  <a:schemeClr val="bg2">
                    <a:lumMod val="10000"/>
                  </a:schemeClr>
                </a:solidFill>
                <a:latin typeface="+mj-lt"/>
              </a:rPr>
              <a:t> o con </a:t>
            </a:r>
            <a:r>
              <a:rPr lang="en-US" sz="2800" b="1" dirty="0" err="1">
                <a:solidFill>
                  <a:schemeClr val="bg2">
                    <a:lumMod val="10000"/>
                  </a:schemeClr>
                </a:solidFill>
                <a:latin typeface="+mj-lt"/>
              </a:rPr>
              <a:t>pruebas</a:t>
            </a:r>
            <a:r>
              <a:rPr lang="en-US" sz="2800" b="1" dirty="0">
                <a:solidFill>
                  <a:schemeClr val="bg2">
                    <a:lumMod val="10000"/>
                  </a:schemeClr>
                </a:solidFill>
                <a:latin typeface="+mj-lt"/>
              </a:rPr>
              <a:t> de imagen con extension </a:t>
            </a:r>
            <a:r>
              <a:rPr lang="en-US" sz="2800" b="1" dirty="0" err="1">
                <a:solidFill>
                  <a:schemeClr val="bg2">
                    <a:lumMod val="10000"/>
                  </a:schemeClr>
                </a:solidFill>
                <a:latin typeface="+mj-lt"/>
              </a:rPr>
              <a:t>extrauterina</a:t>
            </a:r>
            <a:r>
              <a:rPr lang="en-US" sz="2800" b="1" dirty="0">
                <a:solidFill>
                  <a:schemeClr val="bg2">
                    <a:lumMod val="10000"/>
                  </a:schemeClr>
                </a:solidFill>
                <a:latin typeface="+mj-lt"/>
              </a:rPr>
              <a:t> </a:t>
            </a:r>
          </a:p>
          <a:p>
            <a:pPr lvl="1">
              <a:defRPr/>
            </a:pPr>
            <a:r>
              <a:rPr lang="en-US" sz="2800" b="1" dirty="0">
                <a:solidFill>
                  <a:schemeClr val="bg2">
                    <a:lumMod val="10000"/>
                  </a:schemeClr>
                </a:solidFill>
                <a:latin typeface="+mj-lt"/>
              </a:rPr>
              <a:t>(Cervix, </a:t>
            </a:r>
            <a:r>
              <a:rPr lang="en-US" sz="2800" b="1" dirty="0" err="1">
                <a:solidFill>
                  <a:schemeClr val="bg2">
                    <a:lumMod val="10000"/>
                  </a:schemeClr>
                </a:solidFill>
                <a:latin typeface="+mj-lt"/>
              </a:rPr>
              <a:t>Anejos</a:t>
            </a:r>
            <a:r>
              <a:rPr lang="en-US" sz="2800" b="1" dirty="0">
                <a:solidFill>
                  <a:schemeClr val="bg2">
                    <a:lumMod val="10000"/>
                  </a:schemeClr>
                </a:solidFill>
                <a:latin typeface="+mj-lt"/>
              </a:rPr>
              <a:t>, Vagina y </a:t>
            </a:r>
            <a:r>
              <a:rPr lang="en-US" sz="2800" b="1" dirty="0" err="1">
                <a:solidFill>
                  <a:schemeClr val="bg2">
                    <a:lumMod val="10000"/>
                  </a:schemeClr>
                </a:solidFill>
                <a:latin typeface="+mj-lt"/>
              </a:rPr>
              <a:t>ganglios</a:t>
            </a:r>
            <a:r>
              <a:rPr lang="en-US" sz="2800" b="1" dirty="0" smtClean="0">
                <a:solidFill>
                  <a:schemeClr val="bg2">
                    <a:lumMod val="10000"/>
                  </a:schemeClr>
                </a:solidFill>
                <a:latin typeface="+mj-lt"/>
              </a:rPr>
              <a:t>).</a:t>
            </a:r>
            <a:endParaRPr lang="es-ES" sz="2800" b="1" dirty="0">
              <a:solidFill>
                <a:schemeClr val="bg2">
                  <a:lumMod val="10000"/>
                </a:schemeClr>
              </a:solidFill>
              <a:latin typeface="+mj-lt"/>
            </a:endParaRPr>
          </a:p>
        </p:txBody>
      </p:sp>
      <p:sp>
        <p:nvSpPr>
          <p:cNvPr id="8" name="Autor y fecha">
            <a:extLst>
              <a:ext uri="{FF2B5EF4-FFF2-40B4-BE49-F238E27FC236}">
                <a16:creationId xmlns:a16="http://schemas.microsoft.com/office/drawing/2014/main" xmlns="" id="{50FAB750-5501-4533-BED0-CDAE20DBEF71}"/>
              </a:ext>
            </a:extLst>
          </p:cNvPr>
          <p:cNvSpPr txBox="1">
            <a:spLocks noGrp="1"/>
          </p:cNvSpPr>
          <p:nvPr>
            <p:ph type="body" idx="21"/>
          </p:nvPr>
        </p:nvSpPr>
        <p:spPr>
          <a:xfrm>
            <a:off x="17064119" y="13079021"/>
            <a:ext cx="3750512" cy="636979"/>
          </a:xfrm>
          <a:prstGeom prst="rect">
            <a:avLst/>
          </a:prstGeom>
        </p:spPr>
        <p:txBody>
          <a:bodyPr>
            <a:normAutofit fontScale="70000" lnSpcReduction="20000"/>
          </a:bodyPr>
          <a:lstStyle/>
          <a:p>
            <a:r>
              <a:rPr lang="es-ES" dirty="0"/>
              <a:t>A. </a:t>
            </a:r>
            <a:r>
              <a:rPr lang="es-ES" dirty="0" err="1"/>
              <a:t>Rovirosa,</a:t>
            </a:r>
            <a:r>
              <a:rPr lang="es-ES" dirty="0"/>
              <a:t> 30.09.2022</a:t>
            </a:r>
            <a:endParaRPr dirty="0"/>
          </a:p>
        </p:txBody>
      </p:sp>
      <p:sp>
        <p:nvSpPr>
          <p:cNvPr id="2" name="1 Rectángulo"/>
          <p:cNvSpPr/>
          <p:nvPr/>
        </p:nvSpPr>
        <p:spPr>
          <a:xfrm>
            <a:off x="16780476" y="8893907"/>
            <a:ext cx="6919783"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endParaRPr>
          </a:p>
          <a:p>
            <a:pPr marL="0" marR="0" indent="0" algn="l" defTabSz="825500" rtl="0" fontAlgn="auto" latinLnBrk="0" hangingPunct="0">
              <a:lnSpc>
                <a:spcPct val="100000"/>
              </a:lnSpc>
              <a:spcBef>
                <a:spcPts val="0"/>
              </a:spcBef>
              <a:spcAft>
                <a:spcPts val="0"/>
              </a:spcAft>
              <a:buClrTx/>
              <a:buSzTx/>
              <a:buFontTx/>
              <a:buNone/>
              <a:tabLst/>
            </a:pPr>
            <a:r>
              <a:rPr kumimoji="0" lang="es-ES" sz="3200" b="1" i="0" u="none" strike="noStrike" cap="none" spc="0" normalizeH="0" baseline="0" dirty="0" smtClean="0">
                <a:ln>
                  <a:noFill/>
                </a:ln>
                <a:solidFill>
                  <a:srgbClr val="0070C0"/>
                </a:solidFill>
                <a:effectLst/>
                <a:uFillTx/>
                <a:latin typeface="Helvetica Neue Medium"/>
                <a:ea typeface="Helvetica Neue Medium"/>
                <a:cs typeface="Helvetica Neue Medium"/>
                <a:sym typeface="Helvetica Neue Medium"/>
              </a:rPr>
              <a:t>Dosis recomendadas:</a:t>
            </a:r>
          </a:p>
          <a:p>
            <a:pPr marL="0" marR="0" indent="0" algn="l" defTabSz="825500" rtl="0" fontAlgn="auto" latinLnBrk="0" hangingPunct="0">
              <a:lnSpc>
                <a:spcPct val="100000"/>
              </a:lnSpc>
              <a:spcBef>
                <a:spcPts val="0"/>
              </a:spcBef>
              <a:spcAft>
                <a:spcPts val="0"/>
              </a:spcAft>
              <a:buClrTx/>
              <a:buSzTx/>
              <a:buFontTx/>
              <a:buNone/>
              <a:tabLst/>
            </a:pPr>
            <a:r>
              <a:rPr lang="es-ES" sz="3200" b="1" dirty="0" smtClean="0">
                <a:solidFill>
                  <a:srgbClr val="C00000"/>
                </a:solidFill>
                <a:latin typeface="Helvetica Neue Medium"/>
                <a:ea typeface="Helvetica Neue Medium"/>
                <a:cs typeface="Helvetica Neue Medium"/>
                <a:sym typeface="Helvetica Neue Medium"/>
              </a:rPr>
              <a:t>D90 </a:t>
            </a:r>
            <a:r>
              <a:rPr lang="es-ES" sz="3200" b="1" dirty="0" err="1" smtClean="0">
                <a:solidFill>
                  <a:srgbClr val="C00000"/>
                </a:solidFill>
                <a:latin typeface="Helvetica Neue Medium"/>
                <a:ea typeface="Helvetica Neue Medium"/>
                <a:cs typeface="Helvetica Neue Medium"/>
                <a:sym typeface="Helvetica Neue Medium"/>
              </a:rPr>
              <a:t>CTV</a:t>
            </a:r>
            <a:r>
              <a:rPr lang="es-ES" sz="3200" b="1" dirty="0" smtClean="0">
                <a:solidFill>
                  <a:srgbClr val="C00000"/>
                </a:solidFill>
                <a:latin typeface="Helvetica Neue Medium"/>
                <a:ea typeface="Helvetica Neue Medium"/>
                <a:cs typeface="Helvetica Neue Medium"/>
                <a:sym typeface="Helvetica Neue Medium"/>
              </a:rPr>
              <a:t>:  </a:t>
            </a:r>
            <a:r>
              <a:rPr lang="es-ES" sz="3200" b="1" dirty="0" err="1" smtClean="0">
                <a:solidFill>
                  <a:schemeClr val="bg2">
                    <a:lumMod val="10000"/>
                  </a:schemeClr>
                </a:solidFill>
                <a:latin typeface="Helvetica Neue Medium"/>
                <a:ea typeface="Helvetica Neue Medium"/>
                <a:cs typeface="Helvetica Neue Medium"/>
                <a:sym typeface="Helvetica Neue Medium"/>
              </a:rPr>
              <a:t>BT</a:t>
            </a:r>
            <a:r>
              <a:rPr lang="es-ES" sz="3200" b="1" dirty="0" smtClean="0">
                <a:solidFill>
                  <a:schemeClr val="bg2">
                    <a:lumMod val="10000"/>
                  </a:schemeClr>
                </a:solidFill>
                <a:latin typeface="Helvetica Neue Medium"/>
                <a:ea typeface="Helvetica Neue Medium"/>
                <a:cs typeface="Helvetica Neue Medium"/>
                <a:sym typeface="Helvetica Neue Medium"/>
              </a:rPr>
              <a:t> exclusiva: &gt;</a:t>
            </a:r>
            <a:r>
              <a:rPr kumimoji="0" lang="es-ES" sz="3200" b="1" i="0" u="none" strike="noStrike" cap="none" spc="0" normalizeH="0" dirty="0" smtClean="0">
                <a:ln>
                  <a:noFill/>
                </a:ln>
                <a:solidFill>
                  <a:schemeClr val="bg2">
                    <a:lumMod val="10000"/>
                  </a:schemeClr>
                </a:solidFill>
                <a:effectLst/>
                <a:uFillTx/>
                <a:latin typeface="Helvetica Neue Medium"/>
                <a:ea typeface="Helvetica Neue Medium"/>
                <a:cs typeface="Helvetica Neue Medium"/>
                <a:sym typeface="Helvetica Neue Medium"/>
              </a:rPr>
              <a:t>50Gy    </a:t>
            </a:r>
          </a:p>
          <a:p>
            <a:pPr algn="l" defTabSz="825500"/>
            <a:r>
              <a:rPr lang="es-ES" sz="3200" b="1" dirty="0">
                <a:solidFill>
                  <a:schemeClr val="bg2">
                    <a:lumMod val="10000"/>
                  </a:schemeClr>
                </a:solidFill>
                <a:latin typeface="Helvetica Neue Medium"/>
                <a:ea typeface="Helvetica Neue Medium"/>
                <a:cs typeface="Helvetica Neue Medium"/>
                <a:sym typeface="Helvetica Neue Medium"/>
              </a:rPr>
              <a:t> </a:t>
            </a:r>
            <a:r>
              <a:rPr lang="es-ES" sz="3200" b="1" dirty="0" smtClean="0">
                <a:solidFill>
                  <a:schemeClr val="bg2">
                    <a:lumMod val="10000"/>
                  </a:schemeClr>
                </a:solidFill>
                <a:latin typeface="Helvetica Neue Medium"/>
                <a:ea typeface="Helvetica Neue Medium"/>
                <a:cs typeface="Helvetica Neue Medium"/>
                <a:sym typeface="Helvetica Neue Medium"/>
              </a:rPr>
              <a:t>                 </a:t>
            </a:r>
            <a:r>
              <a:rPr lang="es-ES" sz="3200" b="1" dirty="0" err="1" smtClean="0">
                <a:solidFill>
                  <a:schemeClr val="bg2">
                    <a:lumMod val="10000"/>
                  </a:schemeClr>
                </a:solidFill>
                <a:latin typeface="Helvetica Neue Medium"/>
                <a:ea typeface="Helvetica Neue Medium"/>
                <a:cs typeface="Helvetica Neue Medium"/>
                <a:sym typeface="Helvetica Neue Medium"/>
              </a:rPr>
              <a:t>RTE+BT</a:t>
            </a:r>
            <a:r>
              <a:rPr lang="es-ES" sz="3200" b="1" dirty="0" smtClean="0">
                <a:solidFill>
                  <a:schemeClr val="bg2">
                    <a:lumMod val="10000"/>
                  </a:schemeClr>
                </a:solidFill>
                <a:latin typeface="Helvetica Neue Medium"/>
                <a:ea typeface="Helvetica Neue Medium"/>
                <a:cs typeface="Helvetica Neue Medium"/>
                <a:sym typeface="Helvetica Neue Medium"/>
              </a:rPr>
              <a:t> </a:t>
            </a:r>
            <a:r>
              <a:rPr lang="es-ES" sz="3200" b="1" dirty="0">
                <a:solidFill>
                  <a:schemeClr val="bg2">
                    <a:lumMod val="10000"/>
                  </a:schemeClr>
                </a:solidFill>
                <a:latin typeface="Helvetica Neue Medium"/>
                <a:ea typeface="Helvetica Neue Medium"/>
                <a:cs typeface="Helvetica Neue Medium"/>
                <a:sym typeface="Helvetica Neue Medium"/>
              </a:rPr>
              <a:t>&gt; </a:t>
            </a:r>
            <a:r>
              <a:rPr lang="es-ES" sz="3200" b="1" dirty="0" smtClean="0">
                <a:solidFill>
                  <a:schemeClr val="bg2">
                    <a:lumMod val="10000"/>
                  </a:schemeClr>
                </a:solidFill>
                <a:latin typeface="Helvetica Neue Medium"/>
                <a:ea typeface="Helvetica Neue Medium"/>
                <a:cs typeface="Helvetica Neue Medium"/>
                <a:sym typeface="Helvetica Neue Medium"/>
              </a:rPr>
              <a:t>65-75 Gy</a:t>
            </a:r>
          </a:p>
          <a:p>
            <a:pPr algn="l" defTabSz="825500"/>
            <a:r>
              <a:rPr lang="es-ES" sz="3200" b="1" dirty="0" err="1" smtClean="0">
                <a:solidFill>
                  <a:srgbClr val="C00000"/>
                </a:solidFill>
                <a:latin typeface="Helvetica Neue Medium"/>
                <a:ea typeface="Helvetica Neue Medium"/>
                <a:cs typeface="Helvetica Neue Medium"/>
                <a:sym typeface="Helvetica Neue Medium"/>
              </a:rPr>
              <a:t>GTV</a:t>
            </a:r>
            <a:r>
              <a:rPr lang="es-ES" sz="3200" b="1" dirty="0" smtClean="0">
                <a:solidFill>
                  <a:srgbClr val="C00000"/>
                </a:solidFill>
                <a:latin typeface="Helvetica Neue Medium"/>
                <a:ea typeface="Helvetica Neue Medium"/>
                <a:cs typeface="Helvetica Neue Medium"/>
                <a:sym typeface="Helvetica Neue Medium"/>
              </a:rPr>
              <a:t>: </a:t>
            </a:r>
            <a:r>
              <a:rPr lang="es-ES" sz="3200" b="1" dirty="0" smtClean="0">
                <a:solidFill>
                  <a:schemeClr val="bg2">
                    <a:lumMod val="10000"/>
                  </a:schemeClr>
                </a:solidFill>
                <a:latin typeface="Helvetica Neue Medium"/>
                <a:ea typeface="Helvetica Neue Medium"/>
                <a:cs typeface="Helvetica Neue Medium"/>
                <a:sym typeface="Helvetica Neue Medium"/>
              </a:rPr>
              <a:t>&gt;</a:t>
            </a:r>
            <a:r>
              <a:rPr lang="es-ES" sz="3200" b="1" dirty="0" smtClean="0">
                <a:solidFill>
                  <a:schemeClr val="bg2">
                    <a:lumMod val="10000"/>
                  </a:schemeClr>
                </a:solidFill>
                <a:latin typeface="Helvetica Neue Medium"/>
                <a:ea typeface="Helvetica Neue Medium"/>
                <a:cs typeface="Helvetica Neue Medium"/>
                <a:sym typeface="Helvetica Neue Medium"/>
              </a:rPr>
              <a:t>80Gy-90Gy</a:t>
            </a:r>
            <a:endParaRPr kumimoji="0" lang="es-ES" sz="3200" b="1" i="0" u="none" strike="noStrike" cap="none" spc="0" normalizeH="0" dirty="0" smtClean="0">
              <a:ln>
                <a:noFill/>
              </a:ln>
              <a:solidFill>
                <a:schemeClr val="bg2">
                  <a:lumMod val="10000"/>
                </a:schemeClr>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26" y="121486"/>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189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ítulo de la presentación"/>
          <p:cNvSpPr txBox="1">
            <a:spLocks noGrp="1"/>
          </p:cNvSpPr>
          <p:nvPr>
            <p:ph type="ctrTitle"/>
          </p:nvPr>
        </p:nvSpPr>
        <p:spPr>
          <a:xfrm>
            <a:off x="819818" y="477496"/>
            <a:ext cx="21971004" cy="1729393"/>
          </a:xfrm>
          <a:prstGeom prst="rect">
            <a:avLst/>
          </a:prstGeom>
        </p:spPr>
        <p:txBody>
          <a:bodyPr/>
          <a:lstStyle/>
          <a:p>
            <a:r>
              <a:rPr lang="es-ES" dirty="0">
                <a:solidFill>
                  <a:srgbClr val="0070C0"/>
                </a:solidFill>
              </a:rPr>
              <a:t>GEC-ESTRO</a:t>
            </a:r>
            <a:endParaRPr dirty="0">
              <a:solidFill>
                <a:srgbClr val="0070C0"/>
              </a:solidFill>
            </a:endParaRPr>
          </a:p>
        </p:txBody>
      </p:sp>
      <p:sp>
        <p:nvSpPr>
          <p:cNvPr id="4" name="Autor y fecha">
            <a:extLst>
              <a:ext uri="{FF2B5EF4-FFF2-40B4-BE49-F238E27FC236}">
                <a16:creationId xmlns:a16="http://schemas.microsoft.com/office/drawing/2014/main" xmlns="" id="{12DB3BD1-054B-41BD-872C-2AFF912ED568}"/>
              </a:ext>
            </a:extLst>
          </p:cNvPr>
          <p:cNvSpPr txBox="1">
            <a:spLocks noGrp="1"/>
          </p:cNvSpPr>
          <p:nvPr>
            <p:ph type="body" idx="21"/>
          </p:nvPr>
        </p:nvSpPr>
        <p:spPr>
          <a:xfrm>
            <a:off x="17064119" y="13079021"/>
            <a:ext cx="3750512" cy="636979"/>
          </a:xfrm>
          <a:prstGeom prst="rect">
            <a:avLst/>
          </a:prstGeom>
        </p:spPr>
        <p:txBody>
          <a:bodyPr>
            <a:normAutofit fontScale="70000" lnSpcReduction="20000"/>
          </a:bodyPr>
          <a:lstStyle/>
          <a:p>
            <a:r>
              <a:rPr lang="es-ES" dirty="0"/>
              <a:t>A. </a:t>
            </a:r>
            <a:r>
              <a:rPr lang="es-ES" dirty="0" err="1"/>
              <a:t>Rovirosa,</a:t>
            </a:r>
            <a:r>
              <a:rPr lang="es-ES" dirty="0"/>
              <a:t> 30.09.2022</a:t>
            </a:r>
            <a:endParaRPr dirty="0"/>
          </a:p>
        </p:txBody>
      </p:sp>
      <p:sp>
        <p:nvSpPr>
          <p:cNvPr id="5" name="4 Rectángulo">
            <a:extLst>
              <a:ext uri="{FF2B5EF4-FFF2-40B4-BE49-F238E27FC236}">
                <a16:creationId xmlns:a16="http://schemas.microsoft.com/office/drawing/2014/main" xmlns="" id="{1F280362-4E6C-44FF-9EDE-A202FC64AE54}"/>
              </a:ext>
            </a:extLst>
          </p:cNvPr>
          <p:cNvSpPr/>
          <p:nvPr/>
        </p:nvSpPr>
        <p:spPr>
          <a:xfrm>
            <a:off x="819817" y="2454497"/>
            <a:ext cx="22744364" cy="1468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latin typeface="+mj-lt"/>
              </a:rPr>
              <a:t>En 2019,  Se incluyen en una base de datos 223 pacientes (2003-2019) de 10 GEC-ESTRO centros para su análisis a retrospectivo y evaluar los resultados de la 3D-IGBT.</a:t>
            </a:r>
          </a:p>
        </p:txBody>
      </p:sp>
      <p:sp>
        <p:nvSpPr>
          <p:cNvPr id="7" name="CuadroTexto 6">
            <a:extLst>
              <a:ext uri="{FF2B5EF4-FFF2-40B4-BE49-F238E27FC236}">
                <a16:creationId xmlns:a16="http://schemas.microsoft.com/office/drawing/2014/main" xmlns="" id="{9690AD3C-4D3E-4DBB-9310-AF15DE8D0D23}"/>
              </a:ext>
            </a:extLst>
          </p:cNvPr>
          <p:cNvSpPr txBox="1"/>
          <p:nvPr/>
        </p:nvSpPr>
        <p:spPr>
          <a:xfrm>
            <a:off x="1325977" y="3188852"/>
            <a:ext cx="21732043" cy="8463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just">
              <a:buClr>
                <a:schemeClr val="accent1">
                  <a:lumMod val="75000"/>
                </a:schemeClr>
              </a:buClr>
              <a:buFont typeface="Wingdings" panose="05000000000000000000" pitchFamily="2" charset="2"/>
              <a:buChar char="Ø"/>
            </a:pPr>
            <a:endParaRPr lang="en-US" dirty="0">
              <a:solidFill>
                <a:schemeClr val="tx1"/>
              </a:solidFill>
              <a:latin typeface="+mj-lt"/>
            </a:endParaRPr>
          </a:p>
          <a:p>
            <a:pPr algn="just">
              <a:buClr>
                <a:schemeClr val="accent1">
                  <a:lumMod val="75000"/>
                </a:schemeClr>
              </a:buClr>
            </a:pPr>
            <a:endParaRPr lang="en-US" sz="4000" dirty="0">
              <a:solidFill>
                <a:schemeClr val="bg2">
                  <a:lumMod val="10000"/>
                </a:schemeClr>
              </a:solidFill>
              <a:latin typeface="+mj-lt"/>
            </a:endParaRPr>
          </a:p>
          <a:p>
            <a:pPr marL="342900" indent="-342900"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err="1">
                <a:solidFill>
                  <a:schemeClr val="bg2">
                    <a:lumMod val="10000"/>
                  </a:schemeClr>
                </a:solidFill>
                <a:latin typeface="+mj-lt"/>
              </a:rPr>
              <a:t>Datos</a:t>
            </a:r>
            <a:r>
              <a:rPr lang="en-US" sz="4000" dirty="0">
                <a:solidFill>
                  <a:schemeClr val="bg2">
                    <a:lumMod val="10000"/>
                  </a:schemeClr>
                </a:solidFill>
                <a:latin typeface="+mj-lt"/>
              </a:rPr>
              <a:t> </a:t>
            </a:r>
            <a:r>
              <a:rPr lang="en-US" sz="4000" dirty="0" err="1">
                <a:solidFill>
                  <a:schemeClr val="bg2">
                    <a:lumMod val="10000"/>
                  </a:schemeClr>
                </a:solidFill>
                <a:latin typeface="+mj-lt"/>
              </a:rPr>
              <a:t>generales</a:t>
            </a:r>
            <a:r>
              <a:rPr lang="en-US" sz="4000" dirty="0">
                <a:solidFill>
                  <a:schemeClr val="bg2">
                    <a:lumMod val="10000"/>
                  </a:schemeClr>
                </a:solidFill>
                <a:latin typeface="+mj-lt"/>
              </a:rPr>
              <a:t> de las </a:t>
            </a:r>
            <a:r>
              <a:rPr lang="en-US" sz="4000" dirty="0" err="1">
                <a:solidFill>
                  <a:schemeClr val="bg2">
                    <a:lumMod val="10000"/>
                  </a:schemeClr>
                </a:solidFill>
                <a:latin typeface="+mj-lt"/>
              </a:rPr>
              <a:t>pacientes</a:t>
            </a:r>
            <a:r>
              <a:rPr lang="en-US" sz="4000" dirty="0">
                <a:solidFill>
                  <a:schemeClr val="bg2">
                    <a:lumMod val="10000"/>
                  </a:schemeClr>
                </a:solidFill>
                <a:latin typeface="+mj-lt"/>
              </a:rPr>
              <a:t> y </a:t>
            </a:r>
            <a:r>
              <a:rPr lang="en-US" sz="4000" dirty="0" err="1">
                <a:solidFill>
                  <a:schemeClr val="bg2">
                    <a:lumMod val="10000"/>
                  </a:schemeClr>
                </a:solidFill>
                <a:latin typeface="+mj-lt"/>
              </a:rPr>
              <a:t>diagnóstico</a:t>
            </a:r>
            <a:r>
              <a:rPr lang="en-US" sz="4000" dirty="0">
                <a:solidFill>
                  <a:schemeClr val="bg2">
                    <a:lumMod val="10000"/>
                  </a:schemeClr>
                </a:solidFill>
                <a:latin typeface="+mj-lt"/>
              </a:rPr>
              <a:t>.</a:t>
            </a:r>
          </a:p>
          <a:p>
            <a:pPr marL="342900" indent="-342900"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err="1">
                <a:solidFill>
                  <a:schemeClr val="bg2">
                    <a:lumMod val="10000"/>
                  </a:schemeClr>
                </a:solidFill>
                <a:latin typeface="+mj-lt"/>
              </a:rPr>
              <a:t>Diferentes</a:t>
            </a:r>
            <a:r>
              <a:rPr lang="en-US" sz="4000" dirty="0">
                <a:solidFill>
                  <a:schemeClr val="bg2">
                    <a:lumMod val="10000"/>
                  </a:schemeClr>
                </a:solidFill>
                <a:latin typeface="+mj-lt"/>
              </a:rPr>
              <a:t> </a:t>
            </a:r>
            <a:r>
              <a:rPr lang="en-US" sz="4000" dirty="0" err="1">
                <a:solidFill>
                  <a:schemeClr val="bg2">
                    <a:lumMod val="10000"/>
                  </a:schemeClr>
                </a:solidFill>
                <a:latin typeface="+mj-lt"/>
              </a:rPr>
              <a:t>aspectos</a:t>
            </a:r>
            <a:r>
              <a:rPr lang="en-US" sz="4000" dirty="0">
                <a:solidFill>
                  <a:schemeClr val="bg2">
                    <a:lumMod val="10000"/>
                  </a:schemeClr>
                </a:solidFill>
                <a:latin typeface="+mj-lt"/>
              </a:rPr>
              <a:t> de RTE</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err="1">
                <a:solidFill>
                  <a:schemeClr val="bg2">
                    <a:lumMod val="10000"/>
                  </a:schemeClr>
                </a:solidFill>
                <a:latin typeface="+mj-lt"/>
              </a:rPr>
              <a:t>Procedimiento</a:t>
            </a:r>
            <a:r>
              <a:rPr lang="en-US" sz="4000" dirty="0">
                <a:solidFill>
                  <a:schemeClr val="bg2">
                    <a:lumMod val="10000"/>
                  </a:schemeClr>
                </a:solidFill>
                <a:latin typeface="+mj-lt"/>
              </a:rPr>
              <a:t> </a:t>
            </a:r>
            <a:r>
              <a:rPr lang="en-US" sz="4000" dirty="0" err="1">
                <a:solidFill>
                  <a:schemeClr val="bg2">
                    <a:lumMod val="10000"/>
                  </a:schemeClr>
                </a:solidFill>
                <a:latin typeface="+mj-lt"/>
              </a:rPr>
              <a:t>anestésico</a:t>
            </a:r>
            <a:r>
              <a:rPr lang="en-US" sz="4000" dirty="0">
                <a:solidFill>
                  <a:schemeClr val="bg2">
                    <a:lumMod val="10000"/>
                  </a:schemeClr>
                </a:solidFill>
                <a:latin typeface="+mj-lt"/>
              </a:rPr>
              <a:t>.</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Tipo de </a:t>
            </a:r>
            <a:r>
              <a:rPr lang="en-US" sz="4000" dirty="0" err="1">
                <a:solidFill>
                  <a:schemeClr val="bg2">
                    <a:lumMod val="10000"/>
                  </a:schemeClr>
                </a:solidFill>
                <a:latin typeface="+mj-lt"/>
              </a:rPr>
              <a:t>aplicador</a:t>
            </a:r>
            <a:r>
              <a:rPr lang="en-US" sz="4000" dirty="0">
                <a:solidFill>
                  <a:schemeClr val="bg2">
                    <a:lumMod val="10000"/>
                  </a:schemeClr>
                </a:solidFill>
                <a:latin typeface="+mj-lt"/>
              </a:rPr>
              <a:t>. </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smtClean="0">
                <a:solidFill>
                  <a:schemeClr val="bg2">
                    <a:lumMod val="10000"/>
                  </a:schemeClr>
                </a:solidFill>
                <a:latin typeface="+mj-lt"/>
              </a:rPr>
              <a:t>Imagen </a:t>
            </a:r>
            <a:r>
              <a:rPr lang="en-US" sz="4000" dirty="0">
                <a:solidFill>
                  <a:schemeClr val="bg2">
                    <a:lumMod val="10000"/>
                  </a:schemeClr>
                </a:solidFill>
                <a:latin typeface="+mj-lt"/>
              </a:rPr>
              <a:t>para BT- planning.</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Clinical target volume (CTV), GTV </a:t>
            </a:r>
            <a:r>
              <a:rPr lang="en-US" sz="4000" dirty="0" err="1">
                <a:solidFill>
                  <a:schemeClr val="bg2">
                    <a:lumMod val="10000"/>
                  </a:schemeClr>
                </a:solidFill>
                <a:latin typeface="+mj-lt"/>
              </a:rPr>
              <a:t>cuando</a:t>
            </a:r>
            <a:r>
              <a:rPr lang="en-US" sz="4000" dirty="0">
                <a:solidFill>
                  <a:schemeClr val="bg2">
                    <a:lumMod val="10000"/>
                  </a:schemeClr>
                </a:solidFill>
                <a:latin typeface="+mj-lt"/>
              </a:rPr>
              <a:t> </a:t>
            </a:r>
            <a:r>
              <a:rPr lang="en-US" sz="4000" dirty="0" err="1">
                <a:solidFill>
                  <a:schemeClr val="bg2">
                    <a:lumMod val="10000"/>
                  </a:schemeClr>
                </a:solidFill>
                <a:latin typeface="+mj-lt"/>
              </a:rPr>
              <a:t>fue</a:t>
            </a:r>
            <a:r>
              <a:rPr lang="en-US" sz="4000" dirty="0">
                <a:solidFill>
                  <a:schemeClr val="bg2">
                    <a:lumMod val="10000"/>
                  </a:schemeClr>
                </a:solidFill>
                <a:latin typeface="+mj-lt"/>
              </a:rPr>
              <a:t> </a:t>
            </a:r>
            <a:r>
              <a:rPr lang="en-US" sz="4000" dirty="0" err="1">
                <a:solidFill>
                  <a:schemeClr val="bg2">
                    <a:lumMod val="10000"/>
                  </a:schemeClr>
                </a:solidFill>
                <a:latin typeface="+mj-lt"/>
              </a:rPr>
              <a:t>posible</a:t>
            </a:r>
            <a:r>
              <a:rPr lang="en-US" sz="4000" dirty="0">
                <a:solidFill>
                  <a:schemeClr val="bg2">
                    <a:lumMod val="10000"/>
                  </a:schemeClr>
                </a:solidFill>
                <a:latin typeface="+mj-lt"/>
              </a:rPr>
              <a:t>.</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err="1">
                <a:solidFill>
                  <a:schemeClr val="bg2">
                    <a:lumMod val="10000"/>
                  </a:schemeClr>
                </a:solidFill>
                <a:latin typeface="+mj-lt"/>
              </a:rPr>
              <a:t>Fraccionamiento</a:t>
            </a:r>
            <a:r>
              <a:rPr lang="en-US" sz="4000" dirty="0">
                <a:solidFill>
                  <a:schemeClr val="bg2">
                    <a:lumMod val="10000"/>
                  </a:schemeClr>
                </a:solidFill>
                <a:latin typeface="+mj-lt"/>
              </a:rPr>
              <a:t> y </a:t>
            </a:r>
            <a:r>
              <a:rPr lang="en-US" sz="4000" dirty="0" err="1">
                <a:solidFill>
                  <a:schemeClr val="bg2">
                    <a:lumMod val="10000"/>
                  </a:schemeClr>
                </a:solidFill>
                <a:latin typeface="+mj-lt"/>
              </a:rPr>
              <a:t>dosis</a:t>
            </a:r>
            <a:r>
              <a:rPr lang="en-US" sz="4000" dirty="0">
                <a:solidFill>
                  <a:schemeClr val="bg2">
                    <a:lumMod val="10000"/>
                  </a:schemeClr>
                </a:solidFill>
                <a:latin typeface="+mj-lt"/>
              </a:rPr>
              <a:t>.</a:t>
            </a:r>
          </a:p>
          <a:p>
            <a:pPr algn="just">
              <a:buClr>
                <a:schemeClr val="accent1">
                  <a:lumMod val="75000"/>
                </a:schemeClr>
              </a:buClr>
              <a:buFont typeface="Wingdings" panose="05000000000000000000" pitchFamily="2" charset="2"/>
              <a:buChar char="Ø"/>
            </a:pPr>
            <a:r>
              <a:rPr lang="en-US" sz="4000" dirty="0" smtClean="0">
                <a:solidFill>
                  <a:schemeClr val="bg2">
                    <a:lumMod val="10000"/>
                  </a:schemeClr>
                </a:solidFill>
                <a:latin typeface="+mj-lt"/>
              </a:rPr>
              <a:t> </a:t>
            </a:r>
            <a:r>
              <a:rPr lang="en-US" sz="4000" dirty="0" err="1" smtClean="0">
                <a:solidFill>
                  <a:schemeClr val="bg2">
                    <a:lumMod val="10000"/>
                  </a:schemeClr>
                </a:solidFill>
                <a:latin typeface="+mj-lt"/>
              </a:rPr>
              <a:t>Dosis</a:t>
            </a:r>
            <a:r>
              <a:rPr lang="en-US" sz="4000" dirty="0" smtClean="0">
                <a:solidFill>
                  <a:schemeClr val="bg2">
                    <a:lumMod val="10000"/>
                  </a:schemeClr>
                </a:solidFill>
                <a:latin typeface="+mj-lt"/>
              </a:rPr>
              <a:t> total </a:t>
            </a:r>
            <a:r>
              <a:rPr lang="en-US" sz="4000" dirty="0" err="1" smtClean="0">
                <a:solidFill>
                  <a:schemeClr val="bg2">
                    <a:lumMod val="10000"/>
                  </a:schemeClr>
                </a:solidFill>
                <a:latin typeface="+mj-lt"/>
              </a:rPr>
              <a:t>en</a:t>
            </a:r>
            <a:r>
              <a:rPr lang="en-US" sz="4000" dirty="0" smtClean="0">
                <a:solidFill>
                  <a:schemeClr val="bg2">
                    <a:lumMod val="10000"/>
                  </a:schemeClr>
                </a:solidFill>
                <a:latin typeface="+mj-lt"/>
              </a:rPr>
              <a:t> EQD2 </a:t>
            </a:r>
            <a:r>
              <a:rPr lang="en-US" sz="4000" dirty="0" err="1" smtClean="0">
                <a:solidFill>
                  <a:schemeClr val="bg2">
                    <a:lumMod val="10000"/>
                  </a:schemeClr>
                </a:solidFill>
                <a:latin typeface="+mj-lt"/>
              </a:rPr>
              <a:t>en</a:t>
            </a:r>
            <a:r>
              <a:rPr lang="en-US" sz="4000" dirty="0" smtClean="0">
                <a:solidFill>
                  <a:schemeClr val="bg2">
                    <a:lumMod val="10000"/>
                  </a:schemeClr>
                </a:solidFill>
                <a:latin typeface="+mj-lt"/>
              </a:rPr>
              <a:t> </a:t>
            </a:r>
            <a:r>
              <a:rPr lang="en-US" sz="4000" dirty="0" err="1" smtClean="0">
                <a:solidFill>
                  <a:schemeClr val="bg2">
                    <a:lumMod val="10000"/>
                  </a:schemeClr>
                </a:solidFill>
                <a:latin typeface="+mj-lt"/>
              </a:rPr>
              <a:t>CTV</a:t>
            </a:r>
            <a:r>
              <a:rPr lang="en-US" sz="4000" dirty="0" smtClean="0">
                <a:solidFill>
                  <a:schemeClr val="bg2">
                    <a:lumMod val="10000"/>
                  </a:schemeClr>
                </a:solidFill>
                <a:latin typeface="+mj-lt"/>
              </a:rPr>
              <a:t>, </a:t>
            </a:r>
            <a:r>
              <a:rPr lang="en-US" sz="4000" dirty="0" err="1" smtClean="0">
                <a:solidFill>
                  <a:schemeClr val="bg2">
                    <a:lumMod val="10000"/>
                  </a:schemeClr>
                </a:solidFill>
                <a:latin typeface="+mj-lt"/>
              </a:rPr>
              <a:t>GTV</a:t>
            </a:r>
            <a:r>
              <a:rPr lang="en-US" sz="4000" dirty="0" smtClean="0">
                <a:solidFill>
                  <a:schemeClr val="bg2">
                    <a:lumMod val="10000"/>
                  </a:schemeClr>
                </a:solidFill>
                <a:latin typeface="+mj-lt"/>
              </a:rPr>
              <a:t> y OAR</a:t>
            </a:r>
            <a:r>
              <a:rPr lang="en-US" sz="4000" baseline="-25000" dirty="0" smtClean="0">
                <a:solidFill>
                  <a:schemeClr val="bg2">
                    <a:lumMod val="10000"/>
                  </a:schemeClr>
                </a:solidFill>
                <a:latin typeface="+mj-lt"/>
              </a:rPr>
              <a:t>(α/β=4,5 </a:t>
            </a:r>
            <a:r>
              <a:rPr lang="en-US" sz="4000" baseline="-25000" dirty="0">
                <a:solidFill>
                  <a:schemeClr val="bg2">
                    <a:lumMod val="10000"/>
                  </a:schemeClr>
                </a:solidFill>
                <a:latin typeface="+mj-lt"/>
              </a:rPr>
              <a:t>or 3</a:t>
            </a:r>
            <a:r>
              <a:rPr lang="en-US" sz="4000" baseline="-25000" dirty="0" smtClean="0">
                <a:solidFill>
                  <a:schemeClr val="bg2">
                    <a:lumMod val="10000"/>
                  </a:schemeClr>
                </a:solidFill>
                <a:latin typeface="+mj-lt"/>
              </a:rPr>
              <a:t>)</a:t>
            </a:r>
            <a:endParaRPr lang="en-US" sz="4000" dirty="0">
              <a:solidFill>
                <a:schemeClr val="bg2">
                  <a:lumMod val="10000"/>
                </a:schemeClr>
              </a:solidFill>
              <a:latin typeface="+mj-lt"/>
            </a:endParaRPr>
          </a:p>
          <a:p>
            <a:pPr algn="just">
              <a:buClr>
                <a:schemeClr val="accent1">
                  <a:lumMod val="75000"/>
                </a:schemeClr>
              </a:buClr>
              <a:buFont typeface="Wingdings" panose="05000000000000000000" pitchFamily="2" charset="2"/>
              <a:buChar char="Ø"/>
            </a:pPr>
            <a:r>
              <a:rPr lang="en-US" sz="4000" dirty="0" err="1" smtClean="0">
                <a:solidFill>
                  <a:schemeClr val="bg2">
                    <a:lumMod val="10000"/>
                  </a:schemeClr>
                </a:solidFill>
                <a:latin typeface="+mj-lt"/>
              </a:rPr>
              <a:t>Complicaciones</a:t>
            </a:r>
            <a:r>
              <a:rPr lang="en-US" sz="4000" dirty="0" smtClean="0">
                <a:solidFill>
                  <a:schemeClr val="bg2">
                    <a:lumMod val="10000"/>
                  </a:schemeClr>
                </a:solidFill>
                <a:latin typeface="+mj-lt"/>
              </a:rPr>
              <a:t> </a:t>
            </a:r>
            <a:r>
              <a:rPr lang="en-US" sz="4000" dirty="0">
                <a:solidFill>
                  <a:schemeClr val="bg2">
                    <a:lumMod val="10000"/>
                  </a:schemeClr>
                </a:solidFill>
                <a:latin typeface="+mj-lt"/>
              </a:rPr>
              <a:t>(CTCAEv4)</a:t>
            </a:r>
          </a:p>
          <a:p>
            <a:pPr algn="just">
              <a:buClr>
                <a:schemeClr val="accent1">
                  <a:lumMod val="75000"/>
                </a:schemeClr>
              </a:buClr>
              <a:buFont typeface="Wingdings" panose="05000000000000000000" pitchFamily="2" charset="2"/>
              <a:buChar char="Ø"/>
            </a:pPr>
            <a:r>
              <a:rPr lang="en-US" sz="4000" dirty="0" err="1">
                <a:solidFill>
                  <a:schemeClr val="bg2">
                    <a:lumMod val="10000"/>
                  </a:schemeClr>
                </a:solidFill>
                <a:latin typeface="+mj-lt"/>
              </a:rPr>
              <a:t>Probabilidad</a:t>
            </a:r>
            <a:r>
              <a:rPr lang="en-US" sz="4000" dirty="0">
                <a:solidFill>
                  <a:schemeClr val="bg2">
                    <a:lumMod val="10000"/>
                  </a:schemeClr>
                </a:solidFill>
                <a:latin typeface="+mj-lt"/>
              </a:rPr>
              <a:t> de </a:t>
            </a:r>
            <a:r>
              <a:rPr lang="en-US" sz="4000" dirty="0" err="1">
                <a:solidFill>
                  <a:schemeClr val="bg2">
                    <a:lumMod val="10000"/>
                  </a:schemeClr>
                </a:solidFill>
                <a:latin typeface="+mj-lt"/>
              </a:rPr>
              <a:t>supervivencia</a:t>
            </a:r>
            <a:r>
              <a:rPr lang="en-US" sz="4000" dirty="0">
                <a:solidFill>
                  <a:schemeClr val="bg2">
                    <a:lumMod val="10000"/>
                  </a:schemeClr>
                </a:solidFill>
                <a:latin typeface="+mj-lt"/>
              </a:rPr>
              <a:t> a 2 y 5 </a:t>
            </a:r>
            <a:r>
              <a:rPr lang="en-US" sz="4000" dirty="0" err="1" smtClean="0">
                <a:solidFill>
                  <a:schemeClr val="bg2">
                    <a:lumMod val="10000"/>
                  </a:schemeClr>
                </a:solidFill>
                <a:latin typeface="+mj-lt"/>
              </a:rPr>
              <a:t>años</a:t>
            </a:r>
            <a:r>
              <a:rPr lang="en-US" sz="4000" dirty="0" smtClean="0">
                <a:solidFill>
                  <a:schemeClr val="bg2">
                    <a:lumMod val="10000"/>
                  </a:schemeClr>
                </a:solidFill>
                <a:latin typeface="+mj-lt"/>
              </a:rPr>
              <a:t>: </a:t>
            </a:r>
            <a:r>
              <a:rPr lang="en-US" sz="4000" dirty="0">
                <a:solidFill>
                  <a:schemeClr val="bg2">
                    <a:lumMod val="10000"/>
                  </a:schemeClr>
                </a:solidFill>
                <a:latin typeface="+mj-lt"/>
              </a:rPr>
              <a:t>SCS, SLE, SLRL, SLRLR and SLM.  </a:t>
            </a:r>
          </a:p>
          <a:p>
            <a:pPr algn="just">
              <a:buClr>
                <a:schemeClr val="accent1">
                  <a:lumMod val="75000"/>
                </a:schemeClr>
              </a:buClr>
              <a:buFont typeface="Wingdings" panose="05000000000000000000" pitchFamily="2" charset="2"/>
              <a:buChar char="Ø"/>
            </a:pPr>
            <a:r>
              <a:rPr lang="en-US" sz="4000" dirty="0">
                <a:solidFill>
                  <a:schemeClr val="bg2">
                    <a:lumMod val="10000"/>
                  </a:schemeClr>
                </a:solidFill>
                <a:latin typeface="+mj-lt"/>
              </a:rPr>
              <a:t> </a:t>
            </a:r>
            <a:r>
              <a:rPr lang="en-US" sz="4000" dirty="0" err="1">
                <a:solidFill>
                  <a:schemeClr val="bg2">
                    <a:lumMod val="10000"/>
                  </a:schemeClr>
                </a:solidFill>
                <a:latin typeface="+mj-lt"/>
              </a:rPr>
              <a:t>Estudio</a:t>
            </a:r>
            <a:r>
              <a:rPr lang="en-US" sz="4000" dirty="0">
                <a:solidFill>
                  <a:schemeClr val="bg2">
                    <a:lumMod val="10000"/>
                  </a:schemeClr>
                </a:solidFill>
                <a:latin typeface="+mj-lt"/>
              </a:rPr>
              <a:t> </a:t>
            </a:r>
            <a:r>
              <a:rPr lang="en-US" sz="4000" dirty="0" err="1" smtClean="0">
                <a:solidFill>
                  <a:schemeClr val="bg2">
                    <a:lumMod val="10000"/>
                  </a:schemeClr>
                </a:solidFill>
                <a:latin typeface="+mj-lt"/>
              </a:rPr>
              <a:t>descriptivo</a:t>
            </a:r>
            <a:r>
              <a:rPr lang="en-US" sz="4000" dirty="0" smtClean="0">
                <a:solidFill>
                  <a:schemeClr val="bg2">
                    <a:lumMod val="10000"/>
                  </a:schemeClr>
                </a:solidFill>
                <a:latin typeface="+mj-lt"/>
              </a:rPr>
              <a:t> </a:t>
            </a:r>
            <a:r>
              <a:rPr lang="en-US" sz="4000" dirty="0">
                <a:solidFill>
                  <a:schemeClr val="bg2">
                    <a:lumMod val="10000"/>
                  </a:schemeClr>
                </a:solidFill>
                <a:latin typeface="+mj-lt"/>
              </a:rPr>
              <a:t>de medias, </a:t>
            </a:r>
            <a:r>
              <a:rPr lang="en-US" sz="4000" dirty="0" err="1">
                <a:solidFill>
                  <a:schemeClr val="bg2">
                    <a:lumMod val="10000"/>
                  </a:schemeClr>
                </a:solidFill>
                <a:latin typeface="+mj-lt"/>
              </a:rPr>
              <a:t>medianas</a:t>
            </a:r>
            <a:r>
              <a:rPr lang="en-US" sz="4000" dirty="0">
                <a:solidFill>
                  <a:schemeClr val="bg2">
                    <a:lumMod val="10000"/>
                  </a:schemeClr>
                </a:solidFill>
                <a:latin typeface="+mj-lt"/>
              </a:rPr>
              <a:t> y </a:t>
            </a:r>
            <a:r>
              <a:rPr lang="en-US" sz="4000" dirty="0" err="1">
                <a:solidFill>
                  <a:schemeClr val="bg2">
                    <a:lumMod val="10000"/>
                  </a:schemeClr>
                </a:solidFill>
                <a:latin typeface="+mj-lt"/>
              </a:rPr>
              <a:t>rango</a:t>
            </a:r>
            <a:r>
              <a:rPr lang="en-US" sz="4000" dirty="0">
                <a:solidFill>
                  <a:schemeClr val="bg2">
                    <a:lumMod val="10000"/>
                  </a:schemeClr>
                </a:solidFill>
                <a:latin typeface="+mj-lt"/>
              </a:rPr>
              <a:t> y </a:t>
            </a:r>
            <a:r>
              <a:rPr lang="en-US" sz="4000" dirty="0" err="1">
                <a:solidFill>
                  <a:schemeClr val="bg2">
                    <a:lumMod val="10000"/>
                  </a:schemeClr>
                </a:solidFill>
                <a:latin typeface="+mj-lt"/>
              </a:rPr>
              <a:t>método</a:t>
            </a:r>
            <a:r>
              <a:rPr lang="en-US" sz="4000" dirty="0">
                <a:solidFill>
                  <a:schemeClr val="bg2">
                    <a:lumMod val="10000"/>
                  </a:schemeClr>
                </a:solidFill>
                <a:latin typeface="+mj-lt"/>
              </a:rPr>
              <a:t> de Kaplan-Meier para las </a:t>
            </a:r>
            <a:r>
              <a:rPr lang="en-US" sz="4000" dirty="0" err="1">
                <a:solidFill>
                  <a:schemeClr val="bg2">
                    <a:lumMod val="10000"/>
                  </a:schemeClr>
                </a:solidFill>
                <a:latin typeface="+mj-lt"/>
              </a:rPr>
              <a:t>diferentes</a:t>
            </a:r>
            <a:r>
              <a:rPr lang="en-US" sz="4000" dirty="0">
                <a:solidFill>
                  <a:schemeClr val="bg2">
                    <a:lumMod val="10000"/>
                  </a:schemeClr>
                </a:solidFill>
                <a:latin typeface="+mj-lt"/>
              </a:rPr>
              <a:t> </a:t>
            </a:r>
            <a:r>
              <a:rPr lang="en-US" sz="4000" dirty="0" err="1">
                <a:solidFill>
                  <a:schemeClr val="bg2">
                    <a:lumMod val="10000"/>
                  </a:schemeClr>
                </a:solidFill>
                <a:latin typeface="+mj-lt"/>
              </a:rPr>
              <a:t>supervivencias</a:t>
            </a:r>
            <a:r>
              <a:rPr lang="en-US" sz="4000" dirty="0">
                <a:solidFill>
                  <a:schemeClr val="bg2">
                    <a:lumMod val="10000"/>
                  </a:schemeClr>
                </a:solidFill>
                <a:latin typeface="+mj-lt"/>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1" y="183892"/>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6783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790E83FD-8897-4375-BE59-9F89CB8C75FC}"/>
              </a:ext>
            </a:extLst>
          </p:cNvPr>
          <p:cNvSpPr txBox="1">
            <a:spLocks/>
          </p:cNvSpPr>
          <p:nvPr/>
        </p:nvSpPr>
        <p:spPr>
          <a:xfrm>
            <a:off x="16943803" y="12910579"/>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dirty="0"/>
              <a:t>A. </a:t>
            </a:r>
            <a:r>
              <a:rPr lang="es-ES" dirty="0" err="1"/>
              <a:t>Rovirosa,</a:t>
            </a:r>
            <a:r>
              <a:rPr lang="es-ES" dirty="0"/>
              <a:t> 30.09.2022</a:t>
            </a:r>
          </a:p>
        </p:txBody>
      </p:sp>
      <p:sp>
        <p:nvSpPr>
          <p:cNvPr id="6" name="CuadroTexto 5">
            <a:extLst>
              <a:ext uri="{FF2B5EF4-FFF2-40B4-BE49-F238E27FC236}">
                <a16:creationId xmlns:a16="http://schemas.microsoft.com/office/drawing/2014/main" xmlns="" id="{B85E0442-0EA2-4918-95B0-298C969CEE8E}"/>
              </a:ext>
            </a:extLst>
          </p:cNvPr>
          <p:cNvSpPr txBox="1"/>
          <p:nvPr/>
        </p:nvSpPr>
        <p:spPr>
          <a:xfrm>
            <a:off x="810401" y="9265333"/>
            <a:ext cx="22497511" cy="169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a:buNone/>
            </a:pPr>
            <a:r>
              <a:rPr lang="en-US" sz="4000" b="1" dirty="0">
                <a:solidFill>
                  <a:schemeClr val="accent1">
                    <a:lumMod val="50000"/>
                  </a:schemeClr>
                </a:solidFill>
                <a:latin typeface="+mj-lt"/>
              </a:rPr>
              <a:t>Purpose: </a:t>
            </a:r>
            <a:r>
              <a:rPr lang="en-US" sz="4000" dirty="0">
                <a:solidFill>
                  <a:schemeClr val="bg2">
                    <a:lumMod val="10000"/>
                  </a:schemeClr>
                </a:solidFill>
                <a:latin typeface="+mj-lt"/>
              </a:rPr>
              <a:t>To analyze the outcomes of </a:t>
            </a:r>
            <a:r>
              <a:rPr lang="en-US" sz="4000" b="1" dirty="0">
                <a:solidFill>
                  <a:schemeClr val="bg2">
                    <a:lumMod val="10000"/>
                  </a:schemeClr>
                </a:solidFill>
                <a:latin typeface="+mj-lt"/>
              </a:rPr>
              <a:t>stage-I inoperable EC </a:t>
            </a:r>
            <a:r>
              <a:rPr lang="en-US" sz="4000" dirty="0">
                <a:solidFill>
                  <a:schemeClr val="bg2">
                    <a:lumMod val="10000"/>
                  </a:schemeClr>
                </a:solidFill>
                <a:latin typeface="+mj-lt"/>
              </a:rPr>
              <a:t>patients treated with </a:t>
            </a:r>
            <a:r>
              <a:rPr lang="en-US" sz="4000" b="1" dirty="0">
                <a:solidFill>
                  <a:schemeClr val="bg2">
                    <a:lumMod val="10000"/>
                  </a:schemeClr>
                </a:solidFill>
                <a:latin typeface="+mj-lt"/>
              </a:rPr>
              <a:t>3D-IGBT </a:t>
            </a:r>
            <a:r>
              <a:rPr lang="en-US" sz="4000" dirty="0">
                <a:solidFill>
                  <a:schemeClr val="bg2">
                    <a:lumMod val="10000"/>
                  </a:schemeClr>
                </a:solidFill>
                <a:latin typeface="+mj-lt"/>
              </a:rPr>
              <a:t>without external beam irradiation hypothesizing that this treatment provides very good results.</a:t>
            </a:r>
            <a:endParaRPr lang="en-US" dirty="0">
              <a:latin typeface="+mj-lt"/>
            </a:endParaRPr>
          </a:p>
          <a:p>
            <a:pPr marL="0" indent="0" algn="just">
              <a:buNone/>
            </a:pPr>
            <a:endParaRPr lang="en-US" sz="2400" dirty="0">
              <a:latin typeface="+mj-lt"/>
            </a:endParaRPr>
          </a:p>
        </p:txBody>
      </p:sp>
      <p:pic>
        <p:nvPicPr>
          <p:cNvPr id="9" name="Imagen 8">
            <a:extLst>
              <a:ext uri="{FF2B5EF4-FFF2-40B4-BE49-F238E27FC236}">
                <a16:creationId xmlns:a16="http://schemas.microsoft.com/office/drawing/2014/main" xmlns="" id="{0CD06CF4-B0C9-45E9-B8C3-ECCEAB535AC2}"/>
              </a:ext>
            </a:extLst>
          </p:cNvPr>
          <p:cNvPicPr/>
          <p:nvPr/>
        </p:nvPicPr>
        <p:blipFill rotWithShape="1">
          <a:blip r:embed="rId2"/>
          <a:srcRect l="26811" t="20651" r="31385" b="57550"/>
          <a:stretch/>
        </p:blipFill>
        <p:spPr bwMode="auto">
          <a:xfrm>
            <a:off x="810401" y="1641057"/>
            <a:ext cx="22231826" cy="7051754"/>
          </a:xfrm>
          <a:prstGeom prst="rect">
            <a:avLst/>
          </a:prstGeom>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36" y="86369"/>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27301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991EE548-2502-4A8F-AE4F-CD1A3022D30D}"/>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graphicFrame>
        <p:nvGraphicFramePr>
          <p:cNvPr id="5" name="2 Tabla">
            <a:extLst>
              <a:ext uri="{FF2B5EF4-FFF2-40B4-BE49-F238E27FC236}">
                <a16:creationId xmlns:a16="http://schemas.microsoft.com/office/drawing/2014/main" xmlns="" id="{6655AF59-D872-45B6-BD25-AE83EAE9E4CB}"/>
              </a:ext>
            </a:extLst>
          </p:cNvPr>
          <p:cNvGraphicFramePr>
            <a:graphicFrameLocks noGrp="1"/>
          </p:cNvGraphicFramePr>
          <p:nvPr>
            <p:extLst>
              <p:ext uri="{D42A27DB-BD31-4B8C-83A1-F6EECF244321}">
                <p14:modId xmlns:p14="http://schemas.microsoft.com/office/powerpoint/2010/main" val="1309423893"/>
              </p:ext>
            </p:extLst>
          </p:nvPr>
        </p:nvGraphicFramePr>
        <p:xfrm>
          <a:off x="596892" y="1790455"/>
          <a:ext cx="10990598" cy="10135089"/>
        </p:xfrm>
        <a:graphic>
          <a:graphicData uri="http://schemas.openxmlformats.org/drawingml/2006/table">
            <a:tbl>
              <a:tblPr firstRow="1" bandRow="1">
                <a:tableStyleId>{69CF1AB2-1976-4502-BF36-3FF5EA218861}</a:tableStyleId>
              </a:tblPr>
              <a:tblGrid>
                <a:gridCol w="5495299">
                  <a:extLst>
                    <a:ext uri="{9D8B030D-6E8A-4147-A177-3AD203B41FA5}">
                      <a16:colId xmlns:a16="http://schemas.microsoft.com/office/drawing/2014/main" xmlns="" val="20000"/>
                    </a:ext>
                  </a:extLst>
                </a:gridCol>
                <a:gridCol w="5495299">
                  <a:extLst>
                    <a:ext uri="{9D8B030D-6E8A-4147-A177-3AD203B41FA5}">
                      <a16:colId xmlns:a16="http://schemas.microsoft.com/office/drawing/2014/main" xmlns="" val="20001"/>
                    </a:ext>
                  </a:extLst>
                </a:gridCol>
              </a:tblGrid>
              <a:tr h="670528">
                <a:tc>
                  <a:txBody>
                    <a:bodyPr/>
                    <a:lstStyle/>
                    <a:p>
                      <a:r>
                        <a:rPr lang="es-ES" sz="2800" b="1" dirty="0" err="1">
                          <a:solidFill>
                            <a:schemeClr val="bg2">
                              <a:lumMod val="10000"/>
                            </a:schemeClr>
                          </a:solidFill>
                        </a:rPr>
                        <a:t>Number</a:t>
                      </a:r>
                      <a:r>
                        <a:rPr lang="es-ES" sz="2800" b="1" baseline="0" dirty="0">
                          <a:solidFill>
                            <a:schemeClr val="bg2">
                              <a:lumMod val="10000"/>
                            </a:schemeClr>
                          </a:solidFill>
                        </a:rPr>
                        <a:t> of </a:t>
                      </a:r>
                      <a:r>
                        <a:rPr lang="es-ES" sz="2800" b="1" baseline="0" dirty="0" err="1">
                          <a:solidFill>
                            <a:schemeClr val="bg2">
                              <a:lumMod val="10000"/>
                            </a:schemeClr>
                          </a:solidFill>
                        </a:rPr>
                        <a:t>patients</a:t>
                      </a:r>
                      <a:r>
                        <a:rPr lang="es-ES" sz="2800" b="1" baseline="0" dirty="0">
                          <a:solidFill>
                            <a:schemeClr val="bg2">
                              <a:lumMod val="10000"/>
                            </a:schemeClr>
                          </a:solidFill>
                        </a:rPr>
                        <a:t> </a:t>
                      </a:r>
                      <a:endParaRPr lang="es-ES" sz="2800" b="1" dirty="0">
                        <a:solidFill>
                          <a:schemeClr val="bg2">
                            <a:lumMod val="10000"/>
                          </a:schemeClr>
                        </a:solidFill>
                        <a:latin typeface="+mj-lt"/>
                      </a:endParaRPr>
                    </a:p>
                  </a:txBody>
                  <a:tcPr/>
                </a:tc>
                <a:tc>
                  <a:txBody>
                    <a:bodyPr/>
                    <a:lstStyle/>
                    <a:p>
                      <a:r>
                        <a:rPr lang="es-ES" sz="2800" b="1" dirty="0">
                          <a:solidFill>
                            <a:schemeClr val="bg2">
                              <a:lumMod val="10000"/>
                            </a:schemeClr>
                          </a:solidFill>
                        </a:rPr>
                        <a:t>62</a:t>
                      </a:r>
                      <a:endParaRPr lang="es-ES" sz="2800" b="1" dirty="0">
                        <a:solidFill>
                          <a:schemeClr val="bg2">
                            <a:lumMod val="10000"/>
                          </a:schemeClr>
                        </a:solidFill>
                        <a:latin typeface="+mj-lt"/>
                      </a:endParaRPr>
                    </a:p>
                  </a:txBody>
                  <a:tcPr/>
                </a:tc>
                <a:extLst>
                  <a:ext uri="{0D108BD9-81ED-4DB2-BD59-A6C34878D82A}">
                    <a16:rowId xmlns:a16="http://schemas.microsoft.com/office/drawing/2014/main" xmlns="" val="10006"/>
                  </a:ext>
                </a:extLst>
              </a:tr>
              <a:tr h="670528">
                <a:tc>
                  <a:txBody>
                    <a:bodyPr/>
                    <a:lstStyle/>
                    <a:p>
                      <a:r>
                        <a:rPr lang="es-ES" sz="2800" b="1" dirty="0">
                          <a:solidFill>
                            <a:schemeClr val="bg2">
                              <a:lumMod val="10000"/>
                            </a:schemeClr>
                          </a:solidFill>
                        </a:rPr>
                        <a:t>Median </a:t>
                      </a:r>
                      <a:r>
                        <a:rPr lang="es-ES" sz="2800" b="1" dirty="0" err="1">
                          <a:solidFill>
                            <a:schemeClr val="bg2">
                              <a:lumMod val="10000"/>
                            </a:schemeClr>
                          </a:solidFill>
                        </a:rPr>
                        <a:t>Age</a:t>
                      </a:r>
                      <a:r>
                        <a:rPr lang="es-ES" sz="2800" b="1" dirty="0">
                          <a:solidFill>
                            <a:schemeClr val="bg2">
                              <a:lumMod val="10000"/>
                            </a:schemeClr>
                          </a:solidFill>
                        </a:rPr>
                        <a:t> (</a:t>
                      </a:r>
                      <a:r>
                        <a:rPr lang="es-ES" sz="2800" b="1" dirty="0" err="1">
                          <a:solidFill>
                            <a:schemeClr val="bg2">
                              <a:lumMod val="10000"/>
                            </a:schemeClr>
                          </a:solidFill>
                        </a:rPr>
                        <a:t>years</a:t>
                      </a:r>
                      <a:r>
                        <a:rPr lang="es-ES" sz="2800" b="1" dirty="0">
                          <a:solidFill>
                            <a:schemeClr val="bg2">
                              <a:lumMod val="10000"/>
                            </a:schemeClr>
                          </a:solidFill>
                        </a:rPr>
                        <a:t>)</a:t>
                      </a:r>
                      <a:endParaRPr lang="es-ES" sz="2800" b="1" dirty="0">
                        <a:solidFill>
                          <a:schemeClr val="bg2">
                            <a:lumMod val="10000"/>
                          </a:schemeClr>
                        </a:solidFill>
                        <a:latin typeface="+mj-lt"/>
                      </a:endParaRPr>
                    </a:p>
                  </a:txBody>
                  <a:tcPr/>
                </a:tc>
                <a:tc>
                  <a:txBody>
                    <a:bodyPr/>
                    <a:lstStyle/>
                    <a:p>
                      <a:r>
                        <a:rPr lang="es-ES" sz="2800" b="1" dirty="0">
                          <a:solidFill>
                            <a:schemeClr val="bg2">
                              <a:lumMod val="10000"/>
                            </a:schemeClr>
                          </a:solidFill>
                        </a:rPr>
                        <a:t>68 (48-100)</a:t>
                      </a:r>
                      <a:endParaRPr lang="es-ES" sz="2800" b="1" dirty="0">
                        <a:solidFill>
                          <a:schemeClr val="bg2">
                            <a:lumMod val="10000"/>
                          </a:schemeClr>
                        </a:solidFill>
                        <a:latin typeface="+mj-lt"/>
                      </a:endParaRPr>
                    </a:p>
                  </a:txBody>
                  <a:tcPr/>
                </a:tc>
                <a:extLst>
                  <a:ext uri="{0D108BD9-81ED-4DB2-BD59-A6C34878D82A}">
                    <a16:rowId xmlns:a16="http://schemas.microsoft.com/office/drawing/2014/main" xmlns="" val="10000"/>
                  </a:ext>
                </a:extLst>
              </a:tr>
              <a:tr h="1157347">
                <a:tc>
                  <a:txBody>
                    <a:bodyPr/>
                    <a:lstStyle/>
                    <a:p>
                      <a:r>
                        <a:rPr lang="es-ES" sz="2800" b="1" dirty="0">
                          <a:solidFill>
                            <a:schemeClr val="bg2">
                              <a:lumMod val="10000"/>
                            </a:schemeClr>
                          </a:solidFill>
                        </a:rPr>
                        <a:t>Figo</a:t>
                      </a:r>
                      <a:r>
                        <a:rPr lang="es-ES" sz="2800" b="1" baseline="0" dirty="0">
                          <a:solidFill>
                            <a:schemeClr val="bg2">
                              <a:lumMod val="10000"/>
                            </a:schemeClr>
                          </a:solidFill>
                        </a:rPr>
                        <a:t> 2009 </a:t>
                      </a:r>
                      <a:r>
                        <a:rPr lang="es-ES" sz="2800" b="1" baseline="0" dirty="0" err="1">
                          <a:solidFill>
                            <a:schemeClr val="bg2">
                              <a:lumMod val="10000"/>
                            </a:schemeClr>
                          </a:solidFill>
                        </a:rPr>
                        <a:t>Stage</a:t>
                      </a:r>
                      <a:endParaRPr lang="es-ES" sz="2800" b="1" dirty="0">
                        <a:solidFill>
                          <a:schemeClr val="bg2">
                            <a:lumMod val="10000"/>
                          </a:schemeClr>
                        </a:solidFill>
                        <a:latin typeface="+mj-lt"/>
                      </a:endParaRPr>
                    </a:p>
                  </a:txBody>
                  <a:tcPr/>
                </a:tc>
                <a:tc>
                  <a:txBody>
                    <a:bodyPr/>
                    <a:lstStyle/>
                    <a:p>
                      <a:r>
                        <a:rPr lang="es-ES" sz="2800" b="1" dirty="0">
                          <a:solidFill>
                            <a:schemeClr val="bg2">
                              <a:lumMod val="10000"/>
                            </a:schemeClr>
                          </a:solidFill>
                        </a:rPr>
                        <a:t>41 </a:t>
                      </a:r>
                      <a:r>
                        <a:rPr lang="es-ES" sz="2800" b="1" dirty="0" err="1">
                          <a:solidFill>
                            <a:schemeClr val="bg2">
                              <a:lumMod val="10000"/>
                            </a:schemeClr>
                          </a:solidFill>
                        </a:rPr>
                        <a:t>IA</a:t>
                      </a:r>
                      <a:r>
                        <a:rPr lang="es-ES" sz="2800" b="1" dirty="0">
                          <a:solidFill>
                            <a:schemeClr val="bg2">
                              <a:lumMod val="10000"/>
                            </a:schemeClr>
                          </a:solidFill>
                        </a:rPr>
                        <a:t> (66%)</a:t>
                      </a:r>
                    </a:p>
                    <a:p>
                      <a:r>
                        <a:rPr lang="es-ES" sz="2800" dirty="0">
                          <a:solidFill>
                            <a:schemeClr val="bg2">
                              <a:lumMod val="10000"/>
                            </a:schemeClr>
                          </a:solidFill>
                        </a:rPr>
                        <a:t>21</a:t>
                      </a:r>
                      <a:r>
                        <a:rPr lang="es-ES" sz="2800" baseline="0" dirty="0">
                          <a:solidFill>
                            <a:schemeClr val="bg2">
                              <a:lumMod val="10000"/>
                            </a:schemeClr>
                          </a:solidFill>
                        </a:rPr>
                        <a:t> </a:t>
                      </a:r>
                      <a:r>
                        <a:rPr lang="es-ES" sz="2800" baseline="0" dirty="0" err="1">
                          <a:solidFill>
                            <a:schemeClr val="bg2">
                              <a:lumMod val="10000"/>
                            </a:schemeClr>
                          </a:solidFill>
                        </a:rPr>
                        <a:t>IB</a:t>
                      </a:r>
                      <a:r>
                        <a:rPr lang="es-ES" sz="2800" baseline="0" dirty="0">
                          <a:solidFill>
                            <a:schemeClr val="bg2">
                              <a:lumMod val="10000"/>
                            </a:schemeClr>
                          </a:solidFill>
                        </a:rPr>
                        <a:t> (34%)</a:t>
                      </a:r>
                      <a:endParaRPr lang="es-ES" sz="2800" dirty="0">
                        <a:solidFill>
                          <a:schemeClr val="bg2">
                            <a:lumMod val="10000"/>
                          </a:schemeClr>
                        </a:solidFill>
                        <a:latin typeface="+mj-lt"/>
                      </a:endParaRPr>
                    </a:p>
                  </a:txBody>
                  <a:tcPr/>
                </a:tc>
                <a:extLst>
                  <a:ext uri="{0D108BD9-81ED-4DB2-BD59-A6C34878D82A}">
                    <a16:rowId xmlns:a16="http://schemas.microsoft.com/office/drawing/2014/main" xmlns="" val="10001"/>
                  </a:ext>
                </a:extLst>
              </a:tr>
              <a:tr h="2645366">
                <a:tc>
                  <a:txBody>
                    <a:bodyPr/>
                    <a:lstStyle/>
                    <a:p>
                      <a:r>
                        <a:rPr lang="es-ES" sz="2800" b="1" dirty="0" err="1">
                          <a:solidFill>
                            <a:schemeClr val="bg2">
                              <a:lumMod val="10000"/>
                            </a:schemeClr>
                          </a:solidFill>
                        </a:rPr>
                        <a:t>Pathological</a:t>
                      </a:r>
                      <a:r>
                        <a:rPr lang="es-ES" sz="2800" b="1" baseline="0" dirty="0">
                          <a:solidFill>
                            <a:schemeClr val="bg2">
                              <a:lumMod val="10000"/>
                            </a:schemeClr>
                          </a:solidFill>
                        </a:rPr>
                        <a:t> </a:t>
                      </a:r>
                      <a:r>
                        <a:rPr lang="es-ES" sz="2800" b="1" baseline="0" dirty="0" err="1">
                          <a:solidFill>
                            <a:schemeClr val="bg2">
                              <a:lumMod val="10000"/>
                            </a:schemeClr>
                          </a:solidFill>
                        </a:rPr>
                        <a:t>type</a:t>
                      </a:r>
                      <a:endParaRPr lang="es-ES" sz="2800" b="1" dirty="0">
                        <a:solidFill>
                          <a:schemeClr val="bg2">
                            <a:lumMod val="10000"/>
                          </a:schemeClr>
                        </a:solidFill>
                        <a:latin typeface="+mj-lt"/>
                      </a:endParaRPr>
                    </a:p>
                  </a:txBody>
                  <a:tcPr/>
                </a:tc>
                <a:tc>
                  <a:txBody>
                    <a:bodyPr/>
                    <a:lstStyle/>
                    <a:p>
                      <a:r>
                        <a:rPr lang="es-ES" sz="2800" b="1" dirty="0" err="1">
                          <a:solidFill>
                            <a:schemeClr val="bg2">
                              <a:lumMod val="10000"/>
                            </a:schemeClr>
                          </a:solidFill>
                        </a:rPr>
                        <a:t>Endometrioid</a:t>
                      </a:r>
                      <a:r>
                        <a:rPr lang="es-ES" sz="2800" b="1" baseline="0" dirty="0">
                          <a:solidFill>
                            <a:schemeClr val="bg2">
                              <a:lumMod val="10000"/>
                            </a:schemeClr>
                          </a:solidFill>
                        </a:rPr>
                        <a:t>      54 (87%)</a:t>
                      </a:r>
                    </a:p>
                    <a:p>
                      <a:r>
                        <a:rPr lang="es-ES" sz="2800" baseline="0" dirty="0" err="1">
                          <a:solidFill>
                            <a:schemeClr val="bg2">
                              <a:lumMod val="10000"/>
                            </a:schemeClr>
                          </a:solidFill>
                        </a:rPr>
                        <a:t>Serous</a:t>
                      </a:r>
                      <a:r>
                        <a:rPr lang="es-ES" sz="2800" baseline="0" dirty="0">
                          <a:solidFill>
                            <a:schemeClr val="bg2">
                              <a:lumMod val="10000"/>
                            </a:schemeClr>
                          </a:solidFill>
                        </a:rPr>
                        <a:t>                    4 (6.4%)</a:t>
                      </a:r>
                    </a:p>
                    <a:p>
                      <a:r>
                        <a:rPr lang="es-ES" sz="2800" baseline="0" dirty="0" err="1">
                          <a:solidFill>
                            <a:schemeClr val="bg2">
                              <a:lumMod val="10000"/>
                            </a:schemeClr>
                          </a:solidFill>
                        </a:rPr>
                        <a:t>Mixed</a:t>
                      </a:r>
                      <a:r>
                        <a:rPr lang="es-ES" sz="2800" baseline="0" dirty="0">
                          <a:solidFill>
                            <a:schemeClr val="bg2">
                              <a:lumMod val="10000"/>
                            </a:schemeClr>
                          </a:solidFill>
                        </a:rPr>
                        <a:t>                     1 (1.1%)</a:t>
                      </a:r>
                    </a:p>
                    <a:p>
                      <a:r>
                        <a:rPr lang="es-ES" sz="2800" baseline="0" dirty="0" err="1">
                          <a:solidFill>
                            <a:schemeClr val="bg2">
                              <a:lumMod val="10000"/>
                            </a:schemeClr>
                          </a:solidFill>
                        </a:rPr>
                        <a:t>Carcinosaroma</a:t>
                      </a:r>
                      <a:r>
                        <a:rPr lang="es-ES" sz="2800" baseline="0" dirty="0">
                          <a:solidFill>
                            <a:schemeClr val="bg2">
                              <a:lumMod val="10000"/>
                            </a:schemeClr>
                          </a:solidFill>
                        </a:rPr>
                        <a:t>     1 (1.1%)</a:t>
                      </a:r>
                    </a:p>
                    <a:p>
                      <a:r>
                        <a:rPr lang="es-ES" sz="2800" dirty="0">
                          <a:solidFill>
                            <a:schemeClr val="bg2">
                              <a:lumMod val="10000"/>
                            </a:schemeClr>
                          </a:solidFill>
                        </a:rPr>
                        <a:t>NA</a:t>
                      </a:r>
                      <a:r>
                        <a:rPr lang="es-ES" sz="2800" baseline="0" dirty="0">
                          <a:solidFill>
                            <a:schemeClr val="bg2">
                              <a:lumMod val="10000"/>
                            </a:schemeClr>
                          </a:solidFill>
                        </a:rPr>
                        <a:t>                          2 (2.4%)</a:t>
                      </a:r>
                      <a:endParaRPr lang="es-ES" sz="2800" dirty="0">
                        <a:solidFill>
                          <a:schemeClr val="bg2">
                            <a:lumMod val="10000"/>
                          </a:schemeClr>
                        </a:solidFill>
                        <a:latin typeface="+mj-lt"/>
                      </a:endParaRPr>
                    </a:p>
                  </a:txBody>
                  <a:tcPr/>
                </a:tc>
                <a:extLst>
                  <a:ext uri="{0D108BD9-81ED-4DB2-BD59-A6C34878D82A}">
                    <a16:rowId xmlns:a16="http://schemas.microsoft.com/office/drawing/2014/main" xmlns="" val="10002"/>
                  </a:ext>
                </a:extLst>
              </a:tr>
              <a:tr h="2171431">
                <a:tc>
                  <a:txBody>
                    <a:bodyPr/>
                    <a:lstStyle/>
                    <a:p>
                      <a:r>
                        <a:rPr lang="es-ES" sz="2800" b="1" dirty="0">
                          <a:solidFill>
                            <a:schemeClr val="bg2">
                              <a:lumMod val="10000"/>
                            </a:schemeClr>
                          </a:solidFill>
                        </a:rPr>
                        <a:t>Grade</a:t>
                      </a:r>
                      <a:endParaRPr lang="es-ES" sz="2800" b="1" dirty="0">
                        <a:solidFill>
                          <a:schemeClr val="bg2">
                            <a:lumMod val="10000"/>
                          </a:schemeClr>
                        </a:solidFill>
                        <a:latin typeface="+mj-lt"/>
                      </a:endParaRPr>
                    </a:p>
                  </a:txBody>
                  <a:tcPr/>
                </a:tc>
                <a:tc>
                  <a:txBody>
                    <a:bodyPr/>
                    <a:lstStyle/>
                    <a:p>
                      <a:r>
                        <a:rPr lang="es-ES" sz="2800" b="1" dirty="0">
                          <a:solidFill>
                            <a:schemeClr val="bg2">
                              <a:lumMod val="10000"/>
                            </a:schemeClr>
                          </a:solidFill>
                        </a:rPr>
                        <a:t>G1</a:t>
                      </a:r>
                      <a:r>
                        <a:rPr lang="es-ES" sz="2800" b="1" baseline="0" dirty="0">
                          <a:solidFill>
                            <a:schemeClr val="bg2">
                              <a:lumMod val="10000"/>
                            </a:schemeClr>
                          </a:solidFill>
                        </a:rPr>
                        <a:t> 38 (61.3%)  (32 IA, 6 IB) </a:t>
                      </a:r>
                      <a:endParaRPr lang="es-ES" sz="2800" b="1" baseline="0" dirty="0" smtClean="0">
                        <a:solidFill>
                          <a:schemeClr val="bg2">
                            <a:lumMod val="10000"/>
                          </a:schemeClr>
                        </a:solidFill>
                      </a:endParaRPr>
                    </a:p>
                    <a:p>
                      <a:r>
                        <a:rPr lang="es-ES" sz="2800" baseline="0" dirty="0" smtClean="0">
                          <a:solidFill>
                            <a:schemeClr val="bg2">
                              <a:lumMod val="10000"/>
                            </a:schemeClr>
                          </a:solidFill>
                        </a:rPr>
                        <a:t>G2   </a:t>
                      </a:r>
                      <a:r>
                        <a:rPr lang="es-ES" sz="2800" baseline="0" dirty="0">
                          <a:solidFill>
                            <a:schemeClr val="bg2">
                              <a:lumMod val="10000"/>
                            </a:schemeClr>
                          </a:solidFill>
                        </a:rPr>
                        <a:t>10 (16.1%)  (4 IA, 6 IB)</a:t>
                      </a:r>
                    </a:p>
                    <a:p>
                      <a:r>
                        <a:rPr lang="es-ES" sz="2800" baseline="0" dirty="0">
                          <a:solidFill>
                            <a:schemeClr val="bg2">
                              <a:lumMod val="10000"/>
                            </a:schemeClr>
                          </a:solidFill>
                        </a:rPr>
                        <a:t>G3    7 </a:t>
                      </a:r>
                      <a:r>
                        <a:rPr lang="es-ES" sz="2800" baseline="0" dirty="0" smtClean="0">
                          <a:solidFill>
                            <a:schemeClr val="bg2">
                              <a:lumMod val="10000"/>
                            </a:schemeClr>
                          </a:solidFill>
                        </a:rPr>
                        <a:t>(</a:t>
                      </a:r>
                      <a:r>
                        <a:rPr lang="es-ES" sz="2800" baseline="0" dirty="0">
                          <a:solidFill>
                            <a:schemeClr val="bg2">
                              <a:lumMod val="10000"/>
                            </a:schemeClr>
                          </a:solidFill>
                        </a:rPr>
                        <a:t>11%)     (2 IA, </a:t>
                      </a:r>
                      <a:r>
                        <a:rPr lang="es-ES" sz="2800" b="1" baseline="0" dirty="0">
                          <a:solidFill>
                            <a:schemeClr val="bg2">
                              <a:lumMod val="10000"/>
                            </a:schemeClr>
                          </a:solidFill>
                        </a:rPr>
                        <a:t>5 IB</a:t>
                      </a:r>
                      <a:r>
                        <a:rPr lang="es-ES" sz="2800" baseline="0" dirty="0">
                          <a:solidFill>
                            <a:schemeClr val="bg2">
                              <a:lumMod val="10000"/>
                            </a:schemeClr>
                          </a:solidFill>
                        </a:rPr>
                        <a:t>)</a:t>
                      </a:r>
                    </a:p>
                    <a:p>
                      <a:r>
                        <a:rPr lang="es-ES" sz="2800" baseline="0" dirty="0" smtClean="0">
                          <a:solidFill>
                            <a:schemeClr val="bg2">
                              <a:lumMod val="10000"/>
                            </a:schemeClr>
                          </a:solidFill>
                        </a:rPr>
                        <a:t>Perdidos: 7 </a:t>
                      </a:r>
                      <a:r>
                        <a:rPr lang="es-ES" sz="2800" baseline="0" dirty="0">
                          <a:solidFill>
                            <a:schemeClr val="bg2">
                              <a:lumMod val="10000"/>
                            </a:schemeClr>
                          </a:solidFill>
                        </a:rPr>
                        <a:t>(11%) </a:t>
                      </a:r>
                      <a:r>
                        <a:rPr lang="es-ES" sz="2800" baseline="0" dirty="0" smtClean="0">
                          <a:solidFill>
                            <a:schemeClr val="bg2">
                              <a:lumMod val="10000"/>
                            </a:schemeClr>
                          </a:solidFill>
                        </a:rPr>
                        <a:t>, (</a:t>
                      </a:r>
                      <a:r>
                        <a:rPr lang="es-ES" sz="2800" baseline="0" dirty="0">
                          <a:solidFill>
                            <a:schemeClr val="bg2">
                              <a:lumMod val="10000"/>
                            </a:schemeClr>
                          </a:solidFill>
                        </a:rPr>
                        <a:t>1 </a:t>
                      </a:r>
                      <a:r>
                        <a:rPr lang="es-ES" sz="2800" baseline="0" dirty="0" err="1">
                          <a:solidFill>
                            <a:schemeClr val="bg2">
                              <a:lumMod val="10000"/>
                            </a:schemeClr>
                          </a:solidFill>
                        </a:rPr>
                        <a:t>IA</a:t>
                      </a:r>
                      <a:r>
                        <a:rPr lang="es-ES" sz="2800" baseline="0" dirty="0">
                          <a:solidFill>
                            <a:schemeClr val="bg2">
                              <a:lumMod val="10000"/>
                            </a:schemeClr>
                          </a:solidFill>
                        </a:rPr>
                        <a:t>, 4 </a:t>
                      </a:r>
                      <a:r>
                        <a:rPr lang="es-ES" sz="2800" baseline="0" dirty="0" err="1">
                          <a:solidFill>
                            <a:schemeClr val="bg2">
                              <a:lumMod val="10000"/>
                            </a:schemeClr>
                          </a:solidFill>
                        </a:rPr>
                        <a:t>IB</a:t>
                      </a:r>
                      <a:r>
                        <a:rPr lang="es-ES" sz="2800" baseline="0" dirty="0">
                          <a:solidFill>
                            <a:schemeClr val="bg2">
                              <a:lumMod val="10000"/>
                            </a:schemeClr>
                          </a:solidFill>
                        </a:rPr>
                        <a:t>)</a:t>
                      </a:r>
                      <a:endParaRPr lang="es-ES" sz="2800" dirty="0">
                        <a:solidFill>
                          <a:schemeClr val="bg2">
                            <a:lumMod val="10000"/>
                          </a:schemeClr>
                        </a:solidFill>
                        <a:latin typeface="+mj-lt"/>
                      </a:endParaRPr>
                    </a:p>
                  </a:txBody>
                  <a:tcPr/>
                </a:tc>
                <a:extLst>
                  <a:ext uri="{0D108BD9-81ED-4DB2-BD59-A6C34878D82A}">
                    <a16:rowId xmlns:a16="http://schemas.microsoft.com/office/drawing/2014/main" xmlns="" val="10003"/>
                  </a:ext>
                </a:extLst>
              </a:tr>
              <a:tr h="670528">
                <a:tc>
                  <a:txBody>
                    <a:bodyPr/>
                    <a:lstStyle/>
                    <a:p>
                      <a:r>
                        <a:rPr lang="es-ES" sz="2800" b="1" dirty="0">
                          <a:solidFill>
                            <a:schemeClr val="bg2">
                              <a:lumMod val="10000"/>
                            </a:schemeClr>
                          </a:solidFill>
                        </a:rPr>
                        <a:t>Median tumor </a:t>
                      </a:r>
                      <a:r>
                        <a:rPr lang="es-ES" sz="2800" b="1" dirty="0" err="1">
                          <a:solidFill>
                            <a:schemeClr val="bg2">
                              <a:lumMod val="10000"/>
                            </a:schemeClr>
                          </a:solidFill>
                        </a:rPr>
                        <a:t>size</a:t>
                      </a:r>
                      <a:r>
                        <a:rPr lang="es-ES" sz="2800" b="1" dirty="0">
                          <a:solidFill>
                            <a:schemeClr val="bg2">
                              <a:lumMod val="10000"/>
                            </a:schemeClr>
                          </a:solidFill>
                        </a:rPr>
                        <a:t> (mm)</a:t>
                      </a:r>
                      <a:endParaRPr lang="es-ES" sz="2800" b="1" dirty="0">
                        <a:solidFill>
                          <a:schemeClr val="bg2">
                            <a:lumMod val="10000"/>
                          </a:schemeClr>
                        </a:solidFill>
                        <a:latin typeface="+mj-lt"/>
                      </a:endParaRPr>
                    </a:p>
                  </a:txBody>
                  <a:tcPr/>
                </a:tc>
                <a:tc>
                  <a:txBody>
                    <a:bodyPr/>
                    <a:lstStyle/>
                    <a:p>
                      <a:pPr marL="342900" indent="-342900">
                        <a:buAutoNum type="arabicPlain" startAt="35"/>
                      </a:pPr>
                      <a:r>
                        <a:rPr lang="es-ES" sz="2800" b="1" baseline="0" dirty="0">
                          <a:solidFill>
                            <a:schemeClr val="bg2">
                              <a:lumMod val="10000"/>
                            </a:schemeClr>
                          </a:solidFill>
                        </a:rPr>
                        <a:t> (7-71)</a:t>
                      </a:r>
                      <a:endParaRPr lang="es-ES" sz="2800" b="1" baseline="0" dirty="0">
                        <a:solidFill>
                          <a:schemeClr val="bg2">
                            <a:lumMod val="10000"/>
                          </a:schemeClr>
                        </a:solidFill>
                        <a:latin typeface="+mj-lt"/>
                      </a:endParaRPr>
                    </a:p>
                  </a:txBody>
                  <a:tcPr/>
                </a:tc>
                <a:extLst>
                  <a:ext uri="{0D108BD9-81ED-4DB2-BD59-A6C34878D82A}">
                    <a16:rowId xmlns:a16="http://schemas.microsoft.com/office/drawing/2014/main" xmlns="" val="10004"/>
                  </a:ext>
                </a:extLst>
              </a:tr>
              <a:tr h="2149361">
                <a:tc>
                  <a:txBody>
                    <a:bodyPr/>
                    <a:lstStyle/>
                    <a:p>
                      <a:r>
                        <a:rPr lang="es-ES" sz="2800" b="1" dirty="0">
                          <a:solidFill>
                            <a:schemeClr val="bg2">
                              <a:lumMod val="10000"/>
                            </a:schemeClr>
                          </a:solidFill>
                        </a:rPr>
                        <a:t>Tumor</a:t>
                      </a:r>
                      <a:r>
                        <a:rPr lang="es-ES" sz="2800" b="1" baseline="0" dirty="0">
                          <a:solidFill>
                            <a:schemeClr val="bg2">
                              <a:lumMod val="10000"/>
                            </a:schemeClr>
                          </a:solidFill>
                        </a:rPr>
                        <a:t> </a:t>
                      </a:r>
                      <a:r>
                        <a:rPr lang="es-ES" sz="2800" b="1" baseline="0" dirty="0" err="1">
                          <a:solidFill>
                            <a:schemeClr val="bg2">
                              <a:lumMod val="10000"/>
                            </a:schemeClr>
                          </a:solidFill>
                        </a:rPr>
                        <a:t>site</a:t>
                      </a:r>
                      <a:endParaRPr lang="es-ES" sz="2800" b="1" dirty="0">
                        <a:solidFill>
                          <a:schemeClr val="bg2">
                            <a:lumMod val="10000"/>
                          </a:schemeClr>
                        </a:solidFill>
                        <a:latin typeface="+mj-lt"/>
                      </a:endParaRPr>
                    </a:p>
                  </a:txBody>
                  <a:tcPr/>
                </a:tc>
                <a:tc>
                  <a:txBody>
                    <a:bodyPr/>
                    <a:lstStyle/>
                    <a:p>
                      <a:r>
                        <a:rPr lang="es-ES" sz="2800" dirty="0" err="1">
                          <a:solidFill>
                            <a:schemeClr val="bg2">
                              <a:lumMod val="10000"/>
                            </a:schemeClr>
                          </a:solidFill>
                        </a:rPr>
                        <a:t>Fundus</a:t>
                      </a:r>
                      <a:r>
                        <a:rPr lang="es-ES" sz="2800" dirty="0">
                          <a:solidFill>
                            <a:schemeClr val="bg2">
                              <a:lumMod val="10000"/>
                            </a:schemeClr>
                          </a:solidFill>
                        </a:rPr>
                        <a:t>            6</a:t>
                      </a:r>
                    </a:p>
                    <a:p>
                      <a:r>
                        <a:rPr lang="es-ES" sz="2800" b="1" dirty="0" err="1">
                          <a:solidFill>
                            <a:schemeClr val="bg2">
                              <a:lumMod val="10000"/>
                            </a:schemeClr>
                          </a:solidFill>
                        </a:rPr>
                        <a:t>Mid</a:t>
                      </a:r>
                      <a:r>
                        <a:rPr lang="es-ES" sz="2800" b="1" dirty="0">
                          <a:solidFill>
                            <a:schemeClr val="bg2">
                              <a:lumMod val="10000"/>
                            </a:schemeClr>
                          </a:solidFill>
                        </a:rPr>
                        <a:t> corpus   30</a:t>
                      </a:r>
                    </a:p>
                    <a:p>
                      <a:r>
                        <a:rPr lang="es-ES" sz="2800" dirty="0" err="1">
                          <a:solidFill>
                            <a:schemeClr val="bg2">
                              <a:lumMod val="10000"/>
                            </a:schemeClr>
                          </a:solidFill>
                        </a:rPr>
                        <a:t>Both</a:t>
                      </a:r>
                      <a:r>
                        <a:rPr lang="es-ES" sz="2800" dirty="0">
                          <a:solidFill>
                            <a:schemeClr val="bg2">
                              <a:lumMod val="10000"/>
                            </a:schemeClr>
                          </a:solidFill>
                        </a:rPr>
                        <a:t>               10</a:t>
                      </a:r>
                    </a:p>
                    <a:p>
                      <a:r>
                        <a:rPr lang="es-ES" sz="2800" dirty="0">
                          <a:solidFill>
                            <a:schemeClr val="bg2">
                              <a:lumMod val="10000"/>
                            </a:schemeClr>
                          </a:solidFill>
                        </a:rPr>
                        <a:t>NA                 16</a:t>
                      </a:r>
                      <a:endParaRPr lang="es-ES" sz="2800" dirty="0">
                        <a:solidFill>
                          <a:schemeClr val="bg2">
                            <a:lumMod val="10000"/>
                          </a:schemeClr>
                        </a:solidFill>
                        <a:latin typeface="+mj-lt"/>
                      </a:endParaRPr>
                    </a:p>
                  </a:txBody>
                  <a:tcPr/>
                </a:tc>
                <a:extLst>
                  <a:ext uri="{0D108BD9-81ED-4DB2-BD59-A6C34878D82A}">
                    <a16:rowId xmlns:a16="http://schemas.microsoft.com/office/drawing/2014/main" xmlns="" val="10005"/>
                  </a:ext>
                </a:extLst>
              </a:tr>
            </a:tbl>
          </a:graphicData>
        </a:graphic>
      </p:graphicFrame>
      <p:graphicFrame>
        <p:nvGraphicFramePr>
          <p:cNvPr id="7" name="2 Tabla">
            <a:extLst>
              <a:ext uri="{FF2B5EF4-FFF2-40B4-BE49-F238E27FC236}">
                <a16:creationId xmlns:a16="http://schemas.microsoft.com/office/drawing/2014/main" xmlns="" id="{76AE28B9-BE22-4BBC-B7BF-C764C036F434}"/>
              </a:ext>
            </a:extLst>
          </p:cNvPr>
          <p:cNvGraphicFramePr>
            <a:graphicFrameLocks noGrp="1"/>
          </p:cNvGraphicFramePr>
          <p:nvPr>
            <p:extLst>
              <p:ext uri="{D42A27DB-BD31-4B8C-83A1-F6EECF244321}">
                <p14:modId xmlns:p14="http://schemas.microsoft.com/office/powerpoint/2010/main" val="2396437996"/>
              </p:ext>
            </p:extLst>
          </p:nvPr>
        </p:nvGraphicFramePr>
        <p:xfrm>
          <a:off x="12192000" y="1790455"/>
          <a:ext cx="11595108" cy="10135089"/>
        </p:xfrm>
        <a:graphic>
          <a:graphicData uri="http://schemas.openxmlformats.org/drawingml/2006/table">
            <a:tbl>
              <a:tblPr firstRow="1" bandRow="1">
                <a:tableStyleId>{69CF1AB2-1976-4502-BF36-3FF5EA218861}</a:tableStyleId>
              </a:tblPr>
              <a:tblGrid>
                <a:gridCol w="3897632">
                  <a:extLst>
                    <a:ext uri="{9D8B030D-6E8A-4147-A177-3AD203B41FA5}">
                      <a16:colId xmlns:a16="http://schemas.microsoft.com/office/drawing/2014/main" xmlns="" val="20000"/>
                    </a:ext>
                  </a:extLst>
                </a:gridCol>
                <a:gridCol w="7697476">
                  <a:extLst>
                    <a:ext uri="{9D8B030D-6E8A-4147-A177-3AD203B41FA5}">
                      <a16:colId xmlns:a16="http://schemas.microsoft.com/office/drawing/2014/main" xmlns="" val="20001"/>
                    </a:ext>
                  </a:extLst>
                </a:gridCol>
              </a:tblGrid>
              <a:tr h="862251">
                <a:tc>
                  <a:txBody>
                    <a:bodyPr/>
                    <a:lstStyle/>
                    <a:p>
                      <a:r>
                        <a:rPr lang="es-ES" sz="2400" b="1" dirty="0">
                          <a:solidFill>
                            <a:schemeClr val="bg2">
                              <a:lumMod val="10000"/>
                            </a:schemeClr>
                          </a:solidFill>
                        </a:rPr>
                        <a:t>Mean </a:t>
                      </a:r>
                      <a:r>
                        <a:rPr lang="es-ES" sz="2400" b="1" dirty="0" err="1">
                          <a:solidFill>
                            <a:schemeClr val="bg2">
                              <a:lumMod val="10000"/>
                            </a:schemeClr>
                          </a:solidFill>
                        </a:rPr>
                        <a:t>follow</a:t>
                      </a:r>
                      <a:r>
                        <a:rPr lang="es-ES" sz="2400" b="1" dirty="0">
                          <a:solidFill>
                            <a:schemeClr val="bg2">
                              <a:lumMod val="10000"/>
                            </a:schemeClr>
                          </a:solidFill>
                        </a:rPr>
                        <a:t>-up</a:t>
                      </a:r>
                      <a:r>
                        <a:rPr lang="es-ES" sz="2400" b="1" baseline="0" dirty="0">
                          <a:solidFill>
                            <a:schemeClr val="bg2">
                              <a:lumMod val="10000"/>
                            </a:schemeClr>
                          </a:solidFill>
                        </a:rPr>
                        <a:t> (</a:t>
                      </a:r>
                      <a:r>
                        <a:rPr lang="es-ES" sz="2400" b="1" baseline="0" dirty="0" err="1">
                          <a:solidFill>
                            <a:schemeClr val="bg2">
                              <a:lumMod val="10000"/>
                            </a:schemeClr>
                          </a:solidFill>
                        </a:rPr>
                        <a:t>months</a:t>
                      </a:r>
                      <a:r>
                        <a:rPr lang="es-ES" sz="2400" b="1" baseline="0" dirty="0">
                          <a:solidFill>
                            <a:schemeClr val="bg2">
                              <a:lumMod val="10000"/>
                            </a:schemeClr>
                          </a:solidFill>
                        </a:rPr>
                        <a:t>)</a:t>
                      </a:r>
                      <a:endParaRPr lang="es-ES" sz="2400" b="1" dirty="0">
                        <a:solidFill>
                          <a:schemeClr val="bg2">
                            <a:lumMod val="10000"/>
                          </a:schemeClr>
                        </a:solidFill>
                        <a:latin typeface="+mj-lt"/>
                      </a:endParaRPr>
                    </a:p>
                  </a:txBody>
                  <a:tcPr/>
                </a:tc>
                <a:tc>
                  <a:txBody>
                    <a:bodyPr/>
                    <a:lstStyle/>
                    <a:p>
                      <a:r>
                        <a:rPr lang="es-ES" sz="2400" b="1" dirty="0">
                          <a:solidFill>
                            <a:schemeClr val="bg2">
                              <a:lumMod val="10000"/>
                            </a:schemeClr>
                          </a:solidFill>
                        </a:rPr>
                        <a:t>32.8</a:t>
                      </a:r>
                      <a:r>
                        <a:rPr lang="es-ES" sz="2400" b="1" baseline="0" dirty="0">
                          <a:solidFill>
                            <a:schemeClr val="bg2">
                              <a:lumMod val="10000"/>
                            </a:schemeClr>
                          </a:solidFill>
                        </a:rPr>
                        <a:t>  (SD 33.7)</a:t>
                      </a:r>
                      <a:endParaRPr lang="es-ES" sz="2400" b="1" dirty="0">
                        <a:solidFill>
                          <a:schemeClr val="bg2">
                            <a:lumMod val="10000"/>
                          </a:schemeClr>
                        </a:solidFill>
                        <a:latin typeface="+mj-lt"/>
                      </a:endParaRPr>
                    </a:p>
                  </a:txBody>
                  <a:tcPr/>
                </a:tc>
                <a:extLst>
                  <a:ext uri="{0D108BD9-81ED-4DB2-BD59-A6C34878D82A}">
                    <a16:rowId xmlns:a16="http://schemas.microsoft.com/office/drawing/2014/main" xmlns="" val="10000"/>
                  </a:ext>
                </a:extLst>
              </a:tr>
              <a:tr h="1663643">
                <a:tc>
                  <a:txBody>
                    <a:bodyPr/>
                    <a:lstStyle/>
                    <a:p>
                      <a:r>
                        <a:rPr lang="es-ES" sz="2400" b="1" dirty="0" err="1">
                          <a:solidFill>
                            <a:schemeClr val="bg2">
                              <a:lumMod val="10000"/>
                            </a:schemeClr>
                          </a:solidFill>
                        </a:rPr>
                        <a:t>Image</a:t>
                      </a:r>
                      <a:r>
                        <a:rPr lang="es-ES" sz="2400" b="1" dirty="0">
                          <a:solidFill>
                            <a:schemeClr val="bg2">
                              <a:lumMod val="10000"/>
                            </a:schemeClr>
                          </a:solidFill>
                        </a:rPr>
                        <a:t> </a:t>
                      </a:r>
                      <a:r>
                        <a:rPr lang="es-ES" sz="2400" b="1" dirty="0" err="1">
                          <a:solidFill>
                            <a:schemeClr val="bg2">
                              <a:lumMod val="10000"/>
                            </a:schemeClr>
                          </a:solidFill>
                        </a:rPr>
                        <a:t>previous</a:t>
                      </a:r>
                      <a:r>
                        <a:rPr lang="es-ES" sz="2400" b="1" dirty="0">
                          <a:solidFill>
                            <a:schemeClr val="bg2">
                              <a:lumMod val="10000"/>
                            </a:schemeClr>
                          </a:solidFill>
                        </a:rPr>
                        <a:t> </a:t>
                      </a:r>
                      <a:r>
                        <a:rPr lang="es-ES" sz="2400" b="1" dirty="0" err="1">
                          <a:solidFill>
                            <a:schemeClr val="bg2">
                              <a:lumMod val="10000"/>
                            </a:schemeClr>
                          </a:solidFill>
                        </a:rPr>
                        <a:t>BT</a:t>
                      </a:r>
                      <a:endParaRPr lang="es-ES" sz="2400" b="1" dirty="0">
                        <a:solidFill>
                          <a:schemeClr val="bg2">
                            <a:lumMod val="10000"/>
                          </a:schemeClr>
                        </a:solidFill>
                        <a:latin typeface="+mj-lt"/>
                      </a:endParaRPr>
                    </a:p>
                  </a:txBody>
                  <a:tcPr/>
                </a:tc>
                <a:tc>
                  <a:txBody>
                    <a:bodyPr/>
                    <a:lstStyle/>
                    <a:p>
                      <a:r>
                        <a:rPr lang="es-ES" sz="2400" b="1" dirty="0" err="1">
                          <a:solidFill>
                            <a:schemeClr val="bg2">
                              <a:lumMod val="10000"/>
                            </a:schemeClr>
                          </a:solidFill>
                        </a:rPr>
                        <a:t>US</a:t>
                      </a:r>
                      <a:r>
                        <a:rPr lang="es-ES" sz="2400" b="1" dirty="0">
                          <a:solidFill>
                            <a:schemeClr val="bg2">
                              <a:lumMod val="10000"/>
                            </a:schemeClr>
                          </a:solidFill>
                        </a:rPr>
                        <a:t>      44</a:t>
                      </a:r>
                    </a:p>
                    <a:p>
                      <a:r>
                        <a:rPr lang="es-ES" sz="2400" b="1" dirty="0" err="1">
                          <a:solidFill>
                            <a:schemeClr val="bg2">
                              <a:lumMod val="10000"/>
                            </a:schemeClr>
                          </a:solidFill>
                        </a:rPr>
                        <a:t>CT</a:t>
                      </a:r>
                      <a:r>
                        <a:rPr lang="es-ES" sz="2400" b="1" baseline="0" dirty="0">
                          <a:solidFill>
                            <a:schemeClr val="bg2">
                              <a:lumMod val="10000"/>
                            </a:schemeClr>
                          </a:solidFill>
                        </a:rPr>
                        <a:t>      29</a:t>
                      </a:r>
                    </a:p>
                    <a:p>
                      <a:r>
                        <a:rPr lang="es-ES" sz="2400" b="1" baseline="0" dirty="0" err="1">
                          <a:solidFill>
                            <a:schemeClr val="bg2">
                              <a:lumMod val="10000"/>
                            </a:schemeClr>
                          </a:solidFill>
                        </a:rPr>
                        <a:t>MRI</a:t>
                      </a:r>
                      <a:r>
                        <a:rPr lang="es-ES" sz="2400" b="1" baseline="0" dirty="0">
                          <a:solidFill>
                            <a:schemeClr val="bg2">
                              <a:lumMod val="10000"/>
                            </a:schemeClr>
                          </a:solidFill>
                        </a:rPr>
                        <a:t>   23</a:t>
                      </a:r>
                    </a:p>
                    <a:p>
                      <a:r>
                        <a:rPr lang="es-ES" sz="2400" b="1" baseline="0" dirty="0" err="1">
                          <a:solidFill>
                            <a:schemeClr val="bg2">
                              <a:lumMod val="10000"/>
                            </a:schemeClr>
                          </a:solidFill>
                        </a:rPr>
                        <a:t>PET</a:t>
                      </a:r>
                      <a:r>
                        <a:rPr lang="es-ES" sz="2400" b="1" baseline="0" dirty="0">
                          <a:solidFill>
                            <a:schemeClr val="bg2">
                              <a:lumMod val="10000"/>
                            </a:schemeClr>
                          </a:solidFill>
                        </a:rPr>
                        <a:t>      2</a:t>
                      </a:r>
                      <a:endParaRPr lang="es-ES" sz="2400" b="1" dirty="0">
                        <a:solidFill>
                          <a:schemeClr val="bg2">
                            <a:lumMod val="10000"/>
                          </a:schemeClr>
                        </a:solidFill>
                        <a:latin typeface="+mj-lt"/>
                      </a:endParaRPr>
                    </a:p>
                  </a:txBody>
                  <a:tcPr/>
                </a:tc>
                <a:extLst>
                  <a:ext uri="{0D108BD9-81ED-4DB2-BD59-A6C34878D82A}">
                    <a16:rowId xmlns:a16="http://schemas.microsoft.com/office/drawing/2014/main" xmlns="" val="10001"/>
                  </a:ext>
                </a:extLst>
              </a:tr>
              <a:tr h="2055089">
                <a:tc>
                  <a:txBody>
                    <a:bodyPr/>
                    <a:lstStyle/>
                    <a:p>
                      <a:r>
                        <a:rPr lang="es-ES" sz="2400" b="1" dirty="0" err="1">
                          <a:solidFill>
                            <a:schemeClr val="bg2">
                              <a:lumMod val="10000"/>
                            </a:schemeClr>
                          </a:solidFill>
                        </a:rPr>
                        <a:t>Anesthesia</a:t>
                      </a:r>
                      <a:endParaRPr lang="es-ES" sz="2400" b="1" dirty="0">
                        <a:solidFill>
                          <a:schemeClr val="bg2">
                            <a:lumMod val="10000"/>
                          </a:schemeClr>
                        </a:solidFill>
                        <a:latin typeface="+mj-lt"/>
                      </a:endParaRPr>
                    </a:p>
                  </a:txBody>
                  <a:tcPr/>
                </a:tc>
                <a:tc>
                  <a:txBody>
                    <a:bodyPr/>
                    <a:lstStyle/>
                    <a:p>
                      <a:r>
                        <a:rPr lang="es-ES" sz="2400" b="1" dirty="0" err="1">
                          <a:solidFill>
                            <a:schemeClr val="bg2">
                              <a:lumMod val="10000"/>
                            </a:schemeClr>
                          </a:solidFill>
                        </a:rPr>
                        <a:t>Spinal</a:t>
                      </a:r>
                      <a:r>
                        <a:rPr lang="es-ES" sz="2400" b="1" baseline="0" dirty="0">
                          <a:solidFill>
                            <a:schemeClr val="bg2">
                              <a:lumMod val="10000"/>
                            </a:schemeClr>
                          </a:solidFill>
                        </a:rPr>
                        <a:t>       38</a:t>
                      </a:r>
                    </a:p>
                    <a:p>
                      <a:r>
                        <a:rPr lang="es-ES" sz="2400" b="1" baseline="0" dirty="0">
                          <a:solidFill>
                            <a:schemeClr val="bg2">
                              <a:lumMod val="10000"/>
                            </a:schemeClr>
                          </a:solidFill>
                        </a:rPr>
                        <a:t>NO            16</a:t>
                      </a:r>
                    </a:p>
                    <a:p>
                      <a:r>
                        <a:rPr lang="es-ES" sz="2400" baseline="0" dirty="0">
                          <a:solidFill>
                            <a:schemeClr val="bg2">
                              <a:lumMod val="10000"/>
                            </a:schemeClr>
                          </a:solidFill>
                        </a:rPr>
                        <a:t>General      4</a:t>
                      </a:r>
                    </a:p>
                    <a:p>
                      <a:r>
                        <a:rPr lang="es-ES" sz="2400" baseline="0" dirty="0">
                          <a:solidFill>
                            <a:schemeClr val="bg2">
                              <a:lumMod val="10000"/>
                            </a:schemeClr>
                          </a:solidFill>
                        </a:rPr>
                        <a:t>Cervical      4</a:t>
                      </a:r>
                    </a:p>
                    <a:p>
                      <a:r>
                        <a:rPr lang="es-ES" sz="2400" baseline="0" dirty="0">
                          <a:solidFill>
                            <a:schemeClr val="bg2">
                              <a:lumMod val="10000"/>
                            </a:schemeClr>
                          </a:solidFill>
                        </a:rPr>
                        <a:t>NA             10</a:t>
                      </a:r>
                      <a:endParaRPr lang="es-ES" sz="2400" dirty="0">
                        <a:solidFill>
                          <a:schemeClr val="bg2">
                            <a:lumMod val="10000"/>
                          </a:schemeClr>
                        </a:solidFill>
                        <a:latin typeface="+mj-lt"/>
                      </a:endParaRPr>
                    </a:p>
                  </a:txBody>
                  <a:tcPr/>
                </a:tc>
                <a:extLst>
                  <a:ext uri="{0D108BD9-81ED-4DB2-BD59-A6C34878D82A}">
                    <a16:rowId xmlns:a16="http://schemas.microsoft.com/office/drawing/2014/main" xmlns="" val="10002"/>
                  </a:ext>
                </a:extLst>
              </a:tr>
              <a:tr h="1272197">
                <a:tc>
                  <a:txBody>
                    <a:bodyPr/>
                    <a:lstStyle/>
                    <a:p>
                      <a:r>
                        <a:rPr lang="es-ES" sz="2400" b="1" dirty="0">
                          <a:solidFill>
                            <a:schemeClr val="bg2">
                              <a:lumMod val="10000"/>
                            </a:schemeClr>
                          </a:solidFill>
                        </a:rPr>
                        <a:t>3D</a:t>
                      </a:r>
                      <a:r>
                        <a:rPr lang="es-ES" sz="2400" b="1" baseline="0" dirty="0">
                          <a:solidFill>
                            <a:schemeClr val="bg2">
                              <a:lumMod val="10000"/>
                            </a:schemeClr>
                          </a:solidFill>
                        </a:rPr>
                        <a:t>-IGBT (%)</a:t>
                      </a:r>
                      <a:endParaRPr lang="es-ES" sz="2400" b="1" dirty="0">
                        <a:solidFill>
                          <a:schemeClr val="bg2">
                            <a:lumMod val="10000"/>
                          </a:schemeClr>
                        </a:solidFill>
                        <a:latin typeface="+mj-lt"/>
                      </a:endParaRPr>
                    </a:p>
                  </a:txBody>
                  <a:tcPr/>
                </a:tc>
                <a:tc>
                  <a:txBody>
                    <a:bodyPr/>
                    <a:lstStyle/>
                    <a:p>
                      <a:r>
                        <a:rPr lang="es-ES" sz="2400" dirty="0">
                          <a:solidFill>
                            <a:schemeClr val="bg2">
                              <a:lumMod val="10000"/>
                            </a:schemeClr>
                          </a:solidFill>
                        </a:rPr>
                        <a:t> </a:t>
                      </a:r>
                      <a:r>
                        <a:rPr lang="es-ES" sz="2400" dirty="0" err="1">
                          <a:solidFill>
                            <a:schemeClr val="bg2">
                              <a:lumMod val="10000"/>
                            </a:schemeClr>
                          </a:solidFill>
                        </a:rPr>
                        <a:t>CT</a:t>
                      </a:r>
                      <a:r>
                        <a:rPr lang="es-ES" sz="2400" dirty="0">
                          <a:solidFill>
                            <a:schemeClr val="bg2">
                              <a:lumMod val="10000"/>
                            </a:schemeClr>
                          </a:solidFill>
                        </a:rPr>
                        <a:t>        </a:t>
                      </a:r>
                      <a:r>
                        <a:rPr lang="es-ES" sz="2400" dirty="0" smtClean="0">
                          <a:solidFill>
                            <a:schemeClr val="bg2">
                              <a:lumMod val="10000"/>
                            </a:schemeClr>
                          </a:solidFill>
                        </a:rPr>
                        <a:t>100%</a:t>
                      </a:r>
                      <a:endParaRPr lang="es-ES" sz="2400" dirty="0">
                        <a:solidFill>
                          <a:schemeClr val="bg2">
                            <a:lumMod val="10000"/>
                          </a:schemeClr>
                        </a:solidFill>
                      </a:endParaRPr>
                    </a:p>
                    <a:p>
                      <a:r>
                        <a:rPr lang="es-ES" sz="2400" baseline="0" dirty="0">
                          <a:solidFill>
                            <a:schemeClr val="bg2">
                              <a:lumMod val="10000"/>
                            </a:schemeClr>
                          </a:solidFill>
                        </a:rPr>
                        <a:t> </a:t>
                      </a:r>
                      <a:r>
                        <a:rPr lang="es-ES" sz="2400" baseline="0" dirty="0" err="1">
                          <a:solidFill>
                            <a:schemeClr val="bg2">
                              <a:lumMod val="10000"/>
                            </a:schemeClr>
                          </a:solidFill>
                        </a:rPr>
                        <a:t>US</a:t>
                      </a:r>
                      <a:r>
                        <a:rPr lang="es-ES" sz="2400" baseline="0" dirty="0">
                          <a:solidFill>
                            <a:schemeClr val="bg2">
                              <a:lumMod val="10000"/>
                            </a:schemeClr>
                          </a:solidFill>
                        </a:rPr>
                        <a:t>            </a:t>
                      </a:r>
                      <a:r>
                        <a:rPr lang="es-ES" sz="2400" baseline="0" dirty="0" smtClean="0">
                          <a:solidFill>
                            <a:schemeClr val="bg2">
                              <a:lumMod val="10000"/>
                            </a:schemeClr>
                          </a:solidFill>
                        </a:rPr>
                        <a:t>2%</a:t>
                      </a:r>
                      <a:endParaRPr lang="es-ES" sz="2400" baseline="0" dirty="0">
                        <a:solidFill>
                          <a:schemeClr val="bg2">
                            <a:lumMod val="10000"/>
                          </a:schemeClr>
                        </a:solidFill>
                      </a:endParaRPr>
                    </a:p>
                    <a:p>
                      <a:r>
                        <a:rPr lang="es-ES" sz="2400" baseline="0" dirty="0">
                          <a:solidFill>
                            <a:schemeClr val="bg2">
                              <a:lumMod val="10000"/>
                            </a:schemeClr>
                          </a:solidFill>
                        </a:rPr>
                        <a:t> </a:t>
                      </a:r>
                      <a:r>
                        <a:rPr lang="es-ES" sz="2400" baseline="0" dirty="0" err="1">
                          <a:solidFill>
                            <a:schemeClr val="bg2">
                              <a:lumMod val="10000"/>
                            </a:schemeClr>
                          </a:solidFill>
                        </a:rPr>
                        <a:t>MRI</a:t>
                      </a:r>
                      <a:r>
                        <a:rPr lang="es-ES" sz="2400" baseline="0" dirty="0">
                          <a:solidFill>
                            <a:schemeClr val="bg2">
                              <a:lumMod val="10000"/>
                            </a:schemeClr>
                          </a:solidFill>
                        </a:rPr>
                        <a:t>          </a:t>
                      </a:r>
                      <a:r>
                        <a:rPr lang="es-ES" sz="2400" baseline="0" dirty="0" smtClean="0">
                          <a:solidFill>
                            <a:schemeClr val="bg2">
                              <a:lumMod val="10000"/>
                            </a:schemeClr>
                          </a:solidFill>
                        </a:rPr>
                        <a:t>3%</a:t>
                      </a:r>
                      <a:endParaRPr lang="es-ES" sz="2400" dirty="0">
                        <a:solidFill>
                          <a:schemeClr val="bg2">
                            <a:lumMod val="10000"/>
                          </a:schemeClr>
                        </a:solidFill>
                        <a:latin typeface="+mj-lt"/>
                      </a:endParaRPr>
                    </a:p>
                  </a:txBody>
                  <a:tcPr/>
                </a:tc>
                <a:extLst>
                  <a:ext uri="{0D108BD9-81ED-4DB2-BD59-A6C34878D82A}">
                    <a16:rowId xmlns:a16="http://schemas.microsoft.com/office/drawing/2014/main" xmlns="" val="10003"/>
                  </a:ext>
                </a:extLst>
              </a:tr>
              <a:tr h="2114101">
                <a:tc>
                  <a:txBody>
                    <a:bodyPr/>
                    <a:lstStyle/>
                    <a:p>
                      <a:r>
                        <a:rPr lang="es-ES" sz="2400" b="1" dirty="0" err="1">
                          <a:solidFill>
                            <a:schemeClr val="bg2">
                              <a:lumMod val="10000"/>
                            </a:schemeClr>
                          </a:solidFill>
                        </a:rPr>
                        <a:t>CTV</a:t>
                      </a:r>
                      <a:r>
                        <a:rPr lang="es-ES" sz="2400" b="1" dirty="0">
                          <a:solidFill>
                            <a:schemeClr val="bg2">
                              <a:lumMod val="10000"/>
                            </a:schemeClr>
                          </a:solidFill>
                        </a:rPr>
                        <a:t> (%)</a:t>
                      </a:r>
                      <a:endParaRPr lang="es-ES" sz="2400" b="1" dirty="0">
                        <a:solidFill>
                          <a:schemeClr val="bg2">
                            <a:lumMod val="10000"/>
                          </a:schemeClr>
                        </a:solidFill>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b="1" baseline="0" dirty="0" smtClean="0">
                          <a:solidFill>
                            <a:schemeClr val="bg2">
                              <a:lumMod val="10000"/>
                            </a:schemeClr>
                          </a:solidFill>
                        </a:rPr>
                        <a:t>Corpus </a:t>
                      </a:r>
                      <a:r>
                        <a:rPr lang="es-ES" sz="2400" b="1" baseline="0" dirty="0">
                          <a:solidFill>
                            <a:schemeClr val="bg2">
                              <a:lumMod val="10000"/>
                            </a:schemeClr>
                          </a:solidFill>
                        </a:rPr>
                        <a:t>+ </a:t>
                      </a:r>
                      <a:r>
                        <a:rPr lang="es-ES" sz="2400" b="1" baseline="0" dirty="0" err="1">
                          <a:solidFill>
                            <a:schemeClr val="bg2">
                              <a:lumMod val="10000"/>
                            </a:schemeClr>
                          </a:solidFill>
                        </a:rPr>
                        <a:t>cervix</a:t>
                      </a:r>
                      <a:r>
                        <a:rPr lang="es-ES" sz="2400" b="1" baseline="0" dirty="0">
                          <a:solidFill>
                            <a:schemeClr val="bg2">
                              <a:lumMod val="10000"/>
                            </a:schemeClr>
                          </a:solidFill>
                        </a:rPr>
                        <a:t>                                                       67</a:t>
                      </a:r>
                    </a:p>
                    <a:p>
                      <a:pPr marL="0" marR="0" indent="0" algn="l" defTabSz="914400" rtl="0" eaLnBrk="1" fontAlgn="auto" latinLnBrk="0" hangingPunct="1">
                        <a:lnSpc>
                          <a:spcPct val="100000"/>
                        </a:lnSpc>
                        <a:spcBef>
                          <a:spcPts val="0"/>
                        </a:spcBef>
                        <a:spcAft>
                          <a:spcPts val="0"/>
                        </a:spcAft>
                        <a:buClrTx/>
                        <a:buSzTx/>
                        <a:buFontTx/>
                        <a:buNone/>
                        <a:tabLst/>
                        <a:defRPr/>
                      </a:pPr>
                      <a:r>
                        <a:rPr lang="es-ES" sz="2400" baseline="0" dirty="0" smtClean="0">
                          <a:solidFill>
                            <a:schemeClr val="bg2">
                              <a:lumMod val="10000"/>
                            </a:schemeClr>
                          </a:solidFill>
                        </a:rPr>
                        <a:t>Corpus </a:t>
                      </a:r>
                      <a:r>
                        <a:rPr lang="es-ES" sz="2400" baseline="0" dirty="0">
                          <a:solidFill>
                            <a:schemeClr val="bg2">
                              <a:lumMod val="10000"/>
                            </a:schemeClr>
                          </a:solidFill>
                        </a:rPr>
                        <a:t>+ </a:t>
                      </a:r>
                      <a:r>
                        <a:rPr lang="es-ES" sz="2400" baseline="0" dirty="0" err="1">
                          <a:solidFill>
                            <a:schemeClr val="bg2">
                              <a:lumMod val="10000"/>
                            </a:schemeClr>
                          </a:solidFill>
                        </a:rPr>
                        <a:t>cervix</a:t>
                      </a:r>
                      <a:r>
                        <a:rPr lang="es-ES" sz="2400" baseline="0" dirty="0">
                          <a:solidFill>
                            <a:schemeClr val="bg2">
                              <a:lumMod val="10000"/>
                            </a:schemeClr>
                          </a:solidFill>
                        </a:rPr>
                        <a:t>  + proximal </a:t>
                      </a:r>
                      <a:r>
                        <a:rPr lang="es-ES" sz="2400" baseline="0" dirty="0" err="1">
                          <a:solidFill>
                            <a:schemeClr val="bg2">
                              <a:lumMod val="10000"/>
                            </a:schemeClr>
                          </a:solidFill>
                        </a:rPr>
                        <a:t>part</a:t>
                      </a:r>
                      <a:r>
                        <a:rPr lang="es-ES" sz="2400" baseline="0" dirty="0">
                          <a:solidFill>
                            <a:schemeClr val="bg2">
                              <a:lumMod val="10000"/>
                            </a:schemeClr>
                          </a:solidFill>
                        </a:rPr>
                        <a:t> </a:t>
                      </a:r>
                      <a:r>
                        <a:rPr lang="es-ES" sz="2400" baseline="0" dirty="0" err="1">
                          <a:solidFill>
                            <a:schemeClr val="bg2">
                              <a:lumMod val="10000"/>
                            </a:schemeClr>
                          </a:solidFill>
                        </a:rPr>
                        <a:t>parametria</a:t>
                      </a:r>
                      <a:r>
                        <a:rPr lang="es-ES" sz="2400" baseline="0" dirty="0">
                          <a:solidFill>
                            <a:schemeClr val="bg2">
                              <a:lumMod val="10000"/>
                            </a:schemeClr>
                          </a:solidFill>
                        </a:rPr>
                        <a:t>              8 </a:t>
                      </a:r>
                      <a:r>
                        <a:rPr lang="es-ES" sz="2400" baseline="0" dirty="0" smtClean="0">
                          <a:solidFill>
                            <a:schemeClr val="bg2">
                              <a:lumMod val="10000"/>
                            </a:schemeClr>
                          </a:solidFill>
                        </a:rPr>
                        <a:t>Corpus </a:t>
                      </a:r>
                      <a:r>
                        <a:rPr lang="es-ES" sz="2400" baseline="0" dirty="0">
                          <a:solidFill>
                            <a:schemeClr val="bg2">
                              <a:lumMod val="10000"/>
                            </a:schemeClr>
                          </a:solidFill>
                        </a:rPr>
                        <a:t>+ </a:t>
                      </a:r>
                      <a:r>
                        <a:rPr lang="es-ES" sz="2400" baseline="0" dirty="0" err="1">
                          <a:solidFill>
                            <a:schemeClr val="bg2">
                              <a:lumMod val="10000"/>
                            </a:schemeClr>
                          </a:solidFill>
                        </a:rPr>
                        <a:t>cervix</a:t>
                      </a:r>
                      <a:r>
                        <a:rPr lang="es-ES" sz="2400" baseline="0" dirty="0">
                          <a:solidFill>
                            <a:schemeClr val="bg2">
                              <a:lumMod val="10000"/>
                            </a:schemeClr>
                          </a:solidFill>
                        </a:rPr>
                        <a:t> + </a:t>
                      </a:r>
                      <a:r>
                        <a:rPr lang="es-ES" sz="2400" baseline="0" dirty="0" err="1">
                          <a:solidFill>
                            <a:schemeClr val="bg2">
                              <a:lumMod val="10000"/>
                            </a:schemeClr>
                          </a:solidFill>
                        </a:rPr>
                        <a:t>upper</a:t>
                      </a:r>
                      <a:r>
                        <a:rPr lang="es-ES" sz="2400" baseline="0" dirty="0">
                          <a:solidFill>
                            <a:schemeClr val="bg2">
                              <a:lumMod val="10000"/>
                            </a:schemeClr>
                          </a:solidFill>
                        </a:rPr>
                        <a:t> </a:t>
                      </a:r>
                      <a:r>
                        <a:rPr lang="es-ES" sz="2400" baseline="0" dirty="0" err="1">
                          <a:solidFill>
                            <a:schemeClr val="bg2">
                              <a:lumMod val="10000"/>
                            </a:schemeClr>
                          </a:solidFill>
                        </a:rPr>
                        <a:t>third</a:t>
                      </a:r>
                      <a:r>
                        <a:rPr lang="es-ES" sz="2400" baseline="0" dirty="0">
                          <a:solidFill>
                            <a:schemeClr val="bg2">
                              <a:lumMod val="10000"/>
                            </a:schemeClr>
                          </a:solidFill>
                        </a:rPr>
                        <a:t> vagina                         3</a:t>
                      </a:r>
                    </a:p>
                    <a:p>
                      <a:pPr marL="0" marR="0" indent="0" algn="l" defTabSz="914400" rtl="0" eaLnBrk="1" fontAlgn="auto" latinLnBrk="0" hangingPunct="1">
                        <a:lnSpc>
                          <a:spcPct val="100000"/>
                        </a:lnSpc>
                        <a:spcBef>
                          <a:spcPts val="0"/>
                        </a:spcBef>
                        <a:spcAft>
                          <a:spcPts val="0"/>
                        </a:spcAft>
                        <a:buClrTx/>
                        <a:buSzTx/>
                        <a:buFontTx/>
                        <a:buNone/>
                        <a:tabLst/>
                        <a:defRPr/>
                      </a:pPr>
                      <a:r>
                        <a:rPr lang="es-ES" sz="2400" baseline="0" dirty="0" smtClean="0">
                          <a:solidFill>
                            <a:schemeClr val="bg2">
                              <a:lumMod val="10000"/>
                            </a:schemeClr>
                          </a:solidFill>
                        </a:rPr>
                        <a:t>Corpus                                                                      </a:t>
                      </a:r>
                      <a:r>
                        <a:rPr lang="es-ES" sz="2400" baseline="0" dirty="0">
                          <a:solidFill>
                            <a:schemeClr val="bg2">
                              <a:lumMod val="10000"/>
                            </a:schemeClr>
                          </a:solidFill>
                        </a:rPr>
                        <a:t>21</a:t>
                      </a:r>
                    </a:p>
                    <a:p>
                      <a:pPr marL="0" marR="0" indent="0" algn="l" defTabSz="914400" rtl="0" eaLnBrk="1" fontAlgn="auto" latinLnBrk="0" hangingPunct="1">
                        <a:lnSpc>
                          <a:spcPct val="100000"/>
                        </a:lnSpc>
                        <a:spcBef>
                          <a:spcPts val="0"/>
                        </a:spcBef>
                        <a:spcAft>
                          <a:spcPts val="0"/>
                        </a:spcAft>
                        <a:buClrTx/>
                        <a:buSzTx/>
                        <a:buFontTx/>
                        <a:buNone/>
                        <a:tabLst/>
                        <a:defRPr/>
                      </a:pPr>
                      <a:r>
                        <a:rPr lang="es-ES" sz="2400" baseline="0" dirty="0">
                          <a:solidFill>
                            <a:schemeClr val="bg2">
                              <a:lumMod val="10000"/>
                            </a:schemeClr>
                          </a:solidFill>
                        </a:rPr>
                        <a:t>NA:                                                                             1</a:t>
                      </a:r>
                      <a:endParaRPr lang="es-ES" sz="2400" baseline="0" dirty="0">
                        <a:solidFill>
                          <a:schemeClr val="bg2">
                            <a:lumMod val="10000"/>
                          </a:schemeClr>
                        </a:solidFill>
                        <a:latin typeface="+mj-lt"/>
                      </a:endParaRPr>
                    </a:p>
                  </a:txBody>
                  <a:tcPr/>
                </a:tc>
                <a:extLst>
                  <a:ext uri="{0D108BD9-81ED-4DB2-BD59-A6C34878D82A}">
                    <a16:rowId xmlns:a16="http://schemas.microsoft.com/office/drawing/2014/main" xmlns="" val="10004"/>
                  </a:ext>
                </a:extLst>
              </a:tr>
              <a:tr h="2167808">
                <a:tc>
                  <a:txBody>
                    <a:bodyPr/>
                    <a:lstStyle/>
                    <a:p>
                      <a:r>
                        <a:rPr lang="es-ES" sz="2400" b="1" dirty="0" err="1">
                          <a:solidFill>
                            <a:schemeClr val="bg2">
                              <a:lumMod val="10000"/>
                            </a:schemeClr>
                          </a:solidFill>
                        </a:rPr>
                        <a:t>Dose</a:t>
                      </a:r>
                      <a:r>
                        <a:rPr lang="es-ES" sz="2400" b="1" baseline="0" dirty="0">
                          <a:solidFill>
                            <a:schemeClr val="bg2">
                              <a:lumMod val="10000"/>
                            </a:schemeClr>
                          </a:solidFill>
                        </a:rPr>
                        <a:t> </a:t>
                      </a:r>
                      <a:r>
                        <a:rPr lang="es-ES" sz="2400" b="1" baseline="0" dirty="0" err="1">
                          <a:solidFill>
                            <a:schemeClr val="bg2">
                              <a:lumMod val="10000"/>
                            </a:schemeClr>
                          </a:solidFill>
                        </a:rPr>
                        <a:t>specification</a:t>
                      </a:r>
                      <a:r>
                        <a:rPr lang="es-ES" sz="2400" b="1" baseline="0" dirty="0">
                          <a:solidFill>
                            <a:schemeClr val="bg2">
                              <a:lumMod val="10000"/>
                            </a:schemeClr>
                          </a:solidFill>
                        </a:rPr>
                        <a:t> (%)</a:t>
                      </a:r>
                      <a:endParaRPr lang="es-ES" sz="2400" b="1" dirty="0">
                        <a:solidFill>
                          <a:schemeClr val="bg2">
                            <a:lumMod val="10000"/>
                          </a:schemeClr>
                        </a:solidFill>
                        <a:latin typeface="+mj-lt"/>
                      </a:endParaRPr>
                    </a:p>
                  </a:txBody>
                  <a:tcPr/>
                </a:tc>
                <a:tc>
                  <a:txBody>
                    <a:bodyPr/>
                    <a:lstStyle/>
                    <a:p>
                      <a:r>
                        <a:rPr lang="es-ES" sz="2400" b="1" dirty="0">
                          <a:solidFill>
                            <a:schemeClr val="bg2">
                              <a:lumMod val="10000"/>
                            </a:schemeClr>
                          </a:solidFill>
                        </a:rPr>
                        <a:t> Serosa                                                                 66.1 </a:t>
                      </a:r>
                      <a:r>
                        <a:rPr lang="es-ES" sz="2400" dirty="0">
                          <a:solidFill>
                            <a:schemeClr val="bg2">
                              <a:lumMod val="10000"/>
                            </a:schemeClr>
                          </a:solidFill>
                        </a:rPr>
                        <a:t>1.5-2 cm </a:t>
                      </a:r>
                      <a:r>
                        <a:rPr lang="es-ES" sz="2400" dirty="0" err="1">
                          <a:solidFill>
                            <a:schemeClr val="bg2">
                              <a:lumMod val="10000"/>
                            </a:schemeClr>
                          </a:solidFill>
                        </a:rPr>
                        <a:t>from</a:t>
                      </a:r>
                      <a:r>
                        <a:rPr lang="es-ES" sz="2400" baseline="0" dirty="0">
                          <a:solidFill>
                            <a:schemeClr val="bg2">
                              <a:lumMod val="10000"/>
                            </a:schemeClr>
                          </a:solidFill>
                        </a:rPr>
                        <a:t> </a:t>
                      </a:r>
                      <a:r>
                        <a:rPr lang="es-ES" sz="2400" baseline="0" dirty="0" err="1">
                          <a:solidFill>
                            <a:schemeClr val="bg2">
                              <a:lumMod val="10000"/>
                            </a:schemeClr>
                          </a:solidFill>
                        </a:rPr>
                        <a:t>applicator</a:t>
                      </a:r>
                      <a:r>
                        <a:rPr lang="es-ES" sz="2400" baseline="0" dirty="0">
                          <a:solidFill>
                            <a:schemeClr val="bg2">
                              <a:lumMod val="10000"/>
                            </a:schemeClr>
                          </a:solidFill>
                        </a:rPr>
                        <a:t> </a:t>
                      </a:r>
                      <a:r>
                        <a:rPr lang="es-ES" sz="2400" dirty="0">
                          <a:solidFill>
                            <a:schemeClr val="bg2">
                              <a:lumMod val="10000"/>
                            </a:schemeClr>
                          </a:solidFill>
                        </a:rPr>
                        <a:t> (Y-</a:t>
                      </a:r>
                      <a:r>
                        <a:rPr lang="es-ES" sz="2400" dirty="0" err="1">
                          <a:solidFill>
                            <a:schemeClr val="bg2">
                              <a:lumMod val="10000"/>
                            </a:schemeClr>
                          </a:solidFill>
                        </a:rPr>
                        <a:t>shaped</a:t>
                      </a:r>
                      <a:r>
                        <a:rPr lang="es-ES" sz="2400" dirty="0">
                          <a:solidFill>
                            <a:schemeClr val="bg2">
                              <a:lumMod val="10000"/>
                            </a:schemeClr>
                          </a:solidFill>
                        </a:rPr>
                        <a:t> )                 16</a:t>
                      </a:r>
                    </a:p>
                    <a:p>
                      <a:r>
                        <a:rPr lang="es-ES" sz="2400" dirty="0">
                          <a:solidFill>
                            <a:schemeClr val="bg2">
                              <a:lumMod val="10000"/>
                            </a:schemeClr>
                          </a:solidFill>
                        </a:rPr>
                        <a:t> 1cm </a:t>
                      </a:r>
                      <a:r>
                        <a:rPr lang="es-ES" sz="2400" dirty="0" err="1">
                          <a:solidFill>
                            <a:schemeClr val="bg2">
                              <a:lumMod val="10000"/>
                            </a:schemeClr>
                          </a:solidFill>
                        </a:rPr>
                        <a:t>from</a:t>
                      </a:r>
                      <a:r>
                        <a:rPr lang="es-ES" sz="2400" baseline="0" dirty="0">
                          <a:solidFill>
                            <a:schemeClr val="bg2">
                              <a:lumMod val="10000"/>
                            </a:schemeClr>
                          </a:solidFill>
                        </a:rPr>
                        <a:t> </a:t>
                      </a:r>
                      <a:r>
                        <a:rPr lang="es-ES" sz="2400" baseline="0" dirty="0" err="1">
                          <a:solidFill>
                            <a:schemeClr val="bg2">
                              <a:lumMod val="10000"/>
                            </a:schemeClr>
                          </a:solidFill>
                        </a:rPr>
                        <a:t>applicator</a:t>
                      </a:r>
                      <a:r>
                        <a:rPr lang="es-ES" sz="2400" baseline="0" dirty="0">
                          <a:solidFill>
                            <a:schemeClr val="bg2">
                              <a:lumMod val="10000"/>
                            </a:schemeClr>
                          </a:solidFill>
                        </a:rPr>
                        <a:t> </a:t>
                      </a:r>
                      <a:r>
                        <a:rPr lang="es-ES" sz="2400" dirty="0">
                          <a:solidFill>
                            <a:schemeClr val="bg2">
                              <a:lumMod val="10000"/>
                            </a:schemeClr>
                          </a:solidFill>
                        </a:rPr>
                        <a:t> (Y-</a:t>
                      </a:r>
                      <a:r>
                        <a:rPr lang="es-ES" sz="2400" dirty="0" err="1">
                          <a:solidFill>
                            <a:schemeClr val="bg2">
                              <a:lumMod val="10000"/>
                            </a:schemeClr>
                          </a:solidFill>
                        </a:rPr>
                        <a:t>shaped</a:t>
                      </a:r>
                      <a:r>
                        <a:rPr lang="es-ES" sz="2400" dirty="0">
                          <a:solidFill>
                            <a:schemeClr val="bg2">
                              <a:lumMod val="10000"/>
                            </a:schemeClr>
                          </a:solidFill>
                        </a:rPr>
                        <a:t> /</a:t>
                      </a:r>
                      <a:r>
                        <a:rPr lang="es-ES" sz="2400" dirty="0" err="1">
                          <a:solidFill>
                            <a:schemeClr val="bg2">
                              <a:lumMod val="10000"/>
                            </a:schemeClr>
                          </a:solidFill>
                        </a:rPr>
                        <a:t>tandem</a:t>
                      </a:r>
                      <a:r>
                        <a:rPr lang="es-ES" sz="2400" dirty="0">
                          <a:solidFill>
                            <a:schemeClr val="bg2">
                              <a:lumMod val="10000"/>
                            </a:schemeClr>
                          </a:solidFill>
                        </a:rPr>
                        <a:t>)          14.5</a:t>
                      </a:r>
                    </a:p>
                    <a:p>
                      <a:r>
                        <a:rPr lang="es-ES" sz="2400" dirty="0">
                          <a:solidFill>
                            <a:schemeClr val="bg2">
                              <a:lumMod val="10000"/>
                            </a:schemeClr>
                          </a:solidFill>
                        </a:rPr>
                        <a:t> Inverse </a:t>
                      </a:r>
                      <a:r>
                        <a:rPr lang="es-ES" sz="2400" dirty="0" err="1">
                          <a:solidFill>
                            <a:schemeClr val="bg2">
                              <a:lumMod val="10000"/>
                            </a:schemeClr>
                          </a:solidFill>
                        </a:rPr>
                        <a:t>point</a:t>
                      </a:r>
                      <a:r>
                        <a:rPr lang="es-ES" sz="2400" dirty="0">
                          <a:solidFill>
                            <a:schemeClr val="bg2">
                              <a:lumMod val="10000"/>
                            </a:schemeClr>
                          </a:solidFill>
                        </a:rPr>
                        <a:t> A                                                     1.7</a:t>
                      </a:r>
                    </a:p>
                    <a:p>
                      <a:r>
                        <a:rPr lang="es-ES" sz="2400" dirty="0">
                          <a:solidFill>
                            <a:schemeClr val="bg2">
                              <a:lumMod val="10000"/>
                            </a:schemeClr>
                          </a:solidFill>
                        </a:rPr>
                        <a:t> NA                                                                         1.7</a:t>
                      </a:r>
                      <a:endParaRPr lang="es-ES" sz="2400" dirty="0">
                        <a:solidFill>
                          <a:schemeClr val="bg2">
                            <a:lumMod val="10000"/>
                          </a:schemeClr>
                        </a:solidFill>
                        <a:latin typeface="+mj-lt"/>
                      </a:endParaRPr>
                    </a:p>
                  </a:txBody>
                  <a:tcPr/>
                </a:tc>
                <a:extLst>
                  <a:ext uri="{0D108BD9-81ED-4DB2-BD59-A6C34878D82A}">
                    <a16:rowId xmlns:a16="http://schemas.microsoft.com/office/drawing/2014/main" xmlns="" val="10005"/>
                  </a:ext>
                </a:extLst>
              </a:tr>
            </a:tbl>
          </a:graphicData>
        </a:graphic>
      </p:graphicFrame>
      <p:sp>
        <p:nvSpPr>
          <p:cNvPr id="6" name="1 Título">
            <a:extLst>
              <a:ext uri="{FF2B5EF4-FFF2-40B4-BE49-F238E27FC236}">
                <a16:creationId xmlns:a16="http://schemas.microsoft.com/office/drawing/2014/main" xmlns="" id="{458AC1F1-F58D-4ED9-B778-3E674E9CF503}"/>
              </a:ext>
            </a:extLst>
          </p:cNvPr>
          <p:cNvSpPr txBox="1">
            <a:spLocks/>
          </p:cNvSpPr>
          <p:nvPr/>
        </p:nvSpPr>
        <p:spPr>
          <a:xfrm>
            <a:off x="8413088" y="394230"/>
            <a:ext cx="5470376" cy="10825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dirty="0">
                <a:solidFill>
                  <a:srgbClr val="002060"/>
                </a:solidFill>
              </a:rPr>
              <a:t>Resultados.</a:t>
            </a:r>
            <a:endParaRPr lang="en-GB" sz="6600" b="1"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77" y="306939"/>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39132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r y fecha">
            <a:extLst>
              <a:ext uri="{FF2B5EF4-FFF2-40B4-BE49-F238E27FC236}">
                <a16:creationId xmlns:a16="http://schemas.microsoft.com/office/drawing/2014/main" xmlns="" id="{2F2BA301-D213-4437-BAF9-FC9A6818DB80}"/>
              </a:ext>
            </a:extLst>
          </p:cNvPr>
          <p:cNvSpPr txBox="1">
            <a:spLocks/>
          </p:cNvSpPr>
          <p:nvPr/>
        </p:nvSpPr>
        <p:spPr>
          <a:xfrm>
            <a:off x="17064119" y="13079021"/>
            <a:ext cx="375051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fontScale="700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s-ES"/>
              <a:t>A. Rovirosa, 30.09.2022</a:t>
            </a:r>
            <a:endParaRPr lang="es-ES" dirty="0"/>
          </a:p>
        </p:txBody>
      </p:sp>
      <p:pic>
        <p:nvPicPr>
          <p:cNvPr id="8" name="Picture 2">
            <a:extLst>
              <a:ext uri="{FF2B5EF4-FFF2-40B4-BE49-F238E27FC236}">
                <a16:creationId xmlns:a16="http://schemas.microsoft.com/office/drawing/2014/main" xmlns="" id="{9761C92D-FC36-4FE6-95FE-E0B5D7ED5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382" y="1470328"/>
            <a:ext cx="12753474" cy="1134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 Subtítulo">
            <a:extLst>
              <a:ext uri="{FF2B5EF4-FFF2-40B4-BE49-F238E27FC236}">
                <a16:creationId xmlns:a16="http://schemas.microsoft.com/office/drawing/2014/main" xmlns="" id="{0704E424-5D98-4FBB-8080-32FA1AA843BB}"/>
              </a:ext>
            </a:extLst>
          </p:cNvPr>
          <p:cNvSpPr txBox="1">
            <a:spLocks/>
          </p:cNvSpPr>
          <p:nvPr/>
        </p:nvSpPr>
        <p:spPr>
          <a:xfrm>
            <a:off x="317104" y="1734217"/>
            <a:ext cx="9861611" cy="801303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400" b="1" dirty="0">
              <a:solidFill>
                <a:srgbClr val="002060"/>
              </a:solidFill>
              <a:latin typeface="Calibri Light" panose="020F0302020204030204"/>
            </a:endParaRPr>
          </a:p>
          <a:p>
            <a:r>
              <a:rPr lang="en-US" sz="2800" b="1" dirty="0" err="1" smtClean="0">
                <a:solidFill>
                  <a:srgbClr val="002060"/>
                </a:solidFill>
              </a:rPr>
              <a:t>Aplicadores</a:t>
            </a:r>
            <a:r>
              <a:rPr lang="en-US" sz="2800" b="1" dirty="0">
                <a:solidFill>
                  <a:srgbClr val="002060"/>
                </a:solidFill>
              </a:rPr>
              <a:t>: </a:t>
            </a:r>
            <a:r>
              <a:rPr lang="en-US" sz="2800" b="1" dirty="0">
                <a:solidFill>
                  <a:prstClr val="black"/>
                </a:solidFill>
              </a:rPr>
              <a:t>Y-Shaped </a:t>
            </a:r>
            <a:r>
              <a:rPr lang="en-US" sz="2800" b="1" dirty="0" err="1">
                <a:solidFill>
                  <a:prstClr val="black"/>
                </a:solidFill>
              </a:rPr>
              <a:t>Rotte</a:t>
            </a:r>
            <a:r>
              <a:rPr lang="en-US" sz="2800" b="1" dirty="0">
                <a:solidFill>
                  <a:prstClr val="black"/>
                </a:solidFill>
              </a:rPr>
              <a:t> </a:t>
            </a:r>
            <a:r>
              <a:rPr lang="en-US" sz="2800" b="1" dirty="0" err="1">
                <a:solidFill>
                  <a:prstClr val="black"/>
                </a:solidFill>
              </a:rPr>
              <a:t>en</a:t>
            </a:r>
            <a:r>
              <a:rPr lang="en-US" sz="2800" b="1" dirty="0">
                <a:solidFill>
                  <a:prstClr val="black"/>
                </a:solidFill>
              </a:rPr>
              <a:t> el 74% </a:t>
            </a:r>
            <a:r>
              <a:rPr lang="en-US" sz="2800" b="1" dirty="0" err="1" smtClean="0">
                <a:solidFill>
                  <a:prstClr val="black"/>
                </a:solidFill>
              </a:rPr>
              <a:t>pacientes</a:t>
            </a:r>
            <a:r>
              <a:rPr lang="en-US" sz="2800" b="1" dirty="0" smtClean="0">
                <a:solidFill>
                  <a:prstClr val="black"/>
                </a:solidFill>
              </a:rPr>
              <a:t> </a:t>
            </a:r>
            <a:r>
              <a:rPr lang="en-US" sz="2800" b="1" dirty="0">
                <a:solidFill>
                  <a:prstClr val="black"/>
                </a:solidFill>
              </a:rPr>
              <a:t>.</a:t>
            </a:r>
          </a:p>
          <a:p>
            <a:pPr marL="0" indent="0">
              <a:buFont typeface="Arial" panose="020B0604020202020204" pitchFamily="34" charset="0"/>
              <a:buNone/>
            </a:pPr>
            <a:r>
              <a:rPr lang="en-US" sz="2800" b="1" dirty="0">
                <a:solidFill>
                  <a:prstClr val="black"/>
                </a:solidFill>
              </a:rPr>
              <a:t>    HDR: 89%. </a:t>
            </a:r>
            <a:endParaRPr lang="en-US" sz="2800" b="1" dirty="0" smtClean="0">
              <a:solidFill>
                <a:prstClr val="black"/>
              </a:solidFill>
            </a:endParaRPr>
          </a:p>
          <a:p>
            <a:pPr marL="0" indent="0">
              <a:buFont typeface="Arial" panose="020B0604020202020204" pitchFamily="34" charset="0"/>
              <a:buNone/>
            </a:pPr>
            <a:r>
              <a:rPr lang="en-US" sz="2800" b="1" dirty="0">
                <a:solidFill>
                  <a:prstClr val="black"/>
                </a:solidFill>
              </a:rPr>
              <a:t> </a:t>
            </a:r>
            <a:r>
              <a:rPr lang="en-US" sz="2800" b="1" dirty="0" smtClean="0">
                <a:solidFill>
                  <a:prstClr val="black"/>
                </a:solidFill>
              </a:rPr>
              <a:t>  </a:t>
            </a:r>
          </a:p>
          <a:p>
            <a:r>
              <a:rPr lang="en-US" sz="2800" b="1" dirty="0" err="1" smtClean="0">
                <a:solidFill>
                  <a:srgbClr val="002060"/>
                </a:solidFill>
              </a:rPr>
              <a:t>Dosis</a:t>
            </a:r>
            <a:r>
              <a:rPr lang="en-US" sz="2800" b="1" dirty="0" smtClean="0">
                <a:solidFill>
                  <a:srgbClr val="002060"/>
                </a:solidFill>
              </a:rPr>
              <a:t>: </a:t>
            </a:r>
            <a:r>
              <a:rPr lang="en-US" sz="2800" b="1" dirty="0" smtClean="0">
                <a:solidFill>
                  <a:prstClr val="black"/>
                </a:solidFill>
              </a:rPr>
              <a:t>24-60Gy, 5-10Gy </a:t>
            </a:r>
            <a:r>
              <a:rPr lang="en-US" sz="2800" b="1" dirty="0" err="1" smtClean="0">
                <a:solidFill>
                  <a:prstClr val="black"/>
                </a:solidFill>
              </a:rPr>
              <a:t>en</a:t>
            </a:r>
            <a:r>
              <a:rPr lang="en-US" sz="2800" b="1" dirty="0" smtClean="0">
                <a:solidFill>
                  <a:prstClr val="black"/>
                </a:solidFill>
              </a:rPr>
              <a:t> 2-10 </a:t>
            </a:r>
            <a:r>
              <a:rPr lang="en-US" sz="2800" b="1" dirty="0" err="1" smtClean="0">
                <a:solidFill>
                  <a:prstClr val="black"/>
                </a:solidFill>
              </a:rPr>
              <a:t>fracciones</a:t>
            </a:r>
            <a:r>
              <a:rPr lang="en-US" sz="2800" b="1" dirty="0" smtClean="0">
                <a:solidFill>
                  <a:prstClr val="black"/>
                </a:solidFill>
              </a:rPr>
              <a:t>, 2-8 </a:t>
            </a:r>
            <a:r>
              <a:rPr lang="en-US" sz="2800" b="1" dirty="0" err="1" smtClean="0">
                <a:solidFill>
                  <a:prstClr val="black"/>
                </a:solidFill>
              </a:rPr>
              <a:t>inserciones</a:t>
            </a:r>
            <a:endParaRPr lang="en-US" sz="2800" b="1" dirty="0">
              <a:solidFill>
                <a:prstClr val="black"/>
              </a:solidFill>
            </a:endParaRPr>
          </a:p>
          <a:p>
            <a:pPr marL="0" indent="0">
              <a:buNone/>
            </a:pPr>
            <a:endParaRPr lang="en-US" sz="2800" b="1" dirty="0">
              <a:solidFill>
                <a:srgbClr val="002060"/>
              </a:solidFill>
            </a:endParaRPr>
          </a:p>
          <a:p>
            <a:r>
              <a:rPr lang="en-US" sz="2800" b="1" dirty="0" err="1">
                <a:solidFill>
                  <a:srgbClr val="002060"/>
                </a:solidFill>
              </a:rPr>
              <a:t>Mediana</a:t>
            </a:r>
            <a:r>
              <a:rPr lang="en-US" sz="2800" b="1" dirty="0">
                <a:solidFill>
                  <a:srgbClr val="002060"/>
                </a:solidFill>
              </a:rPr>
              <a:t> D90 EQD2</a:t>
            </a:r>
            <a:r>
              <a:rPr lang="en-US" sz="2800" b="1" baseline="-25000" dirty="0">
                <a:solidFill>
                  <a:srgbClr val="002060"/>
                </a:solidFill>
              </a:rPr>
              <a:t>(α/β=4.5) </a:t>
            </a:r>
            <a:r>
              <a:rPr lang="en-US" sz="2800" b="1" dirty="0">
                <a:solidFill>
                  <a:srgbClr val="002060"/>
                </a:solidFill>
              </a:rPr>
              <a:t>CTV : </a:t>
            </a:r>
            <a:r>
              <a:rPr lang="en-US" sz="2800" b="1" dirty="0">
                <a:solidFill>
                  <a:prstClr val="black"/>
                </a:solidFill>
              </a:rPr>
              <a:t>58.9Gy (8.66-144Gy). </a:t>
            </a:r>
          </a:p>
          <a:p>
            <a:r>
              <a:rPr lang="en-US" sz="2800" b="1" dirty="0" err="1" smtClean="0">
                <a:solidFill>
                  <a:prstClr val="black"/>
                </a:solidFill>
              </a:rPr>
              <a:t>GTV</a:t>
            </a:r>
            <a:r>
              <a:rPr lang="en-US" sz="2800" b="1" dirty="0">
                <a:solidFill>
                  <a:prstClr val="black"/>
                </a:solidFill>
              </a:rPr>
              <a:t>: no </a:t>
            </a:r>
            <a:r>
              <a:rPr lang="en-US" sz="2800" b="1" dirty="0" err="1">
                <a:solidFill>
                  <a:prstClr val="black"/>
                </a:solidFill>
              </a:rPr>
              <a:t>delineado</a:t>
            </a:r>
            <a:endParaRPr lang="en-US" sz="2800" b="1" dirty="0">
              <a:solidFill>
                <a:prstClr val="black"/>
              </a:solidFill>
            </a:endParaRPr>
          </a:p>
          <a:p>
            <a:endParaRPr lang="en-US" sz="1600" dirty="0">
              <a:solidFill>
                <a:prstClr val="black"/>
              </a:solidFill>
              <a:latin typeface="Calibri" panose="020F0502020204030204"/>
            </a:endParaRPr>
          </a:p>
          <a:p>
            <a:endParaRPr lang="en-US" sz="1600" dirty="0">
              <a:solidFill>
                <a:prstClr val="black"/>
              </a:solidFill>
              <a:latin typeface="Calibri" panose="020F0502020204030204"/>
            </a:endParaRPr>
          </a:p>
          <a:p>
            <a:endParaRPr lang="en-US" sz="1600" dirty="0">
              <a:solidFill>
                <a:prstClr val="black"/>
              </a:solidFill>
              <a:latin typeface="Calibri" panose="020F0502020204030204"/>
            </a:endParaRPr>
          </a:p>
          <a:p>
            <a:endParaRPr lang="en-US" sz="1600" dirty="0">
              <a:solidFill>
                <a:prstClr val="black"/>
              </a:solidFill>
              <a:latin typeface="Calibri" panose="020F0502020204030204"/>
            </a:endParaRPr>
          </a:p>
          <a:p>
            <a:endParaRPr lang="en-GB" dirty="0">
              <a:solidFill>
                <a:prstClr val="black"/>
              </a:solidFill>
              <a:latin typeface="Calibri" panose="020F0502020204030204"/>
            </a:endParaRPr>
          </a:p>
        </p:txBody>
      </p:sp>
      <p:sp>
        <p:nvSpPr>
          <p:cNvPr id="11" name="CuadroTexto 10">
            <a:extLst>
              <a:ext uri="{FF2B5EF4-FFF2-40B4-BE49-F238E27FC236}">
                <a16:creationId xmlns:a16="http://schemas.microsoft.com/office/drawing/2014/main" xmlns="" id="{2D8E13C5-A67C-4DDC-BABE-A22360F65599}"/>
              </a:ext>
            </a:extLst>
          </p:cNvPr>
          <p:cNvSpPr txBox="1"/>
          <p:nvPr/>
        </p:nvSpPr>
        <p:spPr>
          <a:xfrm>
            <a:off x="10365538" y="460013"/>
            <a:ext cx="1339716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err="1">
                <a:solidFill>
                  <a:srgbClr val="002060"/>
                </a:solidFill>
              </a:rPr>
              <a:t>Diferentes</a:t>
            </a:r>
            <a:r>
              <a:rPr lang="en-US" sz="3200" b="1" dirty="0">
                <a:solidFill>
                  <a:srgbClr val="002060"/>
                </a:solidFill>
              </a:rPr>
              <a:t> </a:t>
            </a:r>
            <a:r>
              <a:rPr lang="en-US" sz="3200" b="1" dirty="0" err="1">
                <a:solidFill>
                  <a:srgbClr val="002060"/>
                </a:solidFill>
              </a:rPr>
              <a:t>aspectos</a:t>
            </a:r>
            <a:r>
              <a:rPr lang="en-US" sz="3200" b="1" dirty="0">
                <a:solidFill>
                  <a:srgbClr val="002060"/>
                </a:solidFill>
              </a:rPr>
              <a:t> de la </a:t>
            </a:r>
            <a:r>
              <a:rPr lang="en-US" sz="3200" b="1" dirty="0" err="1">
                <a:solidFill>
                  <a:srgbClr val="002060"/>
                </a:solidFill>
              </a:rPr>
              <a:t>presdcripción</a:t>
            </a:r>
            <a:r>
              <a:rPr lang="en-US" sz="3200" b="1" dirty="0">
                <a:solidFill>
                  <a:srgbClr val="002060"/>
                </a:solidFill>
              </a:rPr>
              <a:t>, </a:t>
            </a:r>
            <a:r>
              <a:rPr lang="en-US" sz="3200" b="1" dirty="0" err="1">
                <a:solidFill>
                  <a:srgbClr val="002060"/>
                </a:solidFill>
              </a:rPr>
              <a:t>dosis</a:t>
            </a:r>
            <a:r>
              <a:rPr lang="en-US" sz="3200" b="1" dirty="0">
                <a:solidFill>
                  <a:srgbClr val="002060"/>
                </a:solidFill>
              </a:rPr>
              <a:t> y </a:t>
            </a:r>
            <a:r>
              <a:rPr lang="en-US" sz="3200" b="1" dirty="0" err="1">
                <a:solidFill>
                  <a:srgbClr val="002060"/>
                </a:solidFill>
              </a:rPr>
              <a:t>fraccionamientos</a:t>
            </a:r>
            <a:r>
              <a:rPr lang="en-US" sz="3200" b="1" dirty="0">
                <a:solidFill>
                  <a:srgbClr val="002060"/>
                </a:solidFill>
              </a:rPr>
              <a:t>. </a:t>
            </a:r>
            <a:endParaRPr lang="en-GB" sz="3200" b="1" dirty="0">
              <a:solidFill>
                <a:srgbClr val="4472C4">
                  <a:lumMod val="50000"/>
                </a:srgbClr>
              </a:solidFill>
              <a:latin typeface="Calibri Light" panose="020F0302020204030204"/>
            </a:endParaRPr>
          </a:p>
        </p:txBody>
      </p:sp>
      <p:sp>
        <p:nvSpPr>
          <p:cNvPr id="12" name="1 Título">
            <a:extLst>
              <a:ext uri="{FF2B5EF4-FFF2-40B4-BE49-F238E27FC236}">
                <a16:creationId xmlns:a16="http://schemas.microsoft.com/office/drawing/2014/main" xmlns="" id="{3A45E6E6-63F9-4ECE-B43B-143A84D02E0D}"/>
              </a:ext>
            </a:extLst>
          </p:cNvPr>
          <p:cNvSpPr txBox="1">
            <a:spLocks/>
          </p:cNvSpPr>
          <p:nvPr/>
        </p:nvSpPr>
        <p:spPr>
          <a:xfrm>
            <a:off x="317103" y="6780326"/>
            <a:ext cx="9861611" cy="3609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n-GB" sz="2800" b="1" dirty="0" err="1">
                <a:solidFill>
                  <a:srgbClr val="002060"/>
                </a:solidFill>
              </a:rPr>
              <a:t>Recidivas</a:t>
            </a:r>
            <a:r>
              <a:rPr lang="en-GB" sz="2800" b="1" dirty="0" smtClean="0">
                <a:solidFill>
                  <a:srgbClr val="002060"/>
                </a:solidFill>
              </a:rPr>
              <a:t>: </a:t>
            </a:r>
            <a:r>
              <a:rPr lang="en-GB" sz="2800" b="1" dirty="0">
                <a:solidFill>
                  <a:schemeClr val="bg2">
                    <a:lumMod val="10000"/>
                  </a:schemeClr>
                </a:solidFill>
              </a:rPr>
              <a:t>8/62 pts: uterine in 4/62 (6.5%), </a:t>
            </a:r>
            <a:r>
              <a:rPr lang="en-GB" sz="2800" b="1" dirty="0" err="1">
                <a:solidFill>
                  <a:schemeClr val="bg2">
                    <a:lumMod val="10000"/>
                  </a:schemeClr>
                </a:solidFill>
              </a:rPr>
              <a:t>adenopatías</a:t>
            </a:r>
            <a:r>
              <a:rPr lang="en-GB" sz="2800" b="1" dirty="0">
                <a:solidFill>
                  <a:schemeClr val="bg2">
                    <a:lumMod val="10000"/>
                  </a:schemeClr>
                </a:solidFill>
              </a:rPr>
              <a:t>  </a:t>
            </a:r>
            <a:r>
              <a:rPr lang="en-GB" sz="2800" b="1" dirty="0" err="1">
                <a:solidFill>
                  <a:schemeClr val="bg2">
                    <a:lumMod val="10000"/>
                  </a:schemeClr>
                </a:solidFill>
              </a:rPr>
              <a:t>en</a:t>
            </a:r>
            <a:r>
              <a:rPr lang="en-GB" sz="2800" b="1" dirty="0">
                <a:solidFill>
                  <a:schemeClr val="bg2">
                    <a:lumMod val="10000"/>
                  </a:schemeClr>
                </a:solidFill>
              </a:rPr>
              <a:t> 4 (6.5%) y M1 </a:t>
            </a:r>
            <a:r>
              <a:rPr lang="en-GB" sz="2800" b="1" dirty="0" err="1">
                <a:solidFill>
                  <a:schemeClr val="bg2">
                    <a:lumMod val="10000"/>
                  </a:schemeClr>
                </a:solidFill>
              </a:rPr>
              <a:t>en</a:t>
            </a:r>
            <a:r>
              <a:rPr lang="en-GB" sz="2800" b="1" dirty="0">
                <a:solidFill>
                  <a:schemeClr val="bg2">
                    <a:lumMod val="10000"/>
                  </a:schemeClr>
                </a:solidFill>
              </a:rPr>
              <a:t>  4/62 (6.5%)</a:t>
            </a:r>
            <a:r>
              <a:rPr lang="en-GB" sz="2800" dirty="0"/>
              <a:t/>
            </a:r>
            <a:br>
              <a:rPr lang="en-GB" sz="2800" dirty="0"/>
            </a:br>
            <a:endParaRPr lang="en-GB" sz="2800" b="1" dirty="0">
              <a:solidFill>
                <a:srgbClr val="00B0F0"/>
              </a:solidFill>
            </a:endParaRPr>
          </a:p>
          <a:p>
            <a:pPr algn="l"/>
            <a:r>
              <a:rPr lang="en-GB" sz="2800" b="1" dirty="0" smtClean="0">
                <a:solidFill>
                  <a:schemeClr val="bg2">
                    <a:lumMod val="10000"/>
                  </a:schemeClr>
                </a:solidFill>
              </a:rPr>
              <a:t>    </a:t>
            </a:r>
            <a:r>
              <a:rPr lang="en-GB" sz="2800" b="1" dirty="0" err="1" smtClean="0">
                <a:solidFill>
                  <a:schemeClr val="bg2">
                    <a:lumMod val="10000"/>
                  </a:schemeClr>
                </a:solidFill>
              </a:rPr>
              <a:t>Ganglionares</a:t>
            </a:r>
            <a:r>
              <a:rPr lang="en-GB" sz="2800" b="1" dirty="0" smtClean="0">
                <a:solidFill>
                  <a:schemeClr val="bg2">
                    <a:lumMod val="10000"/>
                  </a:schemeClr>
                </a:solidFill>
              </a:rPr>
              <a:t> </a:t>
            </a:r>
            <a:r>
              <a:rPr lang="en-GB" sz="2800" b="1" dirty="0" err="1">
                <a:solidFill>
                  <a:schemeClr val="bg2">
                    <a:lumMod val="10000"/>
                  </a:schemeClr>
                </a:solidFill>
              </a:rPr>
              <a:t>pélvicas</a:t>
            </a:r>
            <a:r>
              <a:rPr lang="en-GB" sz="2800" b="1" dirty="0">
                <a:solidFill>
                  <a:schemeClr val="bg2">
                    <a:lumMod val="10000"/>
                  </a:schemeClr>
                </a:solidFill>
              </a:rPr>
              <a:t>: </a:t>
            </a:r>
            <a:r>
              <a:rPr lang="en-GB" sz="2800" b="1" dirty="0" smtClean="0">
                <a:solidFill>
                  <a:schemeClr val="bg2">
                    <a:lumMod val="10000"/>
                  </a:schemeClr>
                </a:solidFill>
              </a:rPr>
              <a:t>2/5 </a:t>
            </a:r>
            <a:r>
              <a:rPr lang="en-GB" sz="2800" b="1" dirty="0">
                <a:solidFill>
                  <a:schemeClr val="bg2">
                    <a:lumMod val="10000"/>
                  </a:schemeClr>
                </a:solidFill>
              </a:rPr>
              <a:t>IBG3 </a:t>
            </a:r>
          </a:p>
          <a:p>
            <a:pPr marL="342900" indent="-342900" algn="l">
              <a:buFont typeface="Arial" panose="020B0604020202020204" pitchFamily="34" charset="0"/>
              <a:buChar char="•"/>
            </a:pPr>
            <a:endParaRPr lang="en-GB" sz="2800" b="1" dirty="0">
              <a:solidFill>
                <a:schemeClr val="bg2">
                  <a:lumMod val="10000"/>
                </a:schemeClr>
              </a:solidFill>
            </a:endParaRPr>
          </a:p>
          <a:p>
            <a:pPr algn="l"/>
            <a:r>
              <a:rPr lang="en-GB" sz="2800" b="1" dirty="0" smtClean="0">
                <a:solidFill>
                  <a:schemeClr val="bg2">
                    <a:lumMod val="10000"/>
                  </a:schemeClr>
                </a:solidFill>
              </a:rPr>
              <a:t>    No </a:t>
            </a:r>
            <a:r>
              <a:rPr lang="en-GB" sz="2800" b="1" dirty="0" err="1">
                <a:solidFill>
                  <a:schemeClr val="bg2">
                    <a:lumMod val="10000"/>
                  </a:schemeClr>
                </a:solidFill>
              </a:rPr>
              <a:t>recidivas</a:t>
            </a:r>
            <a:r>
              <a:rPr lang="en-GB" sz="2800" b="1" dirty="0">
                <a:solidFill>
                  <a:schemeClr val="bg2">
                    <a:lumMod val="10000"/>
                  </a:schemeClr>
                </a:solidFill>
              </a:rPr>
              <a:t> </a:t>
            </a:r>
            <a:r>
              <a:rPr lang="en-GB" sz="2800" b="1" dirty="0" err="1">
                <a:solidFill>
                  <a:schemeClr val="bg2">
                    <a:lumMod val="10000"/>
                  </a:schemeClr>
                </a:solidFill>
              </a:rPr>
              <a:t>vaginales</a:t>
            </a:r>
            <a:r>
              <a:rPr lang="en-GB" sz="2800" b="1" dirty="0">
                <a:solidFill>
                  <a:schemeClr val="bg2">
                    <a:lumMod val="10000"/>
                  </a:schemeClr>
                </a:solidFill>
              </a:rPr>
              <a:t>.</a:t>
            </a:r>
          </a:p>
          <a:p>
            <a:pPr marL="342900" indent="-342900" algn="l">
              <a:buFont typeface="Arial" panose="020B0604020202020204" pitchFamily="34" charset="0"/>
              <a:buChar char="•"/>
            </a:pPr>
            <a:endParaRPr lang="en-GB" sz="2800" dirty="0"/>
          </a:p>
          <a:p>
            <a:pPr marL="342900" indent="-342900" algn="l">
              <a:buFont typeface="Arial" panose="020B0604020202020204" pitchFamily="34" charset="0"/>
              <a:buChar char="•"/>
            </a:pPr>
            <a:r>
              <a:rPr lang="en-GB" sz="2800" b="1" dirty="0" err="1">
                <a:solidFill>
                  <a:srgbClr val="002060"/>
                </a:solidFill>
              </a:rPr>
              <a:t>Muertes</a:t>
            </a:r>
            <a:r>
              <a:rPr lang="en-GB" sz="2800" b="1" dirty="0">
                <a:solidFill>
                  <a:srgbClr val="002060"/>
                </a:solidFill>
              </a:rPr>
              <a:t>: </a:t>
            </a:r>
          </a:p>
          <a:p>
            <a:pPr algn="l"/>
            <a:r>
              <a:rPr lang="en-GB" sz="2800" b="1" dirty="0">
                <a:solidFill>
                  <a:srgbClr val="002060"/>
                </a:solidFill>
              </a:rPr>
              <a:t>    </a:t>
            </a:r>
            <a:r>
              <a:rPr lang="en-GB" sz="2800" b="1" dirty="0">
                <a:solidFill>
                  <a:schemeClr val="bg2">
                    <a:lumMod val="10000"/>
                  </a:schemeClr>
                </a:solidFill>
              </a:rPr>
              <a:t>6/62 (9.6%) EC.</a:t>
            </a:r>
          </a:p>
          <a:p>
            <a:pPr algn="l"/>
            <a:r>
              <a:rPr lang="en-GB" sz="2800" b="1" dirty="0">
                <a:solidFill>
                  <a:schemeClr val="bg2">
                    <a:lumMod val="10000"/>
                  </a:schemeClr>
                </a:solidFill>
              </a:rPr>
              <a:t>    17/62 (27.4%) No EC.</a:t>
            </a:r>
          </a:p>
        </p:txBody>
      </p:sp>
      <p:sp>
        <p:nvSpPr>
          <p:cNvPr id="14" name="CuadroTexto 13">
            <a:extLst>
              <a:ext uri="{FF2B5EF4-FFF2-40B4-BE49-F238E27FC236}">
                <a16:creationId xmlns:a16="http://schemas.microsoft.com/office/drawing/2014/main" xmlns="" id="{49084850-3ECD-43E4-8241-40C67F2BABC5}"/>
              </a:ext>
            </a:extLst>
          </p:cNvPr>
          <p:cNvSpPr txBox="1"/>
          <p:nvPr/>
        </p:nvSpPr>
        <p:spPr>
          <a:xfrm>
            <a:off x="1255636" y="916650"/>
            <a:ext cx="471587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4000" b="1" dirty="0">
                <a:solidFill>
                  <a:srgbClr val="002060"/>
                </a:solidFill>
              </a:rPr>
              <a:t>RESULTADOS. </a:t>
            </a:r>
            <a:endParaRPr lang="es-ES" sz="4000" dirty="0"/>
          </a:p>
        </p:txBody>
      </p:sp>
      <p:graphicFrame>
        <p:nvGraphicFramePr>
          <p:cNvPr id="10" name="4 Tabla">
            <a:extLst>
              <a:ext uri="{FF2B5EF4-FFF2-40B4-BE49-F238E27FC236}">
                <a16:creationId xmlns:a16="http://schemas.microsoft.com/office/drawing/2014/main" xmlns="" id="{3AD9DEE1-7F67-4D1D-9F0A-C502A48BE90B}"/>
              </a:ext>
            </a:extLst>
          </p:cNvPr>
          <p:cNvGraphicFramePr>
            <a:graphicFrameLocks noGrp="1"/>
          </p:cNvGraphicFramePr>
          <p:nvPr>
            <p:extLst>
              <p:ext uri="{D42A27DB-BD31-4B8C-83A1-F6EECF244321}">
                <p14:modId xmlns:p14="http://schemas.microsoft.com/office/powerpoint/2010/main" val="795076057"/>
              </p:ext>
            </p:extLst>
          </p:nvPr>
        </p:nvGraphicFramePr>
        <p:xfrm>
          <a:off x="5053263" y="8869311"/>
          <a:ext cx="5125452" cy="3112472"/>
        </p:xfrm>
        <a:graphic>
          <a:graphicData uri="http://schemas.openxmlformats.org/drawingml/2006/table">
            <a:tbl>
              <a:tblPr firstRow="1" bandRow="1">
                <a:tableStyleId>{5C22544A-7EE6-4342-B048-85BDC9FD1C3A}</a:tableStyleId>
              </a:tblPr>
              <a:tblGrid>
                <a:gridCol w="1643941">
                  <a:extLst>
                    <a:ext uri="{9D8B030D-6E8A-4147-A177-3AD203B41FA5}">
                      <a16:colId xmlns:a16="http://schemas.microsoft.com/office/drawing/2014/main" xmlns="" val="20000"/>
                    </a:ext>
                  </a:extLst>
                </a:gridCol>
                <a:gridCol w="2072959">
                  <a:extLst>
                    <a:ext uri="{9D8B030D-6E8A-4147-A177-3AD203B41FA5}">
                      <a16:colId xmlns:a16="http://schemas.microsoft.com/office/drawing/2014/main" xmlns="" val="20001"/>
                    </a:ext>
                  </a:extLst>
                </a:gridCol>
                <a:gridCol w="1408552">
                  <a:extLst>
                    <a:ext uri="{9D8B030D-6E8A-4147-A177-3AD203B41FA5}">
                      <a16:colId xmlns:a16="http://schemas.microsoft.com/office/drawing/2014/main" xmlns="" val="20002"/>
                    </a:ext>
                  </a:extLst>
                </a:gridCol>
              </a:tblGrid>
              <a:tr h="649706">
                <a:tc>
                  <a:txBody>
                    <a:bodyPr/>
                    <a:lstStyle/>
                    <a:p>
                      <a:r>
                        <a:rPr lang="es-ES" sz="2400" b="1" dirty="0"/>
                        <a:t>Grade/</a:t>
                      </a:r>
                    </a:p>
                    <a:p>
                      <a:r>
                        <a:rPr lang="es-ES" sz="2400" b="1" dirty="0" err="1"/>
                        <a:t>Stage</a:t>
                      </a:r>
                      <a:endParaRPr lang="es-ES" sz="2400" b="1" dirty="0"/>
                    </a:p>
                  </a:txBody>
                  <a:tcPr/>
                </a:tc>
                <a:tc>
                  <a:txBody>
                    <a:bodyPr/>
                    <a:lstStyle/>
                    <a:p>
                      <a:r>
                        <a:rPr lang="es-ES" sz="2400" b="1" dirty="0"/>
                        <a:t>IA</a:t>
                      </a:r>
                    </a:p>
                  </a:txBody>
                  <a:tcPr/>
                </a:tc>
                <a:tc>
                  <a:txBody>
                    <a:bodyPr/>
                    <a:lstStyle/>
                    <a:p>
                      <a:r>
                        <a:rPr lang="es-ES" sz="2400" b="1" dirty="0" err="1"/>
                        <a:t>IB</a:t>
                      </a:r>
                      <a:endParaRPr lang="es-ES" sz="2400" b="1" dirty="0"/>
                    </a:p>
                  </a:txBody>
                  <a:tcPr/>
                </a:tc>
                <a:extLst>
                  <a:ext uri="{0D108BD9-81ED-4DB2-BD59-A6C34878D82A}">
                    <a16:rowId xmlns:a16="http://schemas.microsoft.com/office/drawing/2014/main" xmlns="" val="10000"/>
                  </a:ext>
                </a:extLst>
              </a:tr>
              <a:tr h="705563">
                <a:tc>
                  <a:txBody>
                    <a:bodyPr/>
                    <a:lstStyle/>
                    <a:p>
                      <a:r>
                        <a:rPr lang="es-ES" sz="2400" b="1" dirty="0"/>
                        <a:t>1</a:t>
                      </a:r>
                    </a:p>
                  </a:txBody>
                  <a:tcPr/>
                </a:tc>
                <a:tc>
                  <a:txBody>
                    <a:bodyPr/>
                    <a:lstStyle/>
                    <a:p>
                      <a:r>
                        <a:rPr lang="es-ES" sz="2400" b="1" dirty="0">
                          <a:solidFill>
                            <a:srgbClr val="FF0000"/>
                          </a:solidFill>
                        </a:rPr>
                        <a:t>1u,1n/</a:t>
                      </a:r>
                      <a:r>
                        <a:rPr lang="es-ES" sz="2400" b="1" dirty="0"/>
                        <a:t>32 </a:t>
                      </a:r>
                    </a:p>
                  </a:txBody>
                  <a:tcPr/>
                </a:tc>
                <a:tc>
                  <a:txBody>
                    <a:bodyPr/>
                    <a:lstStyle/>
                    <a:p>
                      <a:r>
                        <a:rPr lang="es-ES" sz="2400" b="1" dirty="0">
                          <a:solidFill>
                            <a:srgbClr val="FF0000"/>
                          </a:solidFill>
                        </a:rPr>
                        <a:t>1u/</a:t>
                      </a:r>
                      <a:r>
                        <a:rPr lang="es-ES" sz="2400" b="1" dirty="0"/>
                        <a:t>6  </a:t>
                      </a:r>
                      <a:endParaRPr lang="es-ES" sz="2400" b="1" dirty="0">
                        <a:solidFill>
                          <a:srgbClr val="FF0000"/>
                        </a:solidFill>
                      </a:endParaRPr>
                    </a:p>
                  </a:txBody>
                  <a:tcPr/>
                </a:tc>
                <a:extLst>
                  <a:ext uri="{0D108BD9-81ED-4DB2-BD59-A6C34878D82A}">
                    <a16:rowId xmlns:a16="http://schemas.microsoft.com/office/drawing/2014/main" xmlns="" val="10001"/>
                  </a:ext>
                </a:extLst>
              </a:tr>
              <a:tr h="527983">
                <a:tc>
                  <a:txBody>
                    <a:bodyPr/>
                    <a:lstStyle/>
                    <a:p>
                      <a:r>
                        <a:rPr lang="es-ES" sz="2400" b="1" dirty="0"/>
                        <a:t>2</a:t>
                      </a:r>
                    </a:p>
                  </a:txBody>
                  <a:tcPr/>
                </a:tc>
                <a:tc>
                  <a:txBody>
                    <a:bodyPr/>
                    <a:lstStyle/>
                    <a:p>
                      <a:pPr algn="ctr"/>
                      <a:r>
                        <a:rPr lang="es-ES" sz="2400" b="1" dirty="0"/>
                        <a:t>5</a:t>
                      </a:r>
                    </a:p>
                  </a:txBody>
                  <a:tcPr/>
                </a:tc>
                <a:tc>
                  <a:txBody>
                    <a:bodyPr/>
                    <a:lstStyle/>
                    <a:p>
                      <a:r>
                        <a:rPr lang="es-ES" sz="2400" b="1" dirty="0">
                          <a:solidFill>
                            <a:srgbClr val="FF0000"/>
                          </a:solidFill>
                        </a:rPr>
                        <a:t>1u/</a:t>
                      </a:r>
                      <a:r>
                        <a:rPr lang="es-ES" sz="2400" b="1" dirty="0"/>
                        <a:t>6 </a:t>
                      </a:r>
                    </a:p>
                  </a:txBody>
                  <a:tcPr/>
                </a:tc>
                <a:extLst>
                  <a:ext uri="{0D108BD9-81ED-4DB2-BD59-A6C34878D82A}">
                    <a16:rowId xmlns:a16="http://schemas.microsoft.com/office/drawing/2014/main" xmlns="" val="10002"/>
                  </a:ext>
                </a:extLst>
              </a:tr>
              <a:tr h="527983">
                <a:tc>
                  <a:txBody>
                    <a:bodyPr/>
                    <a:lstStyle/>
                    <a:p>
                      <a:r>
                        <a:rPr lang="es-ES" sz="2400" b="1" dirty="0"/>
                        <a:t>3</a:t>
                      </a:r>
                    </a:p>
                  </a:txBody>
                  <a:tcPr/>
                </a:tc>
                <a:tc>
                  <a:txBody>
                    <a:bodyPr/>
                    <a:lstStyle/>
                    <a:p>
                      <a:pPr algn="ctr"/>
                      <a:r>
                        <a:rPr lang="es-ES" sz="2400" b="1" dirty="0"/>
                        <a:t>2</a:t>
                      </a:r>
                    </a:p>
                  </a:txBody>
                  <a:tcPr/>
                </a:tc>
                <a:tc>
                  <a:txBody>
                    <a:bodyPr/>
                    <a:lstStyle/>
                    <a:p>
                      <a:r>
                        <a:rPr lang="es-ES" sz="2400" b="1" dirty="0">
                          <a:solidFill>
                            <a:srgbClr val="FF0000"/>
                          </a:solidFill>
                        </a:rPr>
                        <a:t>3 / </a:t>
                      </a:r>
                      <a:r>
                        <a:rPr lang="es-ES" sz="2400" b="1" dirty="0"/>
                        <a:t>5</a:t>
                      </a:r>
                    </a:p>
                  </a:txBody>
                  <a:tcPr>
                    <a:solidFill>
                      <a:srgbClr val="FFC000"/>
                    </a:solidFill>
                  </a:tcPr>
                </a:tc>
                <a:extLst>
                  <a:ext uri="{0D108BD9-81ED-4DB2-BD59-A6C34878D82A}">
                    <a16:rowId xmlns:a16="http://schemas.microsoft.com/office/drawing/2014/main" xmlns="" val="10003"/>
                  </a:ext>
                </a:extLst>
              </a:tr>
              <a:tr h="527983">
                <a:tc>
                  <a:txBody>
                    <a:bodyPr/>
                    <a:lstStyle/>
                    <a:p>
                      <a:r>
                        <a:rPr lang="es-ES" sz="2400" b="1" dirty="0"/>
                        <a:t>NA</a:t>
                      </a:r>
                    </a:p>
                  </a:txBody>
                  <a:tcPr/>
                </a:tc>
                <a:tc>
                  <a:txBody>
                    <a:bodyPr/>
                    <a:lstStyle/>
                    <a:p>
                      <a:r>
                        <a:rPr lang="es-ES" sz="2400" b="1" dirty="0">
                          <a:solidFill>
                            <a:srgbClr val="FF0000"/>
                          </a:solidFill>
                        </a:rPr>
                        <a:t>1u,n,d/</a:t>
                      </a:r>
                      <a:r>
                        <a:rPr lang="es-ES" sz="2400" b="1" dirty="0"/>
                        <a:t>2     </a:t>
                      </a:r>
                    </a:p>
                  </a:txBody>
                  <a:tcPr/>
                </a:tc>
                <a:tc>
                  <a:txBody>
                    <a:bodyPr/>
                    <a:lstStyle/>
                    <a:p>
                      <a:pPr algn="ctr"/>
                      <a:r>
                        <a:rPr lang="es-ES" sz="2400" b="1" dirty="0"/>
                        <a:t>4</a:t>
                      </a:r>
                    </a:p>
                  </a:txBody>
                  <a:tcPr/>
                </a:tc>
                <a:extLst>
                  <a:ext uri="{0D108BD9-81ED-4DB2-BD59-A6C34878D82A}">
                    <a16:rowId xmlns:a16="http://schemas.microsoft.com/office/drawing/2014/main" xmlns="" val="10004"/>
                  </a:ext>
                </a:extLst>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31"/>
            <a:ext cx="25177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72575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1784DC673E41543BA3F442535B76AB7" ma:contentTypeVersion="16" ma:contentTypeDescription="Crear nuevo documento." ma:contentTypeScope="" ma:versionID="03972d26b2c92195f9c7f04ffce42e6d">
  <xsd:schema xmlns:xsd="http://www.w3.org/2001/XMLSchema" xmlns:xs="http://www.w3.org/2001/XMLSchema" xmlns:p="http://schemas.microsoft.com/office/2006/metadata/properties" xmlns:ns2="d4ba178b-f349-4226-8886-3832e2451964" xmlns:ns3="aece6c02-f6af-434f-9505-0e80870ab375" targetNamespace="http://schemas.microsoft.com/office/2006/metadata/properties" ma:root="true" ma:fieldsID="1a07156d99b1ddb355aa739dee1e583d" ns2:_="" ns3:_="">
    <xsd:import namespace="d4ba178b-f349-4226-8886-3832e2451964"/>
    <xsd:import namespace="aece6c02-f6af-434f-9505-0e80870ab37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a178b-f349-4226-8886-3832e2451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6cbac37a-4ef7-4b50-88da-9c3c1c32e32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ce6c02-f6af-434f-9505-0e80870ab37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ea6f7e0-6e9a-4e3f-8753-ab87a569622b}" ma:internalName="TaxCatchAll" ma:showField="CatchAllData" ma:web="aece6c02-f6af-434f-9505-0e80870ab37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ba178b-f349-4226-8886-3832e2451964">
      <Terms xmlns="http://schemas.microsoft.com/office/infopath/2007/PartnerControls"/>
    </lcf76f155ced4ddcb4097134ff3c332f>
    <TaxCatchAll xmlns="aece6c02-f6af-434f-9505-0e80870ab375" xsi:nil="true"/>
  </documentManagement>
</p:properties>
</file>

<file path=customXml/itemProps1.xml><?xml version="1.0" encoding="utf-8"?>
<ds:datastoreItem xmlns:ds="http://schemas.openxmlformats.org/officeDocument/2006/customXml" ds:itemID="{1227852A-128E-4CD3-87CB-E224E5BFB8A7}"/>
</file>

<file path=customXml/itemProps2.xml><?xml version="1.0" encoding="utf-8"?>
<ds:datastoreItem xmlns:ds="http://schemas.openxmlformats.org/officeDocument/2006/customXml" ds:itemID="{D4ED3B39-6E5A-436D-A0E1-46438BE04198}"/>
</file>

<file path=customXml/itemProps3.xml><?xml version="1.0" encoding="utf-8"?>
<ds:datastoreItem xmlns:ds="http://schemas.openxmlformats.org/officeDocument/2006/customXml" ds:itemID="{C9AB8CFA-1257-470C-9922-7EBA917E98BE}"/>
</file>

<file path=docProps/app.xml><?xml version="1.0" encoding="utf-8"?>
<Properties xmlns="http://schemas.openxmlformats.org/officeDocument/2006/extended-properties" xmlns:vt="http://schemas.openxmlformats.org/officeDocument/2006/docPropsVTypes">
  <TotalTime>1292</TotalTime>
  <Words>1815</Words>
  <Application>Microsoft Office PowerPoint</Application>
  <PresentationFormat>Personalizado</PresentationFormat>
  <Paragraphs>426</Paragraphs>
  <Slides>17</Slides>
  <Notes>1</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21_BasicWhite</vt:lpstr>
      <vt:lpstr>Braquiterapia en el cáncer  de endometrio no operable:  ¿qué nos dice GEC–ESTRO? </vt:lpstr>
      <vt:lpstr> Antecedentes.   CE es frecuente en países desarrollados y es el tercero en mujeres en España.  Incremento en 18% en los próximos 15 años, asociado a incremento en expectativa de vida.  El 10% serán inoperables (edad, obesidad y comorbilidades).  Tratamientos en CEI han sido heterogéneos y influenciados por la edad.  Su baja frecuencia en el pasado hace que en los estudios, la administración de braquiterapia sea heterogénea con diferentes aspectos no resueltos.  Permite una alta incidencia de curaciones y es un desafío como escenario terapéutico (aplicador, morfología de cada útero, extensión del tumor y localización en útero, ...)  </vt:lpstr>
      <vt:lpstr>Presentación de PowerPoint</vt:lpstr>
      <vt:lpstr>Presentación de PowerPoint</vt:lpstr>
      <vt:lpstr>Presentación de PowerPoint</vt:lpstr>
      <vt:lpstr>GEC-ESTRO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Begoña</dc:creator>
  <cp:lastModifiedBy>usuario</cp:lastModifiedBy>
  <cp:revision>89</cp:revision>
  <dcterms:modified xsi:type="dcterms:W3CDTF">2022-09-24T11:55:15Z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0x01010021784DC673E41543BA3F442535B76AB7</vt:lpwstr>
  </property>
  <property fmtid="{D5CDD505-2E9C-101B-9397-08002B2CF9AE}" pid="3" name="MediaServiceImageTags">
    <vt:lpwstr/>
  </property>
</Properties>
</file>