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13716000" cx="24384000"/>
  <p:notesSz cx="6858000" cy="9144000"/>
  <p:embeddedFontLs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hSnIw2Un5wjt8ljPZr1xIwCXeS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9FDC6A-F048-47C6-8803-164E2F796917}">
  <a:tblStyle styleId="{8C9FDC6A-F048-47C6-8803-164E2F7969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customschemas.google.com/relationships/presentationmetadata" Target="metadata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ustomXml" Target="../customXml/item3.xml"/><Relationship Id="rId7" Type="http://schemas.openxmlformats.org/officeDocument/2006/relationships/slide" Target="slides/slide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1" Type="http://schemas.openxmlformats.org/officeDocument/2006/relationships/customXml" Target="../customXml/item2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font" Target="fonts/HelveticaNeue-italic.fntdata"/><Relationship Id="rId40" Type="http://schemas.openxmlformats.org/officeDocument/2006/relationships/customXml" Target="../customXml/item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HelveticaNeue-bold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tableStyles" Target="tableStyles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font" Target="fonts/HelveticaNeue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b79f325ce_0_2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5b79f325ce_0_2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5b79f325ce_0_2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5b79f325ce_0_2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5b79f325ce_0_2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5b79f325ce_0_2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b79f325ce_0_2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5b79f325ce_0_2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b79f325ce_0_3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5b79f325ce_0_3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5b79f325ce_0_3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5b79f325ce_0_3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b79f325ce_0_3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5b79f325ce_0_3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b79f325ce_0_3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5b79f325ce_0_3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b79f325ce_0_3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15b79f325ce_0_3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5b79f325ce_0_3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15b79f325ce_0_3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5b79f325ce_0_3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5b79f325ce_0_3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b79f325ce_0_3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15b79f325ce_0_3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5b79f325ce_0_4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15b79f325ce_0_4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5b79f325ce_0_4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15b79f325ce_0_4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b79f325ce_0_3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5b79f325ce_0_3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5b79f325ce_0_3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5b79f325ce_0_3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b79f325ce_0_3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5b79f325ce_0_3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5bb40ae9e8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5bb40ae9e8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b79f325ce_0_1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15b79f325ce_0_1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b79f325ce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15b79f325ce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5b79f325ce_0_1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15b79f325ce_0_1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b79f325ce_0_1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15b79f325ce_0_1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b79f325ce_0_3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5b79f325ce_0_3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OR 2022 PPT+A4-02.png" id="10" name="Google Shape;1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24" y="0"/>
            <a:ext cx="24373552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1206499" y="3245786"/>
            <a:ext cx="2197100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2" name="Google Shape;12;p23"/>
          <p:cNvSpPr txBox="1"/>
          <p:nvPr>
            <p:ph type="title"/>
          </p:nvPr>
        </p:nvSpPr>
        <p:spPr>
          <a:xfrm>
            <a:off x="1206498" y="-1378765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  <a:defRPr sz="8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claración">
  <p:cSld name="Declaració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to importante">
  <p:cSld name="Dato important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idx="1" type="body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">
  <p:cSld name="Cita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/>
          <p:nvPr>
            <p:ph idx="1" type="body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34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fotos">
  <p:cSld name="3 foto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/>
          <p:nvPr>
            <p:ph idx="2" type="pic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/>
          <p:nvPr>
            <p:ph idx="3" type="pic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5"/>
          <p:cNvSpPr/>
          <p:nvPr>
            <p:ph idx="4" type="pic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5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6"/>
          <p:cNvSpPr/>
          <p:nvPr>
            <p:ph idx="2" type="pic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En blanco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b79f325ce_0_248"/>
          <p:cNvSpPr txBox="1"/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00" lIns="223475" spcFirstLastPara="1" rIns="223475" wrap="square" tIns="111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500"/>
              <a:buNone/>
              <a:defRPr/>
            </a:lvl9pPr>
          </a:lstStyle>
          <a:p/>
        </p:txBody>
      </p:sp>
      <p:sp>
        <p:nvSpPr>
          <p:cNvPr id="74" name="Google Shape;74;g15b79f325ce_0_248"/>
          <p:cNvSpPr txBox="1"/>
          <p:nvPr>
            <p:ph idx="1" type="body"/>
          </p:nvPr>
        </p:nvSpPr>
        <p:spPr>
          <a:xfrm>
            <a:off x="1219200" y="3200400"/>
            <a:ext cx="21945600" cy="90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700" lIns="223475" spcFirstLastPara="1" rIns="223475" wrap="square" tIns="111700">
            <a:normAutofit/>
          </a:bodyPr>
          <a:lstStyle>
            <a:lvl1pPr indent="-508000" lvl="0" marL="457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/>
            </a:lvl1pPr>
            <a:lvl2pPr indent="-508000" lvl="1" marL="9144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/>
            </a:lvl2pPr>
            <a:lvl3pPr indent="-508000" lvl="2" marL="13716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/>
            </a:lvl3pPr>
            <a:lvl4pPr indent="-508000" lvl="3" marL="18288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/>
            </a:lvl4pPr>
            <a:lvl5pPr indent="-508000" lvl="4" marL="22860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/>
            </a:lvl5pPr>
            <a:lvl6pPr indent="-508000" lvl="5" marL="27432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/>
            </a:lvl6pPr>
            <a:lvl7pPr indent="-508000" lvl="6" marL="32004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/>
            </a:lvl7pPr>
            <a:lvl8pPr indent="-508000" lvl="7" marL="36576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/>
            </a:lvl8pPr>
            <a:lvl9pPr indent="-508000" lvl="8" marL="411480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/>
            </a:lvl9pPr>
          </a:lstStyle>
          <a:p/>
        </p:txBody>
      </p:sp>
      <p:sp>
        <p:nvSpPr>
          <p:cNvPr id="75" name="Google Shape;75;g15b79f325ce_0_248"/>
          <p:cNvSpPr txBox="1"/>
          <p:nvPr>
            <p:ph idx="10" type="dt"/>
          </p:nvPr>
        </p:nvSpPr>
        <p:spPr>
          <a:xfrm>
            <a:off x="1219200" y="12712700"/>
            <a:ext cx="5689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00" lIns="223475" spcFirstLastPara="1" rIns="223475" wrap="square" tIns="111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76" name="Google Shape;76;g15b79f325ce_0_248"/>
          <p:cNvSpPr txBox="1"/>
          <p:nvPr>
            <p:ph idx="11" type="ftr"/>
          </p:nvPr>
        </p:nvSpPr>
        <p:spPr>
          <a:xfrm>
            <a:off x="8331200" y="12712700"/>
            <a:ext cx="77217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00" lIns="223475" spcFirstLastPara="1" rIns="223475" wrap="square" tIns="111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77" name="Google Shape;77;g15b79f325ce_0_248"/>
          <p:cNvSpPr txBox="1"/>
          <p:nvPr>
            <p:ph idx="12" type="sldNum"/>
          </p:nvPr>
        </p:nvSpPr>
        <p:spPr>
          <a:xfrm>
            <a:off x="17475200" y="12712700"/>
            <a:ext cx="56895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700" lIns="223475" spcFirstLastPara="1" rIns="223475" wrap="square" tIns="11170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foto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>
            <p:ph idx="2" type="pic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24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3" type="body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foto alt.">
  <p:cSld name="Título y foto alt.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/>
          <p:nvPr>
            <p:ph idx="2" type="pic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5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viñetas">
  <p:cSld name="Título y viñeta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ñetas">
  <p:cSld name="Viñeta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, viñetas y foto">
  <p:cSld name="Título, viñetas y f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/>
          <p:nvPr>
            <p:ph idx="1" type="body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6" name="Google Shape;36;p28"/>
          <p:cNvSpPr/>
          <p:nvPr>
            <p:ph idx="3" type="pic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8"/>
          <p:cNvSpPr txBox="1"/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2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n">
  <p:cSld name="Secció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ítulo">
  <p:cSld name="Solo títul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OR 2022 PPT+A4_Mesa de trabajo 1-03.png" id="82" name="Google Shape;8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" y="-1"/>
            <a:ext cx="24373553" cy="1371600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/>
          <p:nvPr>
            <p:ph idx="1" type="body"/>
          </p:nvPr>
        </p:nvSpPr>
        <p:spPr>
          <a:xfrm>
            <a:off x="2410250" y="740475"/>
            <a:ext cx="14908500" cy="111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Proyecto "QUARTET"</a:t>
            </a:r>
            <a:endParaRPr sz="85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t/>
            </a:r>
            <a:endParaRPr sz="8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"/>
              <a:buNone/>
            </a:pPr>
            <a:r>
              <a:rPr i="1" lang="en-US" sz="7200"/>
              <a:t>La calidad de nuestros tratamientos</a:t>
            </a:r>
            <a:endParaRPr i="1" sz="7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"/>
              <a:buNone/>
            </a:pPr>
            <a:r>
              <a:t/>
            </a:r>
            <a:endParaRPr i="1" sz="7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"/>
              <a:buNone/>
            </a:pPr>
            <a:r>
              <a:t/>
            </a:r>
            <a:endParaRPr i="1" sz="7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"/>
              <a:buNone/>
            </a:pPr>
            <a:r>
              <a:t/>
            </a:r>
            <a:endParaRPr i="1" sz="7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"/>
              <a:buNone/>
            </a:pPr>
            <a:r>
              <a:t/>
            </a:r>
            <a:endParaRPr i="1" sz="7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"/>
              <a:buNone/>
            </a:pPr>
            <a:r>
              <a:t/>
            </a:r>
            <a:endParaRPr i="1" sz="7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"/>
              <a:buNone/>
            </a:pPr>
            <a:r>
              <a:t/>
            </a:r>
            <a:endParaRPr i="1" sz="72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</a:pPr>
            <a:r>
              <a:rPr b="0" lang="en-US" sz="5400"/>
              <a:t>Dra. Mónica Ramos Albiac</a:t>
            </a:r>
            <a:endParaRPr sz="79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</a:pPr>
            <a:r>
              <a:rPr b="0" lang="en-US" sz="5400"/>
              <a:t>H. U. Vall d'Hebron</a:t>
            </a:r>
            <a:endParaRPr sz="79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</a:pPr>
            <a:r>
              <a:rPr b="0" lang="en-US" sz="5400"/>
              <a:t>Barcelona</a:t>
            </a:r>
            <a:endParaRPr i="1" sz="6600"/>
          </a:p>
        </p:txBody>
      </p:sp>
      <p:pic>
        <p:nvPicPr>
          <p:cNvPr id="84" name="Google Shape;84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080" y="5327700"/>
            <a:ext cx="8864850" cy="339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b79f325ce_0_254"/>
          <p:cNvSpPr txBox="1"/>
          <p:nvPr>
            <p:ph idx="4294967295" type="ctrTitle"/>
          </p:nvPr>
        </p:nvSpPr>
        <p:spPr>
          <a:xfrm>
            <a:off x="1206450" y="145806"/>
            <a:ext cx="219711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SIOP-RTSG-</a:t>
            </a: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Umbrella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7" name="Google Shape;147;g15b79f325ce_0_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025" y="1861463"/>
            <a:ext cx="15832199" cy="99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5b79f325ce_0_254"/>
          <p:cNvSpPr/>
          <p:nvPr/>
        </p:nvSpPr>
        <p:spPr>
          <a:xfrm>
            <a:off x="10634875" y="4795625"/>
            <a:ext cx="1093500" cy="447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5b79f325ce_0_254"/>
          <p:cNvSpPr/>
          <p:nvPr/>
        </p:nvSpPr>
        <p:spPr>
          <a:xfrm>
            <a:off x="8998250" y="5242925"/>
            <a:ext cx="1093500" cy="447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5b79f325ce_0_254"/>
          <p:cNvSpPr/>
          <p:nvPr/>
        </p:nvSpPr>
        <p:spPr>
          <a:xfrm>
            <a:off x="5348925" y="6939150"/>
            <a:ext cx="1093500" cy="447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15b79f325ce_0_254"/>
          <p:cNvSpPr/>
          <p:nvPr/>
        </p:nvSpPr>
        <p:spPr>
          <a:xfrm>
            <a:off x="7364900" y="8681825"/>
            <a:ext cx="2350500" cy="447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b79f325ce_0_259"/>
          <p:cNvSpPr txBox="1"/>
          <p:nvPr>
            <p:ph idx="4294967295" type="ctrTitle"/>
          </p:nvPr>
        </p:nvSpPr>
        <p:spPr>
          <a:xfrm>
            <a:off x="1206450" y="223626"/>
            <a:ext cx="21971100" cy="15903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SIOP-RTSG-</a:t>
            </a: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Umbrella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7" name="Google Shape;157;g15b79f325ce_0_2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125" y="1938175"/>
            <a:ext cx="14855675" cy="1013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g15b79f325ce_0_280"/>
          <p:cNvGrpSpPr/>
          <p:nvPr/>
        </p:nvGrpSpPr>
        <p:grpSpPr>
          <a:xfrm>
            <a:off x="3000375" y="273376"/>
            <a:ext cx="18383250" cy="6219825"/>
            <a:chOff x="152400" y="1966326"/>
            <a:chExt cx="18383250" cy="6219825"/>
          </a:xfrm>
        </p:grpSpPr>
        <p:pic>
          <p:nvPicPr>
            <p:cNvPr id="163" name="Google Shape;163;g15b79f325ce_0_28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966326"/>
              <a:ext cx="9115425" cy="6219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g15b79f325ce_0_28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420225" y="1966326"/>
              <a:ext cx="9115425" cy="62198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5" name="Google Shape;165;g15b79f325ce_0_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3900" y="6187100"/>
            <a:ext cx="8636200" cy="589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15b79f325ce_0_280"/>
          <p:cNvSpPr txBox="1"/>
          <p:nvPr/>
        </p:nvSpPr>
        <p:spPr>
          <a:xfrm>
            <a:off x="8100400" y="6609525"/>
            <a:ext cx="243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VMAT</a:t>
            </a:r>
            <a:endParaRPr b="1" sz="4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Gy</a:t>
            </a:r>
            <a:endParaRPr b="1" sz="4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g15b79f325ce_0_280"/>
          <p:cNvSpPr/>
          <p:nvPr/>
        </p:nvSpPr>
        <p:spPr>
          <a:xfrm>
            <a:off x="15778350" y="2534475"/>
            <a:ext cx="894600" cy="646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5b79f325ce_0_280"/>
          <p:cNvSpPr txBox="1"/>
          <p:nvPr/>
        </p:nvSpPr>
        <p:spPr>
          <a:xfrm>
            <a:off x="3404150" y="596350"/>
            <a:ext cx="4469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4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GTV residual</a:t>
            </a:r>
            <a:endParaRPr b="1" sz="4800">
              <a:solidFill>
                <a:srgbClr val="F4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g15b79f325ce_0_280"/>
          <p:cNvSpPr txBox="1"/>
          <p:nvPr/>
        </p:nvSpPr>
        <p:spPr>
          <a:xfrm>
            <a:off x="12650850" y="450575"/>
            <a:ext cx="312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4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lang="en-US" sz="4800">
                <a:solidFill>
                  <a:srgbClr val="F4CC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TVboost</a:t>
            </a:r>
            <a:endParaRPr b="1" sz="4800">
              <a:solidFill>
                <a:srgbClr val="F4CC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g15b79f325ce_0_280"/>
          <p:cNvSpPr txBox="1"/>
          <p:nvPr/>
        </p:nvSpPr>
        <p:spPr>
          <a:xfrm>
            <a:off x="18713700" y="450575"/>
            <a:ext cx="243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9DAF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PTVsb</a:t>
            </a:r>
            <a:endParaRPr b="1" sz="4800">
              <a:solidFill>
                <a:srgbClr val="C9DAF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g15b79f325ce_0_280"/>
          <p:cNvSpPr/>
          <p:nvPr/>
        </p:nvSpPr>
        <p:spPr>
          <a:xfrm>
            <a:off x="15778350" y="5391975"/>
            <a:ext cx="894600" cy="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b79f325ce_0_285"/>
          <p:cNvSpPr txBox="1"/>
          <p:nvPr>
            <p:ph idx="4294967295" type="ctrTitle"/>
          </p:nvPr>
        </p:nvSpPr>
        <p:spPr>
          <a:xfrm>
            <a:off x="1206450" y="223626"/>
            <a:ext cx="21971100" cy="15903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SIOP-RTSG-</a:t>
            </a: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Umbrella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g15b79f325ce_0_285"/>
          <p:cNvSpPr txBox="1"/>
          <p:nvPr>
            <p:ph idx="1" type="body"/>
          </p:nvPr>
        </p:nvSpPr>
        <p:spPr>
          <a:xfrm>
            <a:off x="1355525" y="2202175"/>
            <a:ext cx="21971100" cy="92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chemeClr val="dk1"/>
                </a:solidFill>
              </a:rPr>
              <a:t>Puntos de controversia en la delimitación:</a:t>
            </a:r>
            <a:endParaRPr b="0" sz="4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1"/>
              </a:solidFill>
            </a:endParaRPr>
          </a:p>
          <a:p>
            <a:pPr indent="-5334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b="0" lang="en-US" sz="4800" u="sng">
                <a:solidFill>
                  <a:schemeClr val="dk1"/>
                </a:solidFill>
              </a:rPr>
              <a:t>Flanco</a:t>
            </a:r>
            <a:r>
              <a:rPr b="0" lang="en-US" sz="4800">
                <a:solidFill>
                  <a:schemeClr val="dk1"/>
                </a:solidFill>
              </a:rPr>
              <a:t> → CTV </a:t>
            </a:r>
            <a:r>
              <a:rPr b="0" i="1" lang="en-US" sz="4800">
                <a:solidFill>
                  <a:schemeClr val="dk1"/>
                </a:solidFill>
              </a:rPr>
              <a:t>classic </a:t>
            </a:r>
            <a:r>
              <a:rPr b="0" lang="en-US" sz="4800">
                <a:solidFill>
                  <a:schemeClr val="dk1"/>
                </a:solidFill>
              </a:rPr>
              <a:t>a nivel anterior vs CTV </a:t>
            </a:r>
            <a:r>
              <a:rPr b="0" i="1" lang="en-US" sz="4800">
                <a:solidFill>
                  <a:schemeClr val="dk1"/>
                </a:solidFill>
              </a:rPr>
              <a:t>highly conformed </a:t>
            </a:r>
            <a:r>
              <a:rPr b="0" lang="en-US" sz="4800">
                <a:solidFill>
                  <a:schemeClr val="dk1"/>
                </a:solidFill>
              </a:rPr>
              <a:t>con fusión de RM pre y postoperatorias</a:t>
            </a:r>
            <a:endParaRPr b="0" sz="48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4800">
              <a:solidFill>
                <a:schemeClr val="dk1"/>
              </a:solidFill>
            </a:endParaRPr>
          </a:p>
          <a:p>
            <a:pPr indent="-5334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b="0" lang="en-US" sz="4800" u="sng">
                <a:solidFill>
                  <a:schemeClr val="dk1"/>
                </a:solidFill>
              </a:rPr>
              <a:t>Abdominal total</a:t>
            </a:r>
            <a:r>
              <a:rPr b="0" lang="en-US" sz="4800">
                <a:solidFill>
                  <a:schemeClr val="dk1"/>
                </a:solidFill>
              </a:rPr>
              <a:t> → Límite inferior del CTV </a:t>
            </a:r>
            <a:endParaRPr b="0" sz="48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1"/>
              </a:solidFill>
            </a:endParaRPr>
          </a:p>
          <a:p>
            <a:pPr indent="-5334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b="0" lang="en-US" sz="4800" u="sng">
                <a:solidFill>
                  <a:schemeClr val="dk1"/>
                </a:solidFill>
              </a:rPr>
              <a:t>Bipulmonar </a:t>
            </a:r>
            <a:r>
              <a:rPr b="0" lang="en-US" sz="4800">
                <a:solidFill>
                  <a:schemeClr val="dk1"/>
                </a:solidFill>
              </a:rPr>
              <a:t>→ Márgenes ITV-PTV → 4DCT Límites inferiores a nivel de recesos pleurales</a:t>
            </a:r>
            <a:endParaRPr b="0"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b79f325ce_0_300"/>
          <p:cNvSpPr txBox="1"/>
          <p:nvPr>
            <p:ph idx="1" type="body"/>
          </p:nvPr>
        </p:nvSpPr>
        <p:spPr>
          <a:xfrm>
            <a:off x="1206500" y="3245775"/>
            <a:ext cx="21971100" cy="81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83" name="Google Shape;183;g15b79f325ce_0_300"/>
          <p:cNvSpPr txBox="1"/>
          <p:nvPr>
            <p:ph idx="4294967295" type="ctrTitle"/>
          </p:nvPr>
        </p:nvSpPr>
        <p:spPr>
          <a:xfrm>
            <a:off x="1206450" y="447281"/>
            <a:ext cx="219711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SIOP-RTSG-</a:t>
            </a: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Umbrella RTQA </a:t>
            </a:r>
            <a:r>
              <a:rPr lang="en-US" sz="8000"/>
              <a:t>Nacional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84" name="Google Shape;184;g15b79f325ce_0_300"/>
          <p:cNvGraphicFramePr/>
          <p:nvPr/>
        </p:nvGraphicFramePr>
        <p:xfrm>
          <a:off x="952550" y="3035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{8C9FDC6A-F048-47C6-8803-164E2F796917}</a:tableStyleId>
              </a:tblPr>
              <a:tblGrid>
                <a:gridCol w="11239500"/>
                <a:gridCol w="11239500"/>
              </a:tblGrid>
              <a:tr h="119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/>
                        <a:t>FUNCIONA</a:t>
                      </a:r>
                      <a:endParaRPr b="1" sz="48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/>
                        <a:t>PENDIENTE</a:t>
                      </a:r>
                      <a:endParaRPr b="1" sz="48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778925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  <a:p>
                      <a:pPr indent="-533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800"/>
                        <a:buChar char="●"/>
                      </a:pPr>
                      <a:r>
                        <a:rPr lang="en-US" sz="4800"/>
                        <a:t>Reuniones multidiscipinares telemáticas para casos complejos →Coordinadora nacional: Gema Ramírez</a:t>
                      </a:r>
                      <a:endParaRPr sz="4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  <a:p>
                      <a:pPr indent="-533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800"/>
                        <a:buChar char="●"/>
                      </a:pPr>
                      <a:r>
                        <a:rPr lang="en-US" sz="4800"/>
                        <a:t>Consulta de casos vía e-mail</a:t>
                      </a:r>
                      <a:endParaRPr sz="4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  <a:p>
                      <a:pPr indent="-533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800"/>
                        <a:buChar char="●"/>
                      </a:pPr>
                      <a:r>
                        <a:rPr lang="en-US" sz="4800"/>
                        <a:t>Revisar datos de CRFs pendientes</a:t>
                      </a:r>
                      <a:endParaRPr sz="4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  <a:p>
                      <a:pPr indent="-533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800"/>
                        <a:buChar char="●"/>
                      </a:pPr>
                      <a:r>
                        <a:rPr lang="en-US" sz="4800"/>
                        <a:t>Crear un documento con criterios definidos para el control de calidad</a:t>
                      </a:r>
                      <a:endParaRPr sz="4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  <a:p>
                      <a:pPr indent="-533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800"/>
                        <a:buChar char="●"/>
                      </a:pPr>
                      <a:r>
                        <a:rPr lang="en-US" sz="4800"/>
                        <a:t>Implicar a un grupo de revisores para el control de calidad (formación continuada) → 2-3 personas</a:t>
                      </a:r>
                      <a:endParaRPr sz="4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FaR-RMS 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0" name="Google Shape;190;p10"/>
          <p:cNvSpPr txBox="1"/>
          <p:nvPr>
            <p:ph idx="1" type="body"/>
          </p:nvPr>
        </p:nvSpPr>
        <p:spPr>
          <a:xfrm>
            <a:off x="13467525" y="2360550"/>
            <a:ext cx="9710100" cy="89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334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b="0" lang="en-US" sz="4800">
                <a:solidFill>
                  <a:schemeClr val="dk1"/>
                </a:solidFill>
              </a:rPr>
              <a:t>Protocolo para niños y adultos afectos de rabdomiosarcoma al diagnóstico y en recaída. </a:t>
            </a:r>
            <a:endParaRPr b="0" sz="4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1"/>
              </a:solidFill>
            </a:endParaRPr>
          </a:p>
          <a:p>
            <a:pPr indent="-5334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b="0" lang="en-US" sz="4800">
                <a:solidFill>
                  <a:schemeClr val="dk1"/>
                </a:solidFill>
              </a:rPr>
              <a:t>Abierto en España desde Junio 2021. </a:t>
            </a:r>
            <a:endParaRPr b="0" sz="4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 u="sng">
              <a:solidFill>
                <a:schemeClr val="dk1"/>
              </a:solidFill>
            </a:endParaRPr>
          </a:p>
          <a:p>
            <a:pPr indent="-5334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b="0" lang="en-US" sz="4800">
                <a:solidFill>
                  <a:schemeClr val="dk1"/>
                </a:solidFill>
              </a:rPr>
              <a:t>Incluye varias randomizaciones de </a:t>
            </a:r>
            <a:r>
              <a:rPr lang="en-US" sz="4800">
                <a:solidFill>
                  <a:schemeClr val="dk1"/>
                </a:solidFill>
              </a:rPr>
              <a:t>radioterapia 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3450" y="1491850"/>
            <a:ext cx="10372575" cy="101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15b79f325ce_0_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800" y="292675"/>
            <a:ext cx="14610525" cy="1156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5b79f325ce_0_330"/>
          <p:cNvSpPr txBox="1"/>
          <p:nvPr/>
        </p:nvSpPr>
        <p:spPr>
          <a:xfrm>
            <a:off x="1043625" y="819975"/>
            <a:ext cx="5615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latin typeface="Helvetica Neue"/>
                <a:ea typeface="Helvetica Neue"/>
                <a:cs typeface="Helvetica Neue"/>
                <a:sym typeface="Helvetica Neue"/>
              </a:rPr>
              <a:t>FaR-RMS </a:t>
            </a:r>
            <a:endParaRPr/>
          </a:p>
        </p:txBody>
      </p:sp>
      <p:sp>
        <p:nvSpPr>
          <p:cNvPr id="198" name="Google Shape;198;g15b79f325ce_0_330"/>
          <p:cNvSpPr/>
          <p:nvPr/>
        </p:nvSpPr>
        <p:spPr>
          <a:xfrm>
            <a:off x="10485775" y="1515725"/>
            <a:ext cx="1590300" cy="69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5b79f325ce_0_330"/>
          <p:cNvSpPr/>
          <p:nvPr/>
        </p:nvSpPr>
        <p:spPr>
          <a:xfrm>
            <a:off x="13122950" y="674225"/>
            <a:ext cx="1590300" cy="69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15b79f325ce_0_330"/>
          <p:cNvSpPr/>
          <p:nvPr/>
        </p:nvSpPr>
        <p:spPr>
          <a:xfrm>
            <a:off x="13046750" y="4827100"/>
            <a:ext cx="1590300" cy="695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5b79f325ce_0_330"/>
          <p:cNvSpPr/>
          <p:nvPr/>
        </p:nvSpPr>
        <p:spPr>
          <a:xfrm>
            <a:off x="17219550" y="10311850"/>
            <a:ext cx="1888500" cy="521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b79f325ce_0_336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FaR-RMS 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7" name="Google Shape;207;g15b79f325ce_0_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525" y="1813900"/>
            <a:ext cx="17433876" cy="97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15b79f325ce_0_336"/>
          <p:cNvSpPr/>
          <p:nvPr/>
        </p:nvSpPr>
        <p:spPr>
          <a:xfrm>
            <a:off x="4671400" y="4424575"/>
            <a:ext cx="13591800" cy="52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5b79f325ce_0_336"/>
          <p:cNvSpPr/>
          <p:nvPr/>
        </p:nvSpPr>
        <p:spPr>
          <a:xfrm>
            <a:off x="19232225" y="5367125"/>
            <a:ext cx="1242300" cy="348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15b79f325ce_0_336"/>
          <p:cNvSpPr/>
          <p:nvPr/>
        </p:nvSpPr>
        <p:spPr>
          <a:xfrm>
            <a:off x="4725300" y="9268250"/>
            <a:ext cx="12593700" cy="52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b79f325ce_0_346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FaR-RMS 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6" name="Google Shape;216;g15b79f325ce_0_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3200" y="1934825"/>
            <a:ext cx="20289775" cy="93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5b79f325ce_0_346"/>
          <p:cNvSpPr/>
          <p:nvPr/>
        </p:nvSpPr>
        <p:spPr>
          <a:xfrm>
            <a:off x="3329600" y="3304750"/>
            <a:ext cx="3130800" cy="546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5b79f325ce_0_346"/>
          <p:cNvSpPr/>
          <p:nvPr/>
        </p:nvSpPr>
        <p:spPr>
          <a:xfrm>
            <a:off x="3354450" y="9889425"/>
            <a:ext cx="15405600" cy="546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b79f325ce_0_382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FaR-RMS EpSSG </a:t>
            </a:r>
            <a:r>
              <a:rPr lang="en-US" sz="8000"/>
              <a:t>RT meeting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4" name="Google Shape;224;g15b79f325ce_0_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925" y="1856300"/>
            <a:ext cx="16409501" cy="99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15b79f325ce_0_382"/>
          <p:cNvSpPr/>
          <p:nvPr/>
        </p:nvSpPr>
        <p:spPr>
          <a:xfrm>
            <a:off x="4646550" y="6882850"/>
            <a:ext cx="5193300" cy="14412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idx="1" type="body"/>
          </p:nvPr>
        </p:nvSpPr>
        <p:spPr>
          <a:xfrm flipH="1">
            <a:off x="2012725" y="3603000"/>
            <a:ext cx="19977600" cy="77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048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Char char="•"/>
            </a:pPr>
            <a:r>
              <a:rPr b="0" lang="en-US" sz="4800">
                <a:solidFill>
                  <a:schemeClr val="dk1"/>
                </a:solidFill>
              </a:rPr>
              <a:t> </a:t>
            </a:r>
            <a:r>
              <a:rPr b="0" lang="en-US" sz="4800">
                <a:solidFill>
                  <a:schemeClr val="dk1"/>
                </a:solidFill>
              </a:rPr>
              <a:t>Proyecto de control de calidad de la radioterapia (RTQA) que apoya la administración de una radioterapia de alta calidad para niños y adolescentes con cáncer tratados dentro de ensayos clínicos en Europa.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1"/>
              </a:solidFill>
            </a:endParaRPr>
          </a:p>
          <a:p>
            <a:pPr indent="-3048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Char char="•"/>
            </a:pPr>
            <a:r>
              <a:rPr b="0" lang="en-US" sz="4800">
                <a:solidFill>
                  <a:schemeClr val="dk1"/>
                </a:solidFill>
              </a:rPr>
              <a:t> Fecha de inicio del proyecto: 2016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1"/>
              </a:solidFill>
            </a:endParaRPr>
          </a:p>
          <a:p>
            <a:pPr indent="-30480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Char char="•"/>
            </a:pPr>
            <a:r>
              <a:rPr b="0" lang="en-US" sz="4800">
                <a:solidFill>
                  <a:schemeClr val="dk1"/>
                </a:solidFill>
              </a:rPr>
              <a:t> Actualmente hay 16 proyectos en marcha, abarcando la mayor parte de tumores pediátricos. Casi 200 pacientes analizados hasta ahora. 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90" name="Google Shape;90;p2"/>
          <p:cNvSpPr txBox="1"/>
          <p:nvPr>
            <p:ph idx="4294967295" type="ctrTitle"/>
          </p:nvPr>
        </p:nvSpPr>
        <p:spPr>
          <a:xfrm>
            <a:off x="1235400" y="1316957"/>
            <a:ext cx="219132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es el proyecto QUARTET?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5b79f325ce_0_389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FaR-RMS EpSSG RT meeting 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1" name="Google Shape;231;g15b79f325ce_0_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950" y="1735500"/>
            <a:ext cx="18235000" cy="1000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b79f325ce_0_393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FaR-RMS </a:t>
            </a:r>
            <a:r>
              <a:rPr lang="en-US" sz="8000"/>
              <a:t>EpSSG RT meeting</a:t>
            </a: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7" name="Google Shape;237;g15b79f325ce_0_393"/>
          <p:cNvPicPr preferRelativeResize="0"/>
          <p:nvPr/>
        </p:nvPicPr>
        <p:blipFill rotWithShape="1">
          <a:blip r:embed="rId3">
            <a:alphaModFix/>
          </a:blip>
          <a:srcRect b="0" l="0" r="0" t="2104"/>
          <a:stretch/>
        </p:blipFill>
        <p:spPr>
          <a:xfrm>
            <a:off x="3269400" y="2012675"/>
            <a:ext cx="17824724" cy="949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b79f325ce_0_397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FaR-RMS EpSSG RT meeting </a:t>
            </a: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3" name="Google Shape;243;g15b79f325ce_0_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000" y="1823175"/>
            <a:ext cx="15369224" cy="98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b79f325ce_0_406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FaR-RMS EpSSG RT meeting 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9" name="Google Shape;249;g15b79f325ce_0_406"/>
          <p:cNvPicPr preferRelativeResize="0"/>
          <p:nvPr/>
        </p:nvPicPr>
        <p:blipFill rotWithShape="1">
          <a:blip r:embed="rId3">
            <a:alphaModFix/>
          </a:blip>
          <a:srcRect b="2629" l="1787" r="0" t="0"/>
          <a:stretch/>
        </p:blipFill>
        <p:spPr>
          <a:xfrm>
            <a:off x="3841475" y="1897150"/>
            <a:ext cx="17368624" cy="958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b79f325ce_0_410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FaR-RMS EpSSG RT meeting </a:t>
            </a: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5" name="Google Shape;255;g15b79f325ce_0_4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450" y="2458850"/>
            <a:ext cx="18894651" cy="897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5b79f325ce_0_410"/>
          <p:cNvSpPr/>
          <p:nvPr/>
        </p:nvSpPr>
        <p:spPr>
          <a:xfrm>
            <a:off x="5068950" y="7528900"/>
            <a:ext cx="9417300" cy="52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b79f325ce_0_341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FaR-RMS 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2" name="Google Shape;262;g15b79f325ce_0_341"/>
          <p:cNvSpPr txBox="1"/>
          <p:nvPr>
            <p:ph idx="1" type="body"/>
          </p:nvPr>
        </p:nvSpPr>
        <p:spPr>
          <a:xfrm>
            <a:off x="1565425" y="2261150"/>
            <a:ext cx="21637200" cy="89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533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b="0" lang="en-US" sz="4800">
                <a:solidFill>
                  <a:schemeClr val="dk1"/>
                </a:solidFill>
              </a:rPr>
              <a:t>Se requiere un </a:t>
            </a:r>
            <a:r>
              <a:rPr i="1" lang="en-US" sz="4800">
                <a:solidFill>
                  <a:schemeClr val="dk1"/>
                </a:solidFill>
              </a:rPr>
              <a:t>proceso de validación</a:t>
            </a:r>
            <a:r>
              <a:rPr b="0" lang="en-US" sz="4800">
                <a:solidFill>
                  <a:schemeClr val="dk1"/>
                </a:solidFill>
              </a:rPr>
              <a:t> de la radioterapia del centro antes de poder incluir pacientes en el ensayo, que consta de:</a:t>
            </a:r>
            <a:endParaRPr b="0" sz="4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1"/>
              </a:solidFill>
            </a:endParaRPr>
          </a:p>
          <a:p>
            <a:pPr indent="-533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○"/>
            </a:pPr>
            <a:r>
              <a:rPr lang="en-US">
                <a:solidFill>
                  <a:schemeClr val="dk1"/>
                </a:solidFill>
              </a:rPr>
              <a:t>Facility questionnaire → información clínica e información detallada de los equipos de tratamiento disponibles donde se tratarán los pacientes del estudio para las diferentes técnicas (VMAT, SFRT, SBRT, etc)→</a:t>
            </a:r>
            <a:r>
              <a:rPr i="1" lang="en-US" u="sng">
                <a:solidFill>
                  <a:schemeClr val="dk1"/>
                </a:solidFill>
              </a:rPr>
              <a:t>Email</a:t>
            </a:r>
            <a:r>
              <a:rPr i="1" lang="en-US">
                <a:solidFill>
                  <a:schemeClr val="dk1"/>
                </a:solidFill>
              </a:rPr>
              <a:t>: coreen.corning@eortc.org</a:t>
            </a:r>
            <a:endParaRPr i="1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533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○"/>
            </a:pPr>
            <a:r>
              <a:rPr lang="en-US">
                <a:solidFill>
                  <a:schemeClr val="dk1"/>
                </a:solidFill>
              </a:rPr>
              <a:t>Es posible que haya que un dummy run en caso de que el centro no esté previamente validado para algún otro ensayo clínico con QA perteneciente a la EORTC</a:t>
            </a:r>
            <a:endParaRPr b="0"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b79f325ce_0_369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FaR-RMS </a:t>
            </a:r>
            <a:r>
              <a:rPr lang="en-US" sz="8000"/>
              <a:t>centros españoles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8" name="Google Shape;268;g15b79f325ce_0_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975" y="2349775"/>
            <a:ext cx="18048050" cy="86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b79f325ce_0_375"/>
          <p:cNvSpPr txBox="1"/>
          <p:nvPr>
            <p:ph idx="4294967295" type="ctrTitle"/>
          </p:nvPr>
        </p:nvSpPr>
        <p:spPr>
          <a:xfrm>
            <a:off x="1256200" y="571500"/>
            <a:ext cx="214245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FaR-RMS </a:t>
            </a:r>
            <a:r>
              <a:rPr lang="en-US" sz="8000"/>
              <a:t>RTQA Nacional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274" name="Google Shape;274;g15b79f325ce_0_375"/>
          <p:cNvGraphicFramePr/>
          <p:nvPr/>
        </p:nvGraphicFramePr>
        <p:xfrm>
          <a:off x="952500" y="238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{8C9FDC6A-F048-47C6-8803-164E2F796917}</a:tableStyleId>
              </a:tblPr>
              <a:tblGrid>
                <a:gridCol w="11239500"/>
                <a:gridCol w="11239500"/>
              </a:tblGrid>
              <a:tr h="119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/>
                        <a:t>FUNCIONA</a:t>
                      </a:r>
                      <a:endParaRPr b="1" sz="48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/>
                        <a:t>PENDIENTE</a:t>
                      </a:r>
                      <a:endParaRPr b="1" sz="4800"/>
                    </a:p>
                  </a:txBody>
                  <a:tcPr marT="91425" marB="91425" marR="91425" marL="91425">
                    <a:solidFill>
                      <a:srgbClr val="CFE2F3"/>
                    </a:solidFill>
                  </a:tcPr>
                </a:tc>
              </a:tr>
              <a:tr h="3778925"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  <a:p>
                      <a:pPr indent="-533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800"/>
                        <a:buChar char="●"/>
                      </a:pPr>
                      <a:r>
                        <a:rPr lang="en-US" sz="4800"/>
                        <a:t>Reuniones multidiscipinares telemáticas del grupo de STS de SEHOP→Coordinadora nacional: Raquel Hladun (comités periódicos para casos en proceso de organización)</a:t>
                      </a:r>
                      <a:endParaRPr sz="4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  <a:p>
                      <a:pPr indent="-533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800"/>
                        <a:buChar char="●"/>
                      </a:pPr>
                      <a:r>
                        <a:rPr lang="en-US" sz="4800"/>
                        <a:t>Consulta de casos vía e-mail: </a:t>
                      </a:r>
                      <a:r>
                        <a:rPr b="1" lang="en-US" sz="4800"/>
                        <a:t>monica.ramos@vallhebron.cat</a:t>
                      </a:r>
                      <a:endParaRPr b="1" sz="4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  <a:p>
                      <a:pPr indent="-533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800"/>
                        <a:buChar char="●"/>
                      </a:pPr>
                      <a:r>
                        <a:rPr lang="en-US" sz="4800"/>
                        <a:t>Revisar centros que han pasado ya la validación de RT </a:t>
                      </a:r>
                      <a:endParaRPr sz="4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  <a:p>
                      <a:pPr indent="-533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800"/>
                        <a:buChar char="●"/>
                      </a:pPr>
                      <a:r>
                        <a:rPr lang="en-US" sz="4800"/>
                        <a:t>Ayudar a aquellos centros que tengan todavía pendiente la validación</a:t>
                      </a:r>
                      <a:endParaRPr sz="48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/>
                    </a:p>
                    <a:p>
                      <a:pPr indent="-5334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4800"/>
                        <a:buChar char="●"/>
                      </a:pPr>
                      <a:r>
                        <a:rPr lang="en-US" sz="4800"/>
                        <a:t>Participación de forma activa en la revisión de centralizada de casos clínicos a nivel europeo</a:t>
                      </a:r>
                      <a:endParaRPr sz="4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/>
          <p:nvPr>
            <p:ph idx="1" type="body"/>
          </p:nvPr>
        </p:nvSpPr>
        <p:spPr>
          <a:xfrm>
            <a:off x="1206458" y="3245770"/>
            <a:ext cx="21955948" cy="800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-5334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-US" sz="4800">
                <a:solidFill>
                  <a:schemeClr val="dk1"/>
                </a:solidFill>
              </a:rPr>
              <a:t>El control de calidad es un proceso complejo pero necesario hoy en día. </a:t>
            </a:r>
            <a:endParaRPr sz="4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-5334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-US" sz="4800">
                <a:solidFill>
                  <a:schemeClr val="dk1"/>
                </a:solidFill>
              </a:rPr>
              <a:t>QUARTET facilita la incorporación del control de calidad en cuanto a la revisión de cada caso con una infraestructura adecuada (SIOPE-EORTC). </a:t>
            </a:r>
            <a:endParaRPr sz="4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-533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-US" sz="4800">
                <a:solidFill>
                  <a:schemeClr val="dk1"/>
                </a:solidFill>
              </a:rPr>
              <a:t>Necesidad de continuar trabajando en las guías de radioterapia de forma conjunta junto con los grupos de trabajo europeos formados por </a:t>
            </a:r>
            <a:r>
              <a:rPr lang="en-US" sz="4800">
                <a:solidFill>
                  <a:schemeClr val="dk1"/>
                </a:solidFill>
              </a:rPr>
              <a:t>especialistas en Oncología Radioterápica pediátrica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280" name="Google Shape;280;p21"/>
          <p:cNvSpPr txBox="1"/>
          <p:nvPr>
            <p:ph idx="4294967295" type="ctrTitle"/>
          </p:nvPr>
        </p:nvSpPr>
        <p:spPr>
          <a:xfrm>
            <a:off x="1206375" y="894525"/>
            <a:ext cx="21956100" cy="16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Reflexiones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5bb40ae9e8_0_6"/>
          <p:cNvSpPr txBox="1"/>
          <p:nvPr>
            <p:ph idx="1" type="body"/>
          </p:nvPr>
        </p:nvSpPr>
        <p:spPr>
          <a:xfrm>
            <a:off x="1206458" y="3245770"/>
            <a:ext cx="21955800" cy="80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-5334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-US" sz="4800">
                <a:solidFill>
                  <a:schemeClr val="dk1"/>
                </a:solidFill>
              </a:rPr>
              <a:t>Es necesaria la participación activa de los centros que participan en los ensayos clínicos de SIOPE en el proyecto QUARTET</a:t>
            </a:r>
            <a:endParaRPr sz="4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-5334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-US" sz="4800">
                <a:solidFill>
                  <a:schemeClr val="dk1"/>
                </a:solidFill>
              </a:rPr>
              <a:t>A nivel nacional, necesidad de organización interna a través del grupo de pediátricos de la SEOR</a:t>
            </a:r>
            <a:endParaRPr sz="4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-5334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lang="en-US" sz="4800">
                <a:solidFill>
                  <a:schemeClr val="dk1"/>
                </a:solidFill>
              </a:rPr>
              <a:t>La revisión centralizada con feedback facilita la formación continuada de los especialistas en Oncología Radioterápica pediátrica como parte del proceso de control de calidad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286" name="Google Shape;286;g15bb40ae9e8_0_6"/>
          <p:cNvSpPr txBox="1"/>
          <p:nvPr>
            <p:ph idx="4294967295" type="ctrTitle"/>
          </p:nvPr>
        </p:nvSpPr>
        <p:spPr>
          <a:xfrm>
            <a:off x="1206375" y="894525"/>
            <a:ext cx="21956100" cy="16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Reflexiones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b79f325ce_0_114"/>
          <p:cNvSpPr txBox="1"/>
          <p:nvPr>
            <p:ph idx="4294967295" type="ctrTitle"/>
          </p:nvPr>
        </p:nvSpPr>
        <p:spPr>
          <a:xfrm>
            <a:off x="1434175" y="599682"/>
            <a:ext cx="21913200" cy="13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¿Qué es el proyecto QUARTET?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6" name="Google Shape;96;g15b79f325ce_0_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950" y="2257099"/>
            <a:ext cx="18667724" cy="93542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5b79f325ce_0_114"/>
          <p:cNvSpPr/>
          <p:nvPr/>
        </p:nvSpPr>
        <p:spPr>
          <a:xfrm>
            <a:off x="10957900" y="4969575"/>
            <a:ext cx="5690100" cy="720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5b79f325ce_0_114"/>
          <p:cNvSpPr/>
          <p:nvPr/>
        </p:nvSpPr>
        <p:spPr>
          <a:xfrm>
            <a:off x="3205375" y="10212450"/>
            <a:ext cx="2261100" cy="497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b79f325ce_0_81"/>
          <p:cNvSpPr txBox="1"/>
          <p:nvPr/>
        </p:nvSpPr>
        <p:spPr>
          <a:xfrm>
            <a:off x="1206500" y="1466025"/>
            <a:ext cx="21728100" cy="1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b="1" lang="en-US" sz="8000">
                <a:latin typeface="Helvetica Neue"/>
                <a:ea typeface="Helvetica Neue"/>
                <a:cs typeface="Helvetica Neue"/>
                <a:sym typeface="Helvetica Neue"/>
              </a:rPr>
              <a:t>Objetivos</a:t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g15b79f325ce_0_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375" y="3155676"/>
            <a:ext cx="18437425" cy="79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1032524" y="10501336"/>
            <a:ext cx="21971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</a:pPr>
            <a:r>
              <a:rPr lang="en-US">
                <a:solidFill>
                  <a:schemeClr val="dk1"/>
                </a:solidFill>
              </a:rPr>
              <a:t>https://siope.eu/activities/joint-projects/quartet/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875" y="2767925"/>
            <a:ext cx="18742201" cy="65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 txBox="1"/>
          <p:nvPr/>
        </p:nvSpPr>
        <p:spPr>
          <a:xfrm>
            <a:off x="66300" y="919375"/>
            <a:ext cx="24251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latin typeface="Helvetica Neue"/>
                <a:ea typeface="Helvetica Neue"/>
                <a:cs typeface="Helvetica Neue"/>
                <a:sym typeface="Helvetica Neue"/>
              </a:rPr>
              <a:t>¿Cómo?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1"/>
          <p:cNvGrpSpPr/>
          <p:nvPr/>
        </p:nvGrpSpPr>
        <p:grpSpPr>
          <a:xfrm>
            <a:off x="4895022" y="97725"/>
            <a:ext cx="15778069" cy="12328188"/>
            <a:chOff x="152400" y="152400"/>
            <a:chExt cx="13277850" cy="11620500"/>
          </a:xfrm>
        </p:grpSpPr>
        <p:pic>
          <p:nvPicPr>
            <p:cNvPr id="117" name="Google Shape;11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13211175" cy="8258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8562975"/>
              <a:ext cx="13277850" cy="3209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" name="Google Shape;119;p11"/>
          <p:cNvSpPr/>
          <p:nvPr/>
        </p:nvSpPr>
        <p:spPr>
          <a:xfrm>
            <a:off x="4944725" y="1093300"/>
            <a:ext cx="15455400" cy="28326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4944725" y="9491875"/>
            <a:ext cx="15579600" cy="8199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b79f325ce_0_140"/>
          <p:cNvSpPr txBox="1"/>
          <p:nvPr>
            <p:ph idx="4294967295" type="ctrTitle"/>
          </p:nvPr>
        </p:nvSpPr>
        <p:spPr>
          <a:xfrm>
            <a:off x="1206450" y="152401"/>
            <a:ext cx="21971100" cy="16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SIOP-RTSG-</a:t>
            </a: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Umbrella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Google Shape;126;g15b79f325ce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875" y="1767600"/>
            <a:ext cx="9055700" cy="100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15b79f325ce_0_140"/>
          <p:cNvSpPr txBox="1"/>
          <p:nvPr/>
        </p:nvSpPr>
        <p:spPr>
          <a:xfrm>
            <a:off x="14386925" y="2683575"/>
            <a:ext cx="9055800" cy="7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just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Char char="●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Guías de tratamiento para el tumor de Wilms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rtl="0" algn="just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○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Revision central de Imagen 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rtl="0" algn="just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○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Revision central de AP (Molecular)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rtl="0" algn="just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○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Revision central de RT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33400" lvl="0" marL="457200" rtl="0" algn="just">
              <a:spcBef>
                <a:spcPts val="0"/>
              </a:spcBef>
              <a:spcAft>
                <a:spcPts val="0"/>
              </a:spcAft>
              <a:buSzPts val="4800"/>
              <a:buFont typeface="Helvetica Neue"/>
              <a:buChar char="●"/>
            </a:pPr>
            <a:r>
              <a:rPr lang="en-US" sz="4800">
                <a:latin typeface="Helvetica Neue"/>
                <a:ea typeface="Helvetica Neue"/>
                <a:cs typeface="Helvetica Neue"/>
                <a:sym typeface="Helvetica Neue"/>
              </a:rPr>
              <a:t>Recomendaciones y registro para los tumores renales no-Wilms</a:t>
            </a: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1" marL="914400" rtl="0" algn="just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Char char="○"/>
            </a:pPr>
            <a:r>
              <a:rPr lang="en-US" sz="3600">
                <a:latin typeface="Helvetica Neue"/>
                <a:ea typeface="Helvetica Neue"/>
                <a:cs typeface="Helvetica Neue"/>
                <a:sym typeface="Helvetica Neue"/>
              </a:rPr>
              <a:t>Posibilidad de contactar para recomendaciones con expertos</a:t>
            </a:r>
            <a:endParaRPr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79f325ce_0_133"/>
          <p:cNvSpPr txBox="1"/>
          <p:nvPr>
            <p:ph idx="1" type="body"/>
          </p:nvPr>
        </p:nvSpPr>
        <p:spPr>
          <a:xfrm>
            <a:off x="1206500" y="3245775"/>
            <a:ext cx="21971100" cy="81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chemeClr val="dk1"/>
                </a:solidFill>
              </a:rPr>
              <a:t>Se recomienda una revisión centralizada nacional de la radioterapia para garantizar la alta calidad de la misma en todos los centros participantes.</a:t>
            </a:r>
            <a:endParaRPr b="0" sz="4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>
                <a:solidFill>
                  <a:schemeClr val="dk1"/>
                </a:solidFill>
              </a:rPr>
              <a:t>Protocolo abierto en España desde Junio del 2017.</a:t>
            </a:r>
            <a:endParaRPr b="0" sz="4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4800" u="sng">
                <a:solidFill>
                  <a:schemeClr val="dk1"/>
                </a:solidFill>
              </a:rPr>
              <a:t>Junio 2022 (Sevilla)</a:t>
            </a:r>
            <a:r>
              <a:rPr b="0" lang="en-US" sz="4800">
                <a:solidFill>
                  <a:schemeClr val="dk1"/>
                </a:solidFill>
              </a:rPr>
              <a:t>→</a:t>
            </a:r>
            <a:r>
              <a:rPr lang="en-US" sz="4800">
                <a:solidFill>
                  <a:schemeClr val="dk1"/>
                </a:solidFill>
              </a:rPr>
              <a:t>Reunión del RTSG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  <a:p>
            <a:pPr indent="-5334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b="0" lang="en-US" sz="4800">
                <a:solidFill>
                  <a:schemeClr val="dk1"/>
                </a:solidFill>
              </a:rPr>
              <a:t>Problemas para tener los datos completos de los CFRs de radioterapia en todos los países por igual (oncólogos pediátricos)</a:t>
            </a:r>
            <a:endParaRPr b="0" sz="4800">
              <a:solidFill>
                <a:schemeClr val="dk1"/>
              </a:solidFill>
            </a:endParaRPr>
          </a:p>
          <a:p>
            <a:pPr indent="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solidFill>
                <a:schemeClr val="dk1"/>
              </a:solidFill>
            </a:endParaRPr>
          </a:p>
          <a:p>
            <a:pPr indent="-53340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●"/>
            </a:pPr>
            <a:r>
              <a:rPr b="0" lang="en-US" sz="4800">
                <a:solidFill>
                  <a:schemeClr val="dk1"/>
                </a:solidFill>
              </a:rPr>
              <a:t>Revisión del control de calidad centralizada pendiente de organizar a nivel nacional</a:t>
            </a:r>
            <a:endParaRPr sz="4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33" name="Google Shape;133;g15b79f325ce_0_133"/>
          <p:cNvSpPr txBox="1"/>
          <p:nvPr>
            <p:ph idx="4294967295" type="ctrTitle"/>
          </p:nvPr>
        </p:nvSpPr>
        <p:spPr>
          <a:xfrm>
            <a:off x="1206450" y="447281"/>
            <a:ext cx="219711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SIOP-RTSG-</a:t>
            </a: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Umbrella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b79f325ce_0_312"/>
          <p:cNvSpPr txBox="1"/>
          <p:nvPr>
            <p:ph idx="4294967295" type="ctrTitle"/>
          </p:nvPr>
        </p:nvSpPr>
        <p:spPr>
          <a:xfrm>
            <a:off x="1206450" y="6"/>
            <a:ext cx="219711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"/>
              <a:buNone/>
            </a:pPr>
            <a:r>
              <a:rPr lang="en-US" sz="8000"/>
              <a:t>SIOP-RTSG-</a:t>
            </a:r>
            <a:r>
              <a:rPr b="1" i="0" lang="en-US" sz="8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Umbrella</a:t>
            </a:r>
            <a:endParaRPr b="1" i="0" sz="8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9" name="Google Shape;139;g15b79f325ce_0_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675" y="1840350"/>
            <a:ext cx="16321751" cy="1030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15b79f325ce_0_312"/>
          <p:cNvSpPr/>
          <p:nvPr/>
        </p:nvSpPr>
        <p:spPr>
          <a:xfrm>
            <a:off x="6236800" y="3950800"/>
            <a:ext cx="13641600" cy="397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5b79f325ce_0_312"/>
          <p:cNvSpPr/>
          <p:nvPr/>
        </p:nvSpPr>
        <p:spPr>
          <a:xfrm>
            <a:off x="12622700" y="11131825"/>
            <a:ext cx="6286500" cy="397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B1D70E9B0ADAB419E784C36A1C68ADD" ma:contentTypeVersion="13" ma:contentTypeDescription="Crear nuevo documento." ma:contentTypeScope="" ma:versionID="0ea135c92f355c5f080b02630c5d6614">
  <xsd:schema xmlns:xsd="http://www.w3.org/2001/XMLSchema" xmlns:xs="http://www.w3.org/2001/XMLSchema" xmlns:p="http://schemas.microsoft.com/office/2006/metadata/properties" xmlns:ns2="eecc8519-11fa-435d-a1c6-930bda90b423" xmlns:ns3="23a0d6bf-ecfa-436e-abdc-a3332546400c" targetNamespace="http://schemas.microsoft.com/office/2006/metadata/properties" ma:root="true" ma:fieldsID="b0aa6d489e174a793d3aa189debd781b" ns2:_="" ns3:_="">
    <xsd:import namespace="eecc8519-11fa-435d-a1c6-930bda90b423"/>
    <xsd:import namespace="23a0d6bf-ecfa-436e-abdc-a3332546400c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cc8519-11fa-435d-a1c6-930bda90b42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n" ma:readOnly="false" ma:fieldId="{5cf76f15-5ced-4ddc-b409-7134ff3c332f}" ma:taxonomyMulti="true" ma:sspId="6cbac37a-4ef7-4b50-88da-9c3c1c32e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0d6bf-ecfa-436e-abdc-a3332546400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8d16384-6328-4d82-96d7-3923bee260a5}" ma:internalName="TaxCatchAll" ma:showField="CatchAllData" ma:web="23a0d6bf-ecfa-436e-abdc-a333254640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cc8519-11fa-435d-a1c6-930bda90b423">
      <Terms xmlns="http://schemas.microsoft.com/office/infopath/2007/PartnerControls"/>
    </lcf76f155ced4ddcb4097134ff3c332f>
    <TaxCatchAll xmlns="23a0d6bf-ecfa-436e-abdc-a3332546400c" xsi:nil="true"/>
  </documentManagement>
</p:properties>
</file>

<file path=customXml/itemProps1.xml><?xml version="1.0" encoding="utf-8"?>
<ds:datastoreItem xmlns:ds="http://schemas.openxmlformats.org/officeDocument/2006/customXml" ds:itemID="{51DEE8B2-DC82-4667-9BB7-73601B436E06}"/>
</file>

<file path=customXml/itemProps2.xml><?xml version="1.0" encoding="utf-8"?>
<ds:datastoreItem xmlns:ds="http://schemas.openxmlformats.org/officeDocument/2006/customXml" ds:itemID="{67B57EE2-B0D2-4F5D-8CD1-DEBE936A4E68}"/>
</file>

<file path=customXml/itemProps3.xml><?xml version="1.0" encoding="utf-8"?>
<ds:datastoreItem xmlns:ds="http://schemas.openxmlformats.org/officeDocument/2006/customXml" ds:itemID="{049E7DAD-122E-452A-BCC3-A4102692AAE0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Begoña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0x0101005B1D70E9B0ADAB419E784C36A1C68ADD</vt:lpwstr>
  </property>
  <property fmtid="{D5CDD505-2E9C-101B-9397-08002B2CF9AE}" pid="3" name="MediaServiceImageTags">
    <vt:lpwstr/>
  </property>
</Properties>
</file>