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0"/>
  </p:notesMasterIdLst>
  <p:sldIdLst>
    <p:sldId id="256" r:id="rId2"/>
    <p:sldId id="264" r:id="rId3"/>
    <p:sldId id="279" r:id="rId4"/>
    <p:sldId id="315" r:id="rId5"/>
    <p:sldId id="314" r:id="rId6"/>
    <p:sldId id="327" r:id="rId7"/>
    <p:sldId id="272" r:id="rId8"/>
    <p:sldId id="288" r:id="rId9"/>
    <p:sldId id="313" r:id="rId10"/>
    <p:sldId id="318" r:id="rId11"/>
    <p:sldId id="267" r:id="rId12"/>
    <p:sldId id="312" r:id="rId13"/>
    <p:sldId id="297" r:id="rId14"/>
    <p:sldId id="306" r:id="rId15"/>
    <p:sldId id="307" r:id="rId16"/>
    <p:sldId id="280" r:id="rId17"/>
    <p:sldId id="328" r:id="rId18"/>
    <p:sldId id="329" r:id="rId19"/>
    <p:sldId id="330" r:id="rId20"/>
    <p:sldId id="331" r:id="rId21"/>
    <p:sldId id="332" r:id="rId22"/>
    <p:sldId id="333" r:id="rId23"/>
    <p:sldId id="334" r:id="rId24"/>
    <p:sldId id="343" r:id="rId25"/>
    <p:sldId id="271" r:id="rId26"/>
    <p:sldId id="344" r:id="rId27"/>
    <p:sldId id="303" r:id="rId28"/>
    <p:sldId id="290" r:id="rId29"/>
    <p:sldId id="282" r:id="rId30"/>
    <p:sldId id="284" r:id="rId31"/>
    <p:sldId id="321" r:id="rId32"/>
    <p:sldId id="286" r:id="rId33"/>
    <p:sldId id="283" r:id="rId34"/>
    <p:sldId id="325" r:id="rId35"/>
    <p:sldId id="341" r:id="rId36"/>
    <p:sldId id="336" r:id="rId37"/>
    <p:sldId id="337" r:id="rId38"/>
    <p:sldId id="338" r:id="rId39"/>
    <p:sldId id="274" r:id="rId40"/>
    <p:sldId id="342" r:id="rId41"/>
    <p:sldId id="275" r:id="rId42"/>
    <p:sldId id="293" r:id="rId43"/>
    <p:sldId id="305" r:id="rId44"/>
    <p:sldId id="324" r:id="rId45"/>
    <p:sldId id="345" r:id="rId46"/>
    <p:sldId id="317" r:id="rId47"/>
    <p:sldId id="302" r:id="rId48"/>
    <p:sldId id="276" r:id="rId49"/>
    <p:sldId id="323" r:id="rId50"/>
    <p:sldId id="301" r:id="rId51"/>
    <p:sldId id="319" r:id="rId52"/>
    <p:sldId id="295" r:id="rId53"/>
    <p:sldId id="320" r:id="rId54"/>
    <p:sldId id="296" r:id="rId55"/>
    <p:sldId id="309" r:id="rId56"/>
    <p:sldId id="322" r:id="rId57"/>
    <p:sldId id="265" r:id="rId58"/>
    <p:sldId id="270" r:id="rId5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guel Angel Berenguer" initials="MAB" lastIdx="1" clrIdx="0">
    <p:extLst>
      <p:ext uri="{19B8F6BF-5375-455C-9EA6-DF929625EA0E}">
        <p15:presenceInfo xmlns:p15="http://schemas.microsoft.com/office/powerpoint/2012/main" userId="2bc570db27b06f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D77F31"/>
    <a:srgbClr val="F9E5B3"/>
    <a:srgbClr val="F43330"/>
    <a:srgbClr val="0193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0"/>
    <p:restoredTop sz="79764" autoAdjust="0"/>
  </p:normalViewPr>
  <p:slideViewPr>
    <p:cSldViewPr snapToGrid="0">
      <p:cViewPr>
        <p:scale>
          <a:sx n="30" d="100"/>
          <a:sy n="30" d="100"/>
        </p:scale>
        <p:origin x="1248" y="5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6424449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Buenos días a todos</a:t>
            </a:r>
          </a:p>
          <a:p>
            <a:r>
              <a:rPr lang="es-ES" dirty="0"/>
              <a:t>Gracias por la presentación Inmaculada</a:t>
            </a:r>
          </a:p>
          <a:p>
            <a:r>
              <a:rPr lang="es-ES" dirty="0"/>
              <a:t>Soy María José Pérez, actualmente formo parte del servicio de Radioterapia del Hospital La Fe, en Valencia</a:t>
            </a:r>
          </a:p>
          <a:p>
            <a:r>
              <a:rPr lang="es-ES" dirty="0"/>
              <a:t>Antes de comenzar quería agradecer a la organización la oportunidad que me han dado de poder participar en esta mesa</a:t>
            </a:r>
          </a:p>
          <a:p>
            <a:r>
              <a:rPr lang="es-ES" dirty="0"/>
              <a:t>En esta primera parte de la sesión de </a:t>
            </a:r>
            <a:r>
              <a:rPr lang="es-ES" dirty="0" err="1"/>
              <a:t>neurooncor</a:t>
            </a:r>
            <a:r>
              <a:rPr lang="es-ES" dirty="0"/>
              <a:t> titulada </a:t>
            </a:r>
            <a:r>
              <a:rPr lang="es-ES" dirty="0" err="1"/>
              <a:t>reirradiación</a:t>
            </a:r>
            <a:r>
              <a:rPr lang="es-ES" dirty="0"/>
              <a:t> en el tratamiento de los tumores del SNC nos vamos a centrar en la recaída de glioblastoma</a:t>
            </a:r>
          </a:p>
          <a:p>
            <a:r>
              <a:rPr lang="es-ES" dirty="0"/>
              <a:t>Un tipo de paciente que no es agradecido en cuanto a resultados en las consultas </a:t>
            </a:r>
          </a:p>
          <a:p>
            <a:r>
              <a:rPr lang="es-ES" dirty="0"/>
              <a:t>Vamos a hacer un repaso de qué es lo mejor que le podemos ofrecer hoy día y las perspectivas de futuro</a:t>
            </a:r>
          </a:p>
        </p:txBody>
      </p:sp>
    </p:spTree>
    <p:extLst>
      <p:ext uri="{BB962C8B-B14F-4D97-AF65-F5344CB8AC3E}">
        <p14:creationId xmlns:p14="http://schemas.microsoft.com/office/powerpoint/2010/main" val="404976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…Este caso se presentó en comité y en concreto y dada la buena experiencia acumulada que tienen nuestros compañeros nucleares, se ha decidido solicitar PET-dopa</a:t>
            </a:r>
          </a:p>
        </p:txBody>
      </p:sp>
    </p:spTree>
    <p:extLst>
      <p:ext uri="{BB962C8B-B14F-4D97-AF65-F5344CB8AC3E}">
        <p14:creationId xmlns:p14="http://schemas.microsoft.com/office/powerpoint/2010/main" val="3094544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342900" indent="-342900">
              <a:buFont typeface="Arial" panose="020B0604020202020204" pitchFamily="34" charset="0"/>
              <a:buChar char="•"/>
            </a:pPr>
            <a:r>
              <a:rPr lang="es-ES" dirty="0"/>
              <a:t>Y hablando del PET, cada vez más protagonista en las diferentes etapas de la historia natural de esta enfermedad y fruto de ello recomendaciones como esta de RANO-PET…</a:t>
            </a:r>
          </a:p>
          <a:p>
            <a:endParaRPr lang="es-ES" dirty="0"/>
          </a:p>
        </p:txBody>
      </p:sp>
    </p:spTree>
    <p:extLst>
      <p:ext uri="{BB962C8B-B14F-4D97-AF65-F5344CB8AC3E}">
        <p14:creationId xmlns:p14="http://schemas.microsoft.com/office/powerpoint/2010/main" val="1600679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Os presento un caso de nuestro centro</a:t>
            </a:r>
          </a:p>
          <a:p>
            <a:r>
              <a:rPr lang="es-ES" dirty="0"/>
              <a:t>Se trata de un paciente, 63 años tratado de un GB, resección parcial, QTRT y TMZ finalizando en Agosto/19</a:t>
            </a:r>
          </a:p>
          <a:p>
            <a:r>
              <a:rPr lang="es-ES" dirty="0"/>
              <a:t>En resonancia de Mayo/2020, 9 meses tras finalización de tratamiento tenemos estos hallazgos en la RM control: </a:t>
            </a:r>
          </a:p>
          <a:p>
            <a:r>
              <a:rPr lang="es-ES" dirty="0"/>
              <a:t>Hablan de límite alto en los valores de perfusión tanto de la lesión primaria (que no ha presentado aumento de volumen) como en las dos lesiones de nueva aparición en cuerpo calloso SEÑALAR EN LA IMAGEN</a:t>
            </a:r>
          </a:p>
          <a:p>
            <a:endParaRPr lang="es-ES" dirty="0"/>
          </a:p>
        </p:txBody>
      </p:sp>
    </p:spTree>
    <p:extLst>
      <p:ext uri="{BB962C8B-B14F-4D97-AF65-F5344CB8AC3E}">
        <p14:creationId xmlns:p14="http://schemas.microsoft.com/office/powerpoint/2010/main" val="35165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Tras pasar por comité, se decide solicitar PET-dopa que determina: </a:t>
            </a:r>
          </a:p>
          <a:p>
            <a:endParaRPr lang="es-ES" dirty="0"/>
          </a:p>
          <a:p>
            <a:r>
              <a:rPr lang="es-ES" dirty="0"/>
              <a:t>Revisamos la planificación y se encontraban cubiertas con la </a:t>
            </a:r>
            <a:r>
              <a:rPr lang="es-ES" dirty="0" err="1"/>
              <a:t>isodosis</a:t>
            </a:r>
            <a:r>
              <a:rPr lang="es-ES" dirty="0"/>
              <a:t> de prescripción</a:t>
            </a:r>
          </a:p>
        </p:txBody>
      </p:sp>
    </p:spTree>
    <p:extLst>
      <p:ext uri="{BB962C8B-B14F-4D97-AF65-F5344CB8AC3E}">
        <p14:creationId xmlns:p14="http://schemas.microsoft.com/office/powerpoint/2010/main" val="3142892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s-ES" dirty="0"/>
              <a:t>En el tratamiento del GB en recaída, carecemos de ensayos comparativos de calidad entre las diferentes opciones de tratamiento</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s-ES" dirty="0"/>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s-ES" dirty="0"/>
              <a:t>Cualquiera de las guías de tratamiento que consultemos nos ofrecerán todas las opciones: cirugía, tratamiento sistémico basado generalmente en </a:t>
            </a:r>
            <a:r>
              <a:rPr lang="es-ES" dirty="0" err="1"/>
              <a:t>nitrosureas</a:t>
            </a:r>
            <a:r>
              <a:rPr lang="es-ES" dirty="0"/>
              <a:t>, </a:t>
            </a:r>
            <a:r>
              <a:rPr lang="es-ES" dirty="0" err="1"/>
              <a:t>reirradiación</a:t>
            </a:r>
            <a:r>
              <a:rPr lang="es-ES" dirty="0"/>
              <a:t> o combinaciones e incluso claro tratamiento se soporte si el performance status del paciente así lo determina</a:t>
            </a:r>
          </a:p>
          <a:p>
            <a:endParaRPr lang="es-ES" dirty="0"/>
          </a:p>
        </p:txBody>
      </p:sp>
    </p:spTree>
    <p:extLst>
      <p:ext uri="{BB962C8B-B14F-4D97-AF65-F5344CB8AC3E}">
        <p14:creationId xmlns:p14="http://schemas.microsoft.com/office/powerpoint/2010/main" val="1307647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No existe tratamiento estándar y precisamente por esto, es importante la inclusión en ensayos</a:t>
            </a:r>
          </a:p>
        </p:txBody>
      </p:sp>
    </p:spTree>
    <p:extLst>
      <p:ext uri="{BB962C8B-B14F-4D97-AF65-F5344CB8AC3E}">
        <p14:creationId xmlns:p14="http://schemas.microsoft.com/office/powerpoint/2010/main" val="3971420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Mientras tanto, es importante que las decisiones de tomen en un comité multidisciplinar en el que pueda estar radiólogos, nucleares, neurocirujanos, oncólogos médicos y nosotros</a:t>
            </a:r>
          </a:p>
          <a:p>
            <a:endParaRPr lang="es-ES" dirty="0"/>
          </a:p>
          <a:p>
            <a:r>
              <a:rPr lang="es-ES" dirty="0"/>
              <a:t>Y qué factores debemos poner sobre la mesa</a:t>
            </a:r>
          </a:p>
          <a:p>
            <a:endParaRPr lang="es-ES" dirty="0"/>
          </a:p>
        </p:txBody>
      </p:sp>
    </p:spTree>
    <p:extLst>
      <p:ext uri="{BB962C8B-B14F-4D97-AF65-F5344CB8AC3E}">
        <p14:creationId xmlns:p14="http://schemas.microsoft.com/office/powerpoint/2010/main" val="1865848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Edad: Peor </a:t>
            </a:r>
            <a:r>
              <a:rPr lang="es-ES" dirty="0" err="1"/>
              <a:t>px</a:t>
            </a:r>
            <a:r>
              <a:rPr lang="es-ES" dirty="0"/>
              <a:t> a mayor edad, alrededor de los 50</a:t>
            </a:r>
          </a:p>
          <a:p>
            <a:r>
              <a:rPr lang="es-ES" dirty="0"/>
              <a:t>IK: Mejor </a:t>
            </a:r>
            <a:r>
              <a:rPr lang="es-ES" dirty="0" err="1"/>
              <a:t>px</a:t>
            </a:r>
            <a:r>
              <a:rPr lang="es-ES" dirty="0"/>
              <a:t> aquellos con mejor índice, a partir de 70</a:t>
            </a:r>
          </a:p>
          <a:p>
            <a:r>
              <a:rPr lang="es-ES" dirty="0"/>
              <a:t>Volumen de la recaída: En el análisis EORTC se informó de que los pacientes con tumores (&gt;42 mm) tenían una SG más corta</a:t>
            </a:r>
          </a:p>
          <a:p>
            <a:pPr marL="0" marR="0" lvl="0" indent="0" defTabSz="457200" eaLnBrk="1" fontAlgn="auto" latinLnBrk="0" hangingPunct="1">
              <a:lnSpc>
                <a:spcPct val="117999"/>
              </a:lnSpc>
              <a:spcBef>
                <a:spcPts val="0"/>
              </a:spcBef>
              <a:spcAft>
                <a:spcPts val="0"/>
              </a:spcAft>
              <a:buClrTx/>
              <a:buSzTx/>
              <a:buFontTx/>
              <a:buNone/>
              <a:tabLst/>
              <a:defRPr/>
            </a:pPr>
            <a:r>
              <a:rPr lang="es-ES" dirty="0"/>
              <a:t>Volumen tumoral &gt;50cc </a:t>
            </a:r>
            <a:r>
              <a:rPr lang="es-ES" dirty="0" err="1"/>
              <a:t>aprox</a:t>
            </a:r>
            <a:r>
              <a:rPr lang="es-ES" dirty="0"/>
              <a:t> impacto negativo en OS</a:t>
            </a:r>
          </a:p>
          <a:p>
            <a:r>
              <a:rPr lang="es-ES" dirty="0"/>
              <a:t>Localización de la recaída: Si es única pero profunda o en zona elocuente de cara a la cirugía o multicéntrica de cara a un tratamiento local</a:t>
            </a:r>
          </a:p>
          <a:p>
            <a:r>
              <a:rPr lang="es-ES" dirty="0"/>
              <a:t>Sintomatología asociada y deterioro neurológico del paciente con necesidad de corticoides</a:t>
            </a:r>
          </a:p>
          <a:p>
            <a:r>
              <a:rPr lang="es-ES" dirty="0"/>
              <a:t>Tiempo desde la RT previa, a más tiempo de esta, mejor de cara a plantear una </a:t>
            </a:r>
            <a:r>
              <a:rPr lang="es-ES" dirty="0" err="1"/>
              <a:t>reirradiación</a:t>
            </a:r>
            <a:r>
              <a:rPr lang="es-ES" dirty="0"/>
              <a:t>. Habitualmente &gt;6 meses. Se ha demostrado mayor OS cuando es &gt;12-16m</a:t>
            </a:r>
          </a:p>
          <a:p>
            <a:r>
              <a:rPr lang="es-ES" dirty="0"/>
              <a:t>MGMT como predictor de respuesta a TMZ</a:t>
            </a:r>
          </a:p>
        </p:txBody>
      </p:sp>
    </p:spTree>
    <p:extLst>
      <p:ext uri="{BB962C8B-B14F-4D97-AF65-F5344CB8AC3E}">
        <p14:creationId xmlns:p14="http://schemas.microsoft.com/office/powerpoint/2010/main" val="786514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Edad: Peor </a:t>
            </a:r>
            <a:r>
              <a:rPr lang="es-ES" dirty="0" err="1"/>
              <a:t>px</a:t>
            </a:r>
            <a:r>
              <a:rPr lang="es-ES" dirty="0"/>
              <a:t> a mayor edad, alrededor de los 50</a:t>
            </a:r>
          </a:p>
          <a:p>
            <a:r>
              <a:rPr lang="es-ES" dirty="0"/>
              <a:t>IK: Mejor </a:t>
            </a:r>
            <a:r>
              <a:rPr lang="es-ES" dirty="0" err="1"/>
              <a:t>px</a:t>
            </a:r>
            <a:r>
              <a:rPr lang="es-ES" dirty="0"/>
              <a:t> aquellos con mejor índice, a partir de 70</a:t>
            </a:r>
          </a:p>
          <a:p>
            <a:r>
              <a:rPr lang="es-ES" dirty="0"/>
              <a:t>Volumen de la recaída: En el análisis EORTC se informó de que los pacientes con tumores (&gt;42 mm) tenían una SG más corta</a:t>
            </a:r>
          </a:p>
          <a:p>
            <a:pPr marL="0" marR="0" lvl="0" indent="0" defTabSz="457200" eaLnBrk="1" fontAlgn="auto" latinLnBrk="0" hangingPunct="1">
              <a:lnSpc>
                <a:spcPct val="117999"/>
              </a:lnSpc>
              <a:spcBef>
                <a:spcPts val="0"/>
              </a:spcBef>
              <a:spcAft>
                <a:spcPts val="0"/>
              </a:spcAft>
              <a:buClrTx/>
              <a:buSzTx/>
              <a:buFontTx/>
              <a:buNone/>
              <a:tabLst/>
              <a:defRPr/>
            </a:pPr>
            <a:r>
              <a:rPr lang="es-ES" dirty="0"/>
              <a:t>Volumen tumoral &gt;50cc </a:t>
            </a:r>
            <a:r>
              <a:rPr lang="es-ES" dirty="0" err="1"/>
              <a:t>aprox</a:t>
            </a:r>
            <a:r>
              <a:rPr lang="es-ES" dirty="0"/>
              <a:t> impacto negativo en OS</a:t>
            </a:r>
          </a:p>
          <a:p>
            <a:r>
              <a:rPr lang="es-ES" dirty="0"/>
              <a:t>Localización de la recaída: Si es única pero profunda o en zona elocuente de cara a la cirugía o multicéntrica de cara a un tratamiento local</a:t>
            </a:r>
          </a:p>
          <a:p>
            <a:r>
              <a:rPr lang="es-ES" dirty="0"/>
              <a:t>Sintomatología asociada y deterioro neurológico del paciente con necesidad de corticoides</a:t>
            </a:r>
          </a:p>
          <a:p>
            <a:r>
              <a:rPr lang="es-ES" dirty="0"/>
              <a:t>Tiempo desde la RT previa, a más tiempo de esta, mejor de cara a plantear una </a:t>
            </a:r>
            <a:r>
              <a:rPr lang="es-ES" dirty="0" err="1"/>
              <a:t>reirradiación</a:t>
            </a:r>
            <a:r>
              <a:rPr lang="es-ES" dirty="0"/>
              <a:t>. Habitualmente &gt;6 meses. Se ha demostrado mayor OS cuando es &gt;12-16m</a:t>
            </a:r>
          </a:p>
          <a:p>
            <a:r>
              <a:rPr lang="es-ES" dirty="0"/>
              <a:t>MGMT como predictor de respuesta a TMZ</a:t>
            </a:r>
          </a:p>
        </p:txBody>
      </p:sp>
    </p:spTree>
    <p:extLst>
      <p:ext uri="{BB962C8B-B14F-4D97-AF65-F5344CB8AC3E}">
        <p14:creationId xmlns:p14="http://schemas.microsoft.com/office/powerpoint/2010/main" val="922619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Edad: Peor </a:t>
            </a:r>
            <a:r>
              <a:rPr lang="es-ES" dirty="0" err="1"/>
              <a:t>px</a:t>
            </a:r>
            <a:r>
              <a:rPr lang="es-ES" dirty="0"/>
              <a:t> a mayor edad, alrededor de los 50</a:t>
            </a:r>
          </a:p>
          <a:p>
            <a:r>
              <a:rPr lang="es-ES" dirty="0"/>
              <a:t>IK: Mejor </a:t>
            </a:r>
            <a:r>
              <a:rPr lang="es-ES" dirty="0" err="1"/>
              <a:t>px</a:t>
            </a:r>
            <a:r>
              <a:rPr lang="es-ES" dirty="0"/>
              <a:t> aquellos con mejor índice, a partir de 70</a:t>
            </a:r>
          </a:p>
          <a:p>
            <a:r>
              <a:rPr lang="es-ES" dirty="0"/>
              <a:t>Volumen de la recaída: En el análisis EORTC se informó de que los pacientes con tumores (&gt;42 mm) tenían una SG más corta</a:t>
            </a:r>
          </a:p>
          <a:p>
            <a:pPr marL="0" marR="0" lvl="0" indent="0" defTabSz="457200" eaLnBrk="1" fontAlgn="auto" latinLnBrk="0" hangingPunct="1">
              <a:lnSpc>
                <a:spcPct val="117999"/>
              </a:lnSpc>
              <a:spcBef>
                <a:spcPts val="0"/>
              </a:spcBef>
              <a:spcAft>
                <a:spcPts val="0"/>
              </a:spcAft>
              <a:buClrTx/>
              <a:buSzTx/>
              <a:buFontTx/>
              <a:buNone/>
              <a:tabLst/>
              <a:defRPr/>
            </a:pPr>
            <a:r>
              <a:rPr lang="es-ES" dirty="0"/>
              <a:t>Volumen tumoral &gt;50cc </a:t>
            </a:r>
            <a:r>
              <a:rPr lang="es-ES" dirty="0" err="1"/>
              <a:t>aprox</a:t>
            </a:r>
            <a:r>
              <a:rPr lang="es-ES" dirty="0"/>
              <a:t> impacto negativo en OS</a:t>
            </a:r>
          </a:p>
          <a:p>
            <a:r>
              <a:rPr lang="es-ES" dirty="0"/>
              <a:t>Localización de la recaída: Si es única pero profunda o en zona elocuente de cara a la cirugía o multicéntrica de cara a un tratamiento local</a:t>
            </a:r>
          </a:p>
          <a:p>
            <a:r>
              <a:rPr lang="es-ES" dirty="0"/>
              <a:t>Sintomatología asociada y deterioro neurológico del paciente con necesidad de corticoides</a:t>
            </a:r>
          </a:p>
          <a:p>
            <a:r>
              <a:rPr lang="es-ES" dirty="0"/>
              <a:t>Tiempo desde la RT previa, a más tiempo de esta, mejor de cara a plantear una </a:t>
            </a:r>
            <a:r>
              <a:rPr lang="es-ES" dirty="0" err="1"/>
              <a:t>reirradiación</a:t>
            </a:r>
            <a:r>
              <a:rPr lang="es-ES" dirty="0"/>
              <a:t>. Habitualmente &gt;6 meses. Se ha demostrado mayor OS cuando es &gt;12-16m</a:t>
            </a:r>
          </a:p>
          <a:p>
            <a:r>
              <a:rPr lang="es-ES" dirty="0"/>
              <a:t>MGMT como predictor de respuesta a TMZ</a:t>
            </a:r>
          </a:p>
        </p:txBody>
      </p:sp>
    </p:spTree>
    <p:extLst>
      <p:ext uri="{BB962C8B-B14F-4D97-AF65-F5344CB8AC3E}">
        <p14:creationId xmlns:p14="http://schemas.microsoft.com/office/powerpoint/2010/main" val="254658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342900" indent="-342900">
              <a:buFont typeface="Arial" panose="020B0604020202020204" pitchFamily="34" charset="0"/>
              <a:buChar char="•"/>
            </a:pPr>
            <a:r>
              <a:rPr lang="es-ES" dirty="0"/>
              <a:t>El GB es el tumor maligno cerebral primario más frecuente. Con una incidencia mundial de 3/100.000 adultos, supone más de la mitad de los gliomas diagnosticados</a:t>
            </a:r>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r>
              <a:rPr lang="es-ES" dirty="0"/>
              <a:t>En pacientes recién diagnosticados, el esquema estándar de tratamiento tras la cirugía se ha mantenido estable durante los últimos 15 años con los resultados publicados en 2005 de STUPP, que suponían la mejora de 12.1 a 14.6 meses de supervivencia al añadir TMZ concomitante y adyuvante a la RT sola</a:t>
            </a:r>
            <a:r>
              <a:rPr lang="es-ES" dirty="0">
                <a:latin typeface="+mn-lt"/>
              </a:rPr>
              <a:t>. Esta combinación de tratamiento y publicados los resultados a 5 años supone una supervivencia de ¼ pacientes a los 2 años, &lt;10% a los 5 años. La SLP 11% a los 2 años, sabemos y está publicado que la mayoría de los pacientes recaen en el primer año (SEÑALAR GRÁFICA)</a:t>
            </a:r>
          </a:p>
          <a:p>
            <a:pPr marL="342900" indent="-342900">
              <a:buFont typeface="Arial" panose="020B0604020202020204" pitchFamily="34" charset="0"/>
              <a:buChar char="•"/>
            </a:pPr>
            <a:endParaRPr lang="es-ES" dirty="0">
              <a:latin typeface="+mn-lt"/>
            </a:endParaRPr>
          </a:p>
          <a:p>
            <a:pPr marL="342900" indent="-342900">
              <a:buFont typeface="Arial" panose="020B0604020202020204" pitchFamily="34" charset="0"/>
              <a:buChar char="•"/>
            </a:pPr>
            <a:r>
              <a:rPr lang="es-ES" dirty="0">
                <a:latin typeface="+mn-lt"/>
              </a:rPr>
              <a:t>Está recaída, suele ser en la mayoría de casos en la zona de tratamiento. No existe standard </a:t>
            </a:r>
            <a:r>
              <a:rPr lang="es-ES" dirty="0" err="1">
                <a:latin typeface="+mn-lt"/>
              </a:rPr>
              <a:t>of</a:t>
            </a:r>
            <a:r>
              <a:rPr lang="es-ES" dirty="0">
                <a:latin typeface="+mn-lt"/>
              </a:rPr>
              <a:t> care en recaída </a:t>
            </a:r>
            <a:r>
              <a:rPr lang="es-ES" dirty="0">
                <a:latin typeface="+mn-lt"/>
                <a:sym typeface="Wingdings" pitchFamily="2" charset="2"/>
              </a:rPr>
              <a:t> Actitud individualizada</a:t>
            </a:r>
            <a:endParaRPr lang="es-ES" dirty="0">
              <a:latin typeface="+mn-lt"/>
            </a:endParaRPr>
          </a:p>
          <a:p>
            <a:pPr marL="0" marR="0" lvl="0" indent="0" algn="l" defTabSz="457200" eaLnBrk="1" fontAlgn="auto" latinLnBrk="0" hangingPunct="1">
              <a:lnSpc>
                <a:spcPct val="117999"/>
              </a:lnSpc>
              <a:spcBef>
                <a:spcPts val="0"/>
              </a:spcBef>
              <a:spcAft>
                <a:spcPts val="0"/>
              </a:spcAft>
              <a:buClrTx/>
              <a:buSzTx/>
              <a:buFontTx/>
              <a:buNone/>
              <a:tabLst/>
              <a:defRPr/>
            </a:pPr>
            <a:endParaRPr lang="es-ES" dirty="0">
              <a:latin typeface="+mn-lt"/>
            </a:endParaRPr>
          </a:p>
          <a:p>
            <a:endParaRPr lang="es-ES" dirty="0"/>
          </a:p>
        </p:txBody>
      </p:sp>
    </p:spTree>
    <p:extLst>
      <p:ext uri="{BB962C8B-B14F-4D97-AF65-F5344CB8AC3E}">
        <p14:creationId xmlns:p14="http://schemas.microsoft.com/office/powerpoint/2010/main" val="3159736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Edad: Peor </a:t>
            </a:r>
            <a:r>
              <a:rPr lang="es-ES" dirty="0" err="1"/>
              <a:t>px</a:t>
            </a:r>
            <a:r>
              <a:rPr lang="es-ES" dirty="0"/>
              <a:t> a mayor edad, alrededor de los 50</a:t>
            </a:r>
          </a:p>
          <a:p>
            <a:r>
              <a:rPr lang="es-ES" dirty="0"/>
              <a:t>IK: Mejor </a:t>
            </a:r>
            <a:r>
              <a:rPr lang="es-ES" dirty="0" err="1"/>
              <a:t>px</a:t>
            </a:r>
            <a:r>
              <a:rPr lang="es-ES" dirty="0"/>
              <a:t> aquellos con mejor índice, a partir de 70</a:t>
            </a:r>
          </a:p>
          <a:p>
            <a:r>
              <a:rPr lang="es-ES" dirty="0"/>
              <a:t>Volumen de la recaída: En el análisis EORTC se informó de que los pacientes con tumores (&gt;42 mm) tenían una SG más corta</a:t>
            </a:r>
          </a:p>
          <a:p>
            <a:pPr marL="0" marR="0" lvl="0" indent="0" defTabSz="457200" eaLnBrk="1" fontAlgn="auto" latinLnBrk="0" hangingPunct="1">
              <a:lnSpc>
                <a:spcPct val="117999"/>
              </a:lnSpc>
              <a:spcBef>
                <a:spcPts val="0"/>
              </a:spcBef>
              <a:spcAft>
                <a:spcPts val="0"/>
              </a:spcAft>
              <a:buClrTx/>
              <a:buSzTx/>
              <a:buFontTx/>
              <a:buNone/>
              <a:tabLst/>
              <a:defRPr/>
            </a:pPr>
            <a:r>
              <a:rPr lang="es-ES" dirty="0"/>
              <a:t>Volumen tumoral &gt;50cc </a:t>
            </a:r>
            <a:r>
              <a:rPr lang="es-ES" dirty="0" err="1"/>
              <a:t>aprox</a:t>
            </a:r>
            <a:r>
              <a:rPr lang="es-ES" dirty="0"/>
              <a:t> impacto negativo en OS</a:t>
            </a:r>
          </a:p>
          <a:p>
            <a:r>
              <a:rPr lang="es-ES" dirty="0"/>
              <a:t>Localización de la recaída: Si es única pero profunda o en zona elocuente de cara a la cirugía o multicéntrica de cara a un tratamiento local</a:t>
            </a:r>
          </a:p>
          <a:p>
            <a:r>
              <a:rPr lang="es-ES" dirty="0"/>
              <a:t>Sintomatología asociada y deterioro neurológico del paciente con necesidad de corticoides</a:t>
            </a:r>
          </a:p>
          <a:p>
            <a:r>
              <a:rPr lang="es-ES" dirty="0"/>
              <a:t>Tiempo desde la RT previa, a más tiempo de esta, mejor de cara a plantear una </a:t>
            </a:r>
            <a:r>
              <a:rPr lang="es-ES" dirty="0" err="1"/>
              <a:t>reirradiación</a:t>
            </a:r>
            <a:r>
              <a:rPr lang="es-ES" dirty="0"/>
              <a:t>. Habitualmente &gt;6 meses. Se ha demostrado mayor OS cuando es &gt;12-16m</a:t>
            </a:r>
          </a:p>
          <a:p>
            <a:r>
              <a:rPr lang="es-ES" dirty="0"/>
              <a:t>MGMT como predictor de respuesta a TMZ</a:t>
            </a:r>
          </a:p>
        </p:txBody>
      </p:sp>
    </p:spTree>
    <p:extLst>
      <p:ext uri="{BB962C8B-B14F-4D97-AF65-F5344CB8AC3E}">
        <p14:creationId xmlns:p14="http://schemas.microsoft.com/office/powerpoint/2010/main" val="1966395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Edad: Peor </a:t>
            </a:r>
            <a:r>
              <a:rPr lang="es-ES" dirty="0" err="1"/>
              <a:t>px</a:t>
            </a:r>
            <a:r>
              <a:rPr lang="es-ES" dirty="0"/>
              <a:t> a mayor edad, alrededor de los 50</a:t>
            </a:r>
          </a:p>
          <a:p>
            <a:r>
              <a:rPr lang="es-ES" dirty="0"/>
              <a:t>IK: Mejor </a:t>
            </a:r>
            <a:r>
              <a:rPr lang="es-ES" dirty="0" err="1"/>
              <a:t>px</a:t>
            </a:r>
            <a:r>
              <a:rPr lang="es-ES" dirty="0"/>
              <a:t> aquellos con mejor índice, a partir de 70</a:t>
            </a:r>
          </a:p>
          <a:p>
            <a:r>
              <a:rPr lang="es-ES" dirty="0"/>
              <a:t>Volumen de la recaída: En el análisis EORTC se informó de que los pacientes con tumores (&gt;42 mm) tenían una SG más corta</a:t>
            </a:r>
          </a:p>
          <a:p>
            <a:pPr marL="0" marR="0" lvl="0" indent="0" defTabSz="457200" eaLnBrk="1" fontAlgn="auto" latinLnBrk="0" hangingPunct="1">
              <a:lnSpc>
                <a:spcPct val="117999"/>
              </a:lnSpc>
              <a:spcBef>
                <a:spcPts val="0"/>
              </a:spcBef>
              <a:spcAft>
                <a:spcPts val="0"/>
              </a:spcAft>
              <a:buClrTx/>
              <a:buSzTx/>
              <a:buFontTx/>
              <a:buNone/>
              <a:tabLst/>
              <a:defRPr/>
            </a:pPr>
            <a:r>
              <a:rPr lang="es-ES" dirty="0"/>
              <a:t>Volumen tumoral &gt;50cc </a:t>
            </a:r>
            <a:r>
              <a:rPr lang="es-ES" dirty="0" err="1"/>
              <a:t>aprox</a:t>
            </a:r>
            <a:r>
              <a:rPr lang="es-ES" dirty="0"/>
              <a:t> impacto negativo en OS</a:t>
            </a:r>
          </a:p>
          <a:p>
            <a:r>
              <a:rPr lang="es-ES" dirty="0"/>
              <a:t>Localización de la recaída: Si es única pero profunda o en zona elocuente de cara a la cirugía o multicéntrica de cara a un tratamiento local</a:t>
            </a:r>
          </a:p>
          <a:p>
            <a:r>
              <a:rPr lang="es-ES" dirty="0"/>
              <a:t>Sintomatología asociada y deterioro neurológico del paciente con necesidad de corticoides</a:t>
            </a:r>
          </a:p>
          <a:p>
            <a:r>
              <a:rPr lang="es-ES" dirty="0"/>
              <a:t>Tiempo desde la RT previa, a más tiempo de esta, mejor de cara a plantear una </a:t>
            </a:r>
            <a:r>
              <a:rPr lang="es-ES" dirty="0" err="1"/>
              <a:t>reirradiación</a:t>
            </a:r>
            <a:r>
              <a:rPr lang="es-ES" dirty="0"/>
              <a:t>. Habitualmente &gt;6 meses. Se ha demostrado mayor OS cuando es &gt;12-16m</a:t>
            </a:r>
          </a:p>
          <a:p>
            <a:r>
              <a:rPr lang="es-ES" dirty="0"/>
              <a:t>MGMT como predictor de respuesta a TMZ</a:t>
            </a:r>
          </a:p>
        </p:txBody>
      </p:sp>
    </p:spTree>
    <p:extLst>
      <p:ext uri="{BB962C8B-B14F-4D97-AF65-F5344CB8AC3E}">
        <p14:creationId xmlns:p14="http://schemas.microsoft.com/office/powerpoint/2010/main" val="682820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Edad: Peor </a:t>
            </a:r>
            <a:r>
              <a:rPr lang="es-ES" dirty="0" err="1"/>
              <a:t>px</a:t>
            </a:r>
            <a:r>
              <a:rPr lang="es-ES" dirty="0"/>
              <a:t> a mayor edad, alrededor de los 50</a:t>
            </a:r>
          </a:p>
          <a:p>
            <a:r>
              <a:rPr lang="es-ES" dirty="0"/>
              <a:t>IK: Mejor </a:t>
            </a:r>
            <a:r>
              <a:rPr lang="es-ES" dirty="0" err="1"/>
              <a:t>px</a:t>
            </a:r>
            <a:r>
              <a:rPr lang="es-ES" dirty="0"/>
              <a:t> aquellos con mejor índice, a partir de 70</a:t>
            </a:r>
          </a:p>
          <a:p>
            <a:r>
              <a:rPr lang="es-ES" dirty="0"/>
              <a:t>Volumen de la recaída: En el análisis EORTC se informó de que los pacientes con tumores (&gt;42 mm) tenían una SG más corta</a:t>
            </a:r>
          </a:p>
          <a:p>
            <a:pPr marL="0" marR="0" lvl="0" indent="0" defTabSz="457200" eaLnBrk="1" fontAlgn="auto" latinLnBrk="0" hangingPunct="1">
              <a:lnSpc>
                <a:spcPct val="117999"/>
              </a:lnSpc>
              <a:spcBef>
                <a:spcPts val="0"/>
              </a:spcBef>
              <a:spcAft>
                <a:spcPts val="0"/>
              </a:spcAft>
              <a:buClrTx/>
              <a:buSzTx/>
              <a:buFontTx/>
              <a:buNone/>
              <a:tabLst/>
              <a:defRPr/>
            </a:pPr>
            <a:r>
              <a:rPr lang="es-ES" dirty="0"/>
              <a:t>Volumen tumoral &gt;50cc </a:t>
            </a:r>
            <a:r>
              <a:rPr lang="es-ES" dirty="0" err="1"/>
              <a:t>aprox</a:t>
            </a:r>
            <a:r>
              <a:rPr lang="es-ES" dirty="0"/>
              <a:t> impacto negativo en OS</a:t>
            </a:r>
          </a:p>
          <a:p>
            <a:r>
              <a:rPr lang="es-ES" dirty="0"/>
              <a:t>Localización de la recaída: Si es única pero profunda o en zona elocuente de cara a la cirugía o multicéntrica de cara a un tratamiento local</a:t>
            </a:r>
          </a:p>
          <a:p>
            <a:r>
              <a:rPr lang="es-ES" dirty="0"/>
              <a:t>Sintomatología asociada y deterioro neurológico del paciente con necesidad de corticoides</a:t>
            </a:r>
          </a:p>
          <a:p>
            <a:r>
              <a:rPr lang="es-ES" dirty="0"/>
              <a:t>Tiempo desde la RT previa, a más tiempo de esta, mejor de cara a plantear una </a:t>
            </a:r>
            <a:r>
              <a:rPr lang="es-ES" dirty="0" err="1"/>
              <a:t>reirradiación</a:t>
            </a:r>
            <a:r>
              <a:rPr lang="es-ES" dirty="0"/>
              <a:t>. Habitualmente &gt;6 meses. Se ha demostrado mayor OS cuando es &gt;12-16m</a:t>
            </a:r>
          </a:p>
          <a:p>
            <a:r>
              <a:rPr lang="es-ES" dirty="0"/>
              <a:t>MGMT como predictor de respuesta a TMZ</a:t>
            </a:r>
          </a:p>
        </p:txBody>
      </p:sp>
    </p:spTree>
    <p:extLst>
      <p:ext uri="{BB962C8B-B14F-4D97-AF65-F5344CB8AC3E}">
        <p14:creationId xmlns:p14="http://schemas.microsoft.com/office/powerpoint/2010/main" val="297834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Edad: Peor </a:t>
            </a:r>
            <a:r>
              <a:rPr lang="es-ES" dirty="0" err="1"/>
              <a:t>px</a:t>
            </a:r>
            <a:r>
              <a:rPr lang="es-ES" dirty="0"/>
              <a:t> a mayor edad, alrededor de los 50</a:t>
            </a:r>
          </a:p>
          <a:p>
            <a:r>
              <a:rPr lang="es-ES" dirty="0"/>
              <a:t>IK: Mejor </a:t>
            </a:r>
            <a:r>
              <a:rPr lang="es-ES" dirty="0" err="1"/>
              <a:t>px</a:t>
            </a:r>
            <a:r>
              <a:rPr lang="es-ES" dirty="0"/>
              <a:t> aquellos con mejor índice, a partir de 70</a:t>
            </a:r>
          </a:p>
          <a:p>
            <a:r>
              <a:rPr lang="es-ES" dirty="0"/>
              <a:t>Volumen de la recaída: En el análisis EORTC se informó de que los pacientes con tumores (&gt;42 mm) tenían una SG más corta</a:t>
            </a:r>
          </a:p>
          <a:p>
            <a:pPr marL="0" marR="0" lvl="0" indent="0" defTabSz="457200" eaLnBrk="1" fontAlgn="auto" latinLnBrk="0" hangingPunct="1">
              <a:lnSpc>
                <a:spcPct val="117999"/>
              </a:lnSpc>
              <a:spcBef>
                <a:spcPts val="0"/>
              </a:spcBef>
              <a:spcAft>
                <a:spcPts val="0"/>
              </a:spcAft>
              <a:buClrTx/>
              <a:buSzTx/>
              <a:buFontTx/>
              <a:buNone/>
              <a:tabLst/>
              <a:defRPr/>
            </a:pPr>
            <a:r>
              <a:rPr lang="es-ES" dirty="0"/>
              <a:t>Volumen tumoral &gt;50cc </a:t>
            </a:r>
            <a:r>
              <a:rPr lang="es-ES" dirty="0" err="1"/>
              <a:t>aprox</a:t>
            </a:r>
            <a:r>
              <a:rPr lang="es-ES" dirty="0"/>
              <a:t> impacto negativo en OS</a:t>
            </a:r>
          </a:p>
          <a:p>
            <a:r>
              <a:rPr lang="es-ES" dirty="0"/>
              <a:t>Localización de la recaída: Si es única pero profunda o en zona elocuente de cara a la cirugía o multicéntrica de cara a un tratamiento local</a:t>
            </a:r>
          </a:p>
          <a:p>
            <a:r>
              <a:rPr lang="es-ES" dirty="0"/>
              <a:t>Sintomatología asociada y deterioro neurológico del paciente con necesidad de corticoides</a:t>
            </a:r>
          </a:p>
          <a:p>
            <a:r>
              <a:rPr lang="es-ES" dirty="0"/>
              <a:t>Tiempo desde la RT previa, a más tiempo de esta, mejor de cara a plantear una </a:t>
            </a:r>
            <a:r>
              <a:rPr lang="es-ES" dirty="0" err="1"/>
              <a:t>reirradiación</a:t>
            </a:r>
            <a:r>
              <a:rPr lang="es-ES" dirty="0"/>
              <a:t>. Habitualmente &gt;6 meses. Se ha demostrado mayor OS cuando es &gt;12-16m</a:t>
            </a:r>
          </a:p>
          <a:p>
            <a:r>
              <a:rPr lang="es-ES" dirty="0"/>
              <a:t>MGMT como predictor de respuesta a TMZ</a:t>
            </a:r>
          </a:p>
        </p:txBody>
      </p:sp>
    </p:spTree>
    <p:extLst>
      <p:ext uri="{BB962C8B-B14F-4D97-AF65-F5344CB8AC3E}">
        <p14:creationId xmlns:p14="http://schemas.microsoft.com/office/powerpoint/2010/main" val="955965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b="0" i="0" u="none" dirty="0"/>
              <a:t>RPA  adaptado</a:t>
            </a:r>
            <a:r>
              <a:rPr lang="es-ES" b="0" i="0" u="none" baseline="0" dirty="0"/>
              <a:t> para GB, </a:t>
            </a:r>
            <a:r>
              <a:rPr lang="es-ES" b="0" i="0" u="none" dirty="0"/>
              <a:t>estratifica</a:t>
            </a:r>
            <a:r>
              <a:rPr lang="es-ES" b="0" i="0" u="none" baseline="0" dirty="0"/>
              <a:t> en 3 grupos pronósticos a los pacientes de </a:t>
            </a:r>
            <a:r>
              <a:rPr lang="es-ES" b="0" i="0" u="none" baseline="0" dirty="0" err="1"/>
              <a:t>novo</a:t>
            </a:r>
            <a:r>
              <a:rPr lang="es-ES" b="0" i="0" u="none" baseline="0" dirty="0"/>
              <a:t> según </a:t>
            </a:r>
            <a:r>
              <a:rPr lang="en-US" sz="2200" b="0" i="0" u="none" strike="noStrike" baseline="0" dirty="0" err="1">
                <a:latin typeface="+mn-lt"/>
                <a:ea typeface="+mn-ea"/>
                <a:cs typeface="+mn-cs"/>
                <a:sym typeface="Helvetica Neue"/>
              </a:rPr>
              <a:t>edad</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Karnofsky</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resección</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estado</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neurológico</a:t>
            </a:r>
            <a:r>
              <a:rPr lang="en-US" sz="2200" b="0" i="0" u="none" strike="noStrike" baseline="0" dirty="0">
                <a:latin typeface="+mn-lt"/>
                <a:ea typeface="+mn-ea"/>
                <a:cs typeface="+mn-cs"/>
                <a:sym typeface="Helvetica Neue"/>
              </a:rPr>
              <a:t> and MGMT</a:t>
            </a:r>
            <a:endParaRPr lang="es-ES" dirty="0"/>
          </a:p>
          <a:p>
            <a:endParaRPr lang="es-ES" dirty="0"/>
          </a:p>
          <a:p>
            <a:r>
              <a:rPr lang="es-ES" dirty="0"/>
              <a:t>La ventaja que tienen estos nomogramas en pacientes de </a:t>
            </a:r>
            <a:r>
              <a:rPr lang="es-ES" dirty="0" err="1"/>
              <a:t>novo</a:t>
            </a:r>
            <a:r>
              <a:rPr lang="es-ES" dirty="0"/>
              <a:t> </a:t>
            </a:r>
            <a:r>
              <a:rPr lang="es-ES" baseline="0" dirty="0"/>
              <a:t>añaden al RPA información individual acerca del pronóstico de cada paciente. </a:t>
            </a:r>
            <a:r>
              <a:rPr lang="es-ES" dirty="0"/>
              <a:t>Ojo están creados a partir de pacientes de ensayos, no real</a:t>
            </a:r>
            <a:r>
              <a:rPr lang="es-ES" baseline="0" dirty="0"/>
              <a:t> </a:t>
            </a:r>
            <a:r>
              <a:rPr lang="es-ES" baseline="0" dirty="0" err="1"/>
              <a:t>world</a:t>
            </a:r>
            <a:r>
              <a:rPr lang="es-ES" baseline="0" dirty="0"/>
              <a:t> de forma que necesitan ser validados de forma prospectiva</a:t>
            </a:r>
            <a:r>
              <a:rPr lang="es-ES" sz="2400" dirty="0">
                <a:solidFill>
                  <a:srgbClr val="211E1E"/>
                </a:solidFill>
                <a:effectLst/>
                <a:latin typeface="ScalaLancetPro"/>
              </a:rPr>
              <a:t> </a:t>
            </a:r>
            <a:endParaRPr lang="es-ES" dirty="0"/>
          </a:p>
          <a:p>
            <a:endParaRPr lang="es-ES" dirty="0"/>
          </a:p>
          <a:p>
            <a:pPr marL="0" marR="0" lvl="0" indent="0" defTabSz="457200" eaLnBrk="1" fontAlgn="auto" latinLnBrk="0" hangingPunct="1">
              <a:lnSpc>
                <a:spcPct val="117999"/>
              </a:lnSpc>
              <a:spcBef>
                <a:spcPts val="0"/>
              </a:spcBef>
              <a:spcAft>
                <a:spcPts val="0"/>
              </a:spcAft>
              <a:buClrTx/>
              <a:buSzTx/>
              <a:buFontTx/>
              <a:buNone/>
              <a:tabLst/>
              <a:defRPr/>
            </a:pPr>
            <a:r>
              <a:rPr lang="es-ES" dirty="0"/>
              <a:t>De una forma fácil desde la consulta, podemos calcular de forma individual para cada paciente que nos puede ayudar desde la toma de decisiones hasta para responder a aquellos pacientes que nos consultan acerca de su pronóstico</a:t>
            </a:r>
          </a:p>
          <a:p>
            <a:endParaRPr lang="es-ES" dirty="0"/>
          </a:p>
          <a:p>
            <a:pPr marL="0" marR="0" lvl="0" indent="0" defTabSz="457200" eaLnBrk="1" fontAlgn="auto" latinLnBrk="0" hangingPunct="1">
              <a:lnSpc>
                <a:spcPct val="117999"/>
              </a:lnSpc>
              <a:spcBef>
                <a:spcPts val="0"/>
              </a:spcBef>
              <a:spcAft>
                <a:spcPts val="0"/>
              </a:spcAft>
              <a:buClrTx/>
              <a:buSzTx/>
              <a:buFontTx/>
              <a:buNone/>
              <a:tabLst/>
              <a:defRPr/>
            </a:pPr>
            <a:endParaRPr lang="es-ES" dirty="0"/>
          </a:p>
          <a:p>
            <a:endParaRPr lang="es-ES" dirty="0"/>
          </a:p>
        </p:txBody>
      </p:sp>
    </p:spTree>
    <p:extLst>
      <p:ext uri="{BB962C8B-B14F-4D97-AF65-F5344CB8AC3E}">
        <p14:creationId xmlns:p14="http://schemas.microsoft.com/office/powerpoint/2010/main" val="3185094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b="0" i="0" u="none" dirty="0"/>
              <a:t>RPA  adaptado</a:t>
            </a:r>
            <a:r>
              <a:rPr lang="es-ES" b="0" i="0" u="none" baseline="0" dirty="0"/>
              <a:t> para GB, </a:t>
            </a:r>
            <a:r>
              <a:rPr lang="es-ES" b="0" i="0" u="none" dirty="0"/>
              <a:t>estratifica</a:t>
            </a:r>
            <a:r>
              <a:rPr lang="es-ES" b="0" i="0" u="none" baseline="0" dirty="0"/>
              <a:t> en 3 grupos pronósticos a los pacientes de </a:t>
            </a:r>
            <a:r>
              <a:rPr lang="es-ES" b="0" i="0" u="none" baseline="0" dirty="0" err="1"/>
              <a:t>novo</a:t>
            </a:r>
            <a:r>
              <a:rPr lang="es-ES" b="0" i="0" u="none" baseline="0" dirty="0"/>
              <a:t> según </a:t>
            </a:r>
            <a:r>
              <a:rPr lang="en-US" sz="2200" b="0" i="0" u="none" strike="noStrike" baseline="0" dirty="0" err="1">
                <a:latin typeface="+mn-lt"/>
                <a:ea typeface="+mn-ea"/>
                <a:cs typeface="+mn-cs"/>
                <a:sym typeface="Helvetica Neue"/>
              </a:rPr>
              <a:t>edad</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Karnofsky</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resección</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estado</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neurológico</a:t>
            </a:r>
            <a:r>
              <a:rPr lang="en-US" sz="2200" b="0" i="0" u="none" strike="noStrike" baseline="0" dirty="0">
                <a:latin typeface="+mn-lt"/>
                <a:ea typeface="+mn-ea"/>
                <a:cs typeface="+mn-cs"/>
                <a:sym typeface="Helvetica Neue"/>
              </a:rPr>
              <a:t> and MGMT</a:t>
            </a:r>
            <a:endParaRPr lang="es-ES" dirty="0"/>
          </a:p>
          <a:p>
            <a:endParaRPr lang="es-ES" dirty="0"/>
          </a:p>
          <a:p>
            <a:r>
              <a:rPr lang="es-ES" dirty="0"/>
              <a:t>La ventaja que tienen estos nomogramas en pacientes de </a:t>
            </a:r>
            <a:r>
              <a:rPr lang="es-ES" dirty="0" err="1"/>
              <a:t>novo</a:t>
            </a:r>
            <a:r>
              <a:rPr lang="es-ES" dirty="0"/>
              <a:t> </a:t>
            </a:r>
            <a:r>
              <a:rPr lang="es-ES" baseline="0" dirty="0"/>
              <a:t>añaden al RPA información individual acerca del pronóstico de cada paciente. </a:t>
            </a:r>
            <a:r>
              <a:rPr lang="es-ES" dirty="0"/>
              <a:t>Ojo están creados a partir de pacientes de ensayos, no real</a:t>
            </a:r>
            <a:r>
              <a:rPr lang="es-ES" baseline="0" dirty="0"/>
              <a:t> </a:t>
            </a:r>
            <a:r>
              <a:rPr lang="es-ES" baseline="0" dirty="0" err="1"/>
              <a:t>world</a:t>
            </a:r>
            <a:r>
              <a:rPr lang="es-ES" baseline="0" dirty="0"/>
              <a:t> de forma que necesitan ser validados de forma prospectiva</a:t>
            </a:r>
            <a:r>
              <a:rPr lang="es-ES" sz="2400" dirty="0">
                <a:solidFill>
                  <a:srgbClr val="211E1E"/>
                </a:solidFill>
                <a:effectLst/>
                <a:latin typeface="ScalaLancetPro"/>
              </a:rPr>
              <a:t> </a:t>
            </a:r>
            <a:endParaRPr lang="es-ES" dirty="0"/>
          </a:p>
          <a:p>
            <a:endParaRPr lang="es-ES" dirty="0"/>
          </a:p>
          <a:p>
            <a:pPr marL="0" marR="0" lvl="0" indent="0" defTabSz="457200" eaLnBrk="1" fontAlgn="auto" latinLnBrk="0" hangingPunct="1">
              <a:lnSpc>
                <a:spcPct val="117999"/>
              </a:lnSpc>
              <a:spcBef>
                <a:spcPts val="0"/>
              </a:spcBef>
              <a:spcAft>
                <a:spcPts val="0"/>
              </a:spcAft>
              <a:buClrTx/>
              <a:buSzTx/>
              <a:buFontTx/>
              <a:buNone/>
              <a:tabLst/>
              <a:defRPr/>
            </a:pPr>
            <a:r>
              <a:rPr lang="es-ES" dirty="0"/>
              <a:t>De una forma fácil desde la consulta, podemos calcular de forma individual para cada paciente que nos puede ayudar desde la toma de decisiones hasta para responder a aquellos pacientes que nos consultan acerca de su pronóstico</a:t>
            </a:r>
          </a:p>
          <a:p>
            <a:endParaRPr lang="es-ES" dirty="0"/>
          </a:p>
          <a:p>
            <a:pPr marL="0" marR="0" lvl="0" indent="0" defTabSz="457200" eaLnBrk="1" fontAlgn="auto" latinLnBrk="0" hangingPunct="1">
              <a:lnSpc>
                <a:spcPct val="117999"/>
              </a:lnSpc>
              <a:spcBef>
                <a:spcPts val="0"/>
              </a:spcBef>
              <a:spcAft>
                <a:spcPts val="0"/>
              </a:spcAft>
              <a:buClrTx/>
              <a:buSzTx/>
              <a:buFontTx/>
              <a:buNone/>
              <a:tabLst/>
              <a:defRPr/>
            </a:pPr>
            <a:endParaRPr lang="es-ES" dirty="0"/>
          </a:p>
          <a:p>
            <a:endParaRPr lang="es-ES" dirty="0"/>
          </a:p>
        </p:txBody>
      </p:sp>
    </p:spTree>
    <p:extLst>
      <p:ext uri="{BB962C8B-B14F-4D97-AF65-F5344CB8AC3E}">
        <p14:creationId xmlns:p14="http://schemas.microsoft.com/office/powerpoint/2010/main" val="650833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b="0" i="0" u="none" dirty="0"/>
              <a:t>RPA  adaptado</a:t>
            </a:r>
            <a:r>
              <a:rPr lang="es-ES" b="0" i="0" u="none" baseline="0" dirty="0"/>
              <a:t> para GB, </a:t>
            </a:r>
            <a:r>
              <a:rPr lang="es-ES" b="0" i="0" u="none" dirty="0"/>
              <a:t>estratifica</a:t>
            </a:r>
            <a:r>
              <a:rPr lang="es-ES" b="0" i="0" u="none" baseline="0" dirty="0"/>
              <a:t> en 3 grupos pronósticos a los pacientes de </a:t>
            </a:r>
            <a:r>
              <a:rPr lang="es-ES" b="0" i="0" u="none" baseline="0" dirty="0" err="1"/>
              <a:t>novo</a:t>
            </a:r>
            <a:r>
              <a:rPr lang="es-ES" b="0" i="0" u="none" baseline="0" dirty="0"/>
              <a:t> según </a:t>
            </a:r>
            <a:r>
              <a:rPr lang="en-US" sz="2200" b="0" i="0" u="none" strike="noStrike" baseline="0" dirty="0" err="1">
                <a:latin typeface="+mn-lt"/>
                <a:ea typeface="+mn-ea"/>
                <a:cs typeface="+mn-cs"/>
                <a:sym typeface="Helvetica Neue"/>
              </a:rPr>
              <a:t>edad</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Karnofsky</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resección</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estado</a:t>
            </a:r>
            <a:r>
              <a:rPr lang="en-US" sz="2200" b="0" i="0" u="none" strike="noStrike" baseline="0" dirty="0">
                <a:latin typeface="+mn-lt"/>
                <a:ea typeface="+mn-ea"/>
                <a:cs typeface="+mn-cs"/>
                <a:sym typeface="Helvetica Neue"/>
              </a:rPr>
              <a:t> </a:t>
            </a:r>
            <a:r>
              <a:rPr lang="en-US" sz="2200" b="0" i="0" u="none" strike="noStrike" baseline="0" dirty="0" err="1">
                <a:latin typeface="+mn-lt"/>
                <a:ea typeface="+mn-ea"/>
                <a:cs typeface="+mn-cs"/>
                <a:sym typeface="Helvetica Neue"/>
              </a:rPr>
              <a:t>neurológico</a:t>
            </a:r>
            <a:r>
              <a:rPr lang="en-US" sz="2200" b="0" i="0" u="none" strike="noStrike" baseline="0" dirty="0">
                <a:latin typeface="+mn-lt"/>
                <a:ea typeface="+mn-ea"/>
                <a:cs typeface="+mn-cs"/>
                <a:sym typeface="Helvetica Neue"/>
              </a:rPr>
              <a:t> and MGMT</a:t>
            </a:r>
            <a:endParaRPr lang="es-ES" dirty="0"/>
          </a:p>
          <a:p>
            <a:endParaRPr lang="es-ES" dirty="0"/>
          </a:p>
          <a:p>
            <a:r>
              <a:rPr lang="es-ES" dirty="0"/>
              <a:t>La ventaja que tienen estos nomogramas en pacientes de </a:t>
            </a:r>
            <a:r>
              <a:rPr lang="es-ES" dirty="0" err="1"/>
              <a:t>novo</a:t>
            </a:r>
            <a:r>
              <a:rPr lang="es-ES" dirty="0"/>
              <a:t> </a:t>
            </a:r>
            <a:r>
              <a:rPr lang="es-ES" baseline="0" dirty="0"/>
              <a:t>añaden al RPA información individual acerca del pronóstico de cada paciente. </a:t>
            </a:r>
            <a:r>
              <a:rPr lang="es-ES" dirty="0"/>
              <a:t>Ojo están creados a partir de pacientes de ensayos, no real</a:t>
            </a:r>
            <a:r>
              <a:rPr lang="es-ES" baseline="0" dirty="0"/>
              <a:t> </a:t>
            </a:r>
            <a:r>
              <a:rPr lang="es-ES" baseline="0" dirty="0" err="1"/>
              <a:t>world</a:t>
            </a:r>
            <a:r>
              <a:rPr lang="es-ES" baseline="0" dirty="0"/>
              <a:t> de forma que necesitan ser validados de forma prospectiva</a:t>
            </a:r>
            <a:r>
              <a:rPr lang="es-ES" sz="2400" dirty="0">
                <a:solidFill>
                  <a:srgbClr val="211E1E"/>
                </a:solidFill>
                <a:effectLst/>
                <a:latin typeface="ScalaLancetPro"/>
              </a:rPr>
              <a:t> </a:t>
            </a:r>
            <a:endParaRPr lang="es-ES" dirty="0"/>
          </a:p>
          <a:p>
            <a:endParaRPr lang="es-ES" dirty="0"/>
          </a:p>
          <a:p>
            <a:pPr marL="0" marR="0" lvl="0" indent="0" defTabSz="457200" eaLnBrk="1" fontAlgn="auto" latinLnBrk="0" hangingPunct="1">
              <a:lnSpc>
                <a:spcPct val="117999"/>
              </a:lnSpc>
              <a:spcBef>
                <a:spcPts val="0"/>
              </a:spcBef>
              <a:spcAft>
                <a:spcPts val="0"/>
              </a:spcAft>
              <a:buClrTx/>
              <a:buSzTx/>
              <a:buFontTx/>
              <a:buNone/>
              <a:tabLst/>
              <a:defRPr/>
            </a:pPr>
            <a:r>
              <a:rPr lang="es-ES" dirty="0"/>
              <a:t>De una forma fácil desde la consulta, podemos calcular de forma individual para cada paciente que nos puede ayudar desde la toma de decisiones hasta para responder a aquellos pacientes que nos consultan acerca de su pronóstico</a:t>
            </a:r>
          </a:p>
          <a:p>
            <a:endParaRPr lang="es-ES" dirty="0"/>
          </a:p>
          <a:p>
            <a:pPr marL="0" marR="0" lvl="0" indent="0" defTabSz="457200" eaLnBrk="1" fontAlgn="auto" latinLnBrk="0" hangingPunct="1">
              <a:lnSpc>
                <a:spcPct val="117999"/>
              </a:lnSpc>
              <a:spcBef>
                <a:spcPts val="0"/>
              </a:spcBef>
              <a:spcAft>
                <a:spcPts val="0"/>
              </a:spcAft>
              <a:buClrTx/>
              <a:buSzTx/>
              <a:buFontTx/>
              <a:buNone/>
              <a:tabLst/>
              <a:defRPr/>
            </a:pPr>
            <a:endParaRPr lang="es-ES" dirty="0"/>
          </a:p>
          <a:p>
            <a:endParaRPr lang="es-ES" dirty="0"/>
          </a:p>
        </p:txBody>
      </p:sp>
    </p:spTree>
    <p:extLst>
      <p:ext uri="{BB962C8B-B14F-4D97-AF65-F5344CB8AC3E}">
        <p14:creationId xmlns:p14="http://schemas.microsoft.com/office/powerpoint/2010/main" val="960939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Esto nomogramas era para paciente de </a:t>
            </a:r>
            <a:r>
              <a:rPr lang="es-ES" dirty="0" err="1"/>
              <a:t>novo</a:t>
            </a:r>
            <a:r>
              <a:rPr lang="es-ES" dirty="0"/>
              <a:t>. Existe algo para recidiva?</a:t>
            </a:r>
          </a:p>
          <a:p>
            <a:r>
              <a:rPr lang="es-ES" dirty="0"/>
              <a:t>2 escalas pronósticas validadas para estimar el pronóstico de los pacientes que van a recibir </a:t>
            </a:r>
            <a:r>
              <a:rPr lang="es-ES" dirty="0" err="1"/>
              <a:t>reRT</a:t>
            </a:r>
            <a:r>
              <a:rPr lang="es-ES" dirty="0"/>
              <a:t>:  1º histología, edad, tiempo desde RT previa; 2ª edad, histología e IK</a:t>
            </a:r>
          </a:p>
          <a:p>
            <a:r>
              <a:rPr lang="es-ES" dirty="0"/>
              <a:t>Por eso he seleccionado este en particular, que es una mejora del score Coombs</a:t>
            </a:r>
          </a:p>
          <a:p>
            <a:r>
              <a:rPr lang="es-ES" dirty="0"/>
              <a:t>Teniendo en cuenta en pacientes recidivados múltiples factores (histología, edad t desde RT, si se ha reintervenido o no, </a:t>
            </a:r>
            <a:r>
              <a:rPr lang="es-ES" dirty="0" err="1"/>
              <a:t>Karnofsky</a:t>
            </a:r>
            <a:r>
              <a:rPr lang="es-ES" dirty="0"/>
              <a:t> y volumen del tumor, asignará una puntuación con una curva pronóstica determinada</a:t>
            </a:r>
          </a:p>
        </p:txBody>
      </p:sp>
    </p:spTree>
    <p:extLst>
      <p:ext uri="{BB962C8B-B14F-4D97-AF65-F5344CB8AC3E}">
        <p14:creationId xmlns:p14="http://schemas.microsoft.com/office/powerpoint/2010/main" val="1316952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Probablemente la cirugía sea la primera opción terapéutica que se baraja en los pacientes con recidiva</a:t>
            </a:r>
          </a:p>
          <a:p>
            <a:r>
              <a:rPr lang="es-ES" dirty="0"/>
              <a:t>Únicamente un 10-30% de los pacientes cumplirán criterios</a:t>
            </a:r>
          </a:p>
          <a:p>
            <a:r>
              <a:rPr lang="es-ES" dirty="0"/>
              <a:t>Series muy heterogéneas, hablan de que puede suponer desde 3 hasta 17 meses de OS</a:t>
            </a:r>
          </a:p>
          <a:p>
            <a:r>
              <a:rPr lang="es-ES" dirty="0"/>
              <a:t>Pero lo que sí parecen constante es que el grado de resección impacta en la supervivencia</a:t>
            </a:r>
          </a:p>
          <a:p>
            <a:r>
              <a:rPr lang="es-ES" dirty="0"/>
              <a:t>Las ventajas de la cirugía serían…</a:t>
            </a:r>
          </a:p>
          <a:p>
            <a:endParaRPr lang="es-ES" dirty="0"/>
          </a:p>
          <a:p>
            <a:r>
              <a:rPr lang="es-ES" dirty="0"/>
              <a:t>Las desventajas de la cirugía serían…</a:t>
            </a:r>
          </a:p>
        </p:txBody>
      </p:sp>
    </p:spTree>
    <p:extLst>
      <p:ext uri="{BB962C8B-B14F-4D97-AF65-F5344CB8AC3E}">
        <p14:creationId xmlns:p14="http://schemas.microsoft.com/office/powerpoint/2010/main" val="821620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El papel de la cirugía puede resultar controvertido teniendo en cuenta los resultados de las series publicadas</a:t>
            </a:r>
          </a:p>
          <a:p>
            <a:endParaRPr lang="es-ES" dirty="0"/>
          </a:p>
        </p:txBody>
      </p:sp>
    </p:spTree>
    <p:extLst>
      <p:ext uri="{BB962C8B-B14F-4D97-AF65-F5344CB8AC3E}">
        <p14:creationId xmlns:p14="http://schemas.microsoft.com/office/powerpoint/2010/main" val="2346542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342900" indent="-342900">
              <a:buFont typeface="Arial" panose="020B0604020202020204" pitchFamily="34" charset="0"/>
              <a:buChar char="•"/>
            </a:pPr>
            <a:r>
              <a:rPr kumimoji="0" lang="es-ES" sz="2000" b="0" i="0" u="none" strike="noStrike" cap="none" spc="0" normalizeH="0" baseline="0" dirty="0">
                <a:ln>
                  <a:noFill/>
                </a:ln>
                <a:solidFill>
                  <a:srgbClr val="5E5E5E"/>
                </a:solidFill>
                <a:effectLst/>
                <a:uFillTx/>
                <a:latin typeface="+mn-lt"/>
                <a:ea typeface="+mn-ea"/>
                <a:cs typeface="+mn-cs"/>
                <a:sym typeface="Helvetica Neue"/>
              </a:rPr>
              <a:t>Pero en este momento dulce de innovación de métodos diagnóstico y facilidad de acceso a ellos, tan importante es detectar la recaída como saber cuando lo que estamos viendo no lo es</a:t>
            </a:r>
          </a:p>
          <a:p>
            <a:pPr marL="342900" indent="-342900">
              <a:buFont typeface="Arial" panose="020B0604020202020204" pitchFamily="34" charset="0"/>
              <a:buChar char="•"/>
            </a:pPr>
            <a:endParaRPr kumimoji="0" lang="es-ES" sz="2000" b="0" i="0" u="none" strike="noStrike" cap="none" spc="0" normalizeH="0" baseline="0" dirty="0">
              <a:ln>
                <a:noFill/>
              </a:ln>
              <a:solidFill>
                <a:srgbClr val="5E5E5E"/>
              </a:solidFill>
              <a:effectLst/>
              <a:uFillTx/>
              <a:latin typeface="+mn-lt"/>
              <a:ea typeface="+mn-ea"/>
              <a:cs typeface="+mn-cs"/>
              <a:sym typeface="Helvetica Neue"/>
            </a:endParaRPr>
          </a:p>
          <a:p>
            <a:pPr marL="342900" indent="-342900">
              <a:buFont typeface="Arial" panose="020B0604020202020204" pitchFamily="34" charset="0"/>
              <a:buChar char="•"/>
            </a:pPr>
            <a:r>
              <a:rPr kumimoji="0" lang="es-ES" sz="2000" b="0" i="0" u="none" strike="noStrike" cap="none" spc="0" normalizeH="0" baseline="0" dirty="0">
                <a:ln>
                  <a:noFill/>
                </a:ln>
                <a:solidFill>
                  <a:srgbClr val="5E5E5E"/>
                </a:solidFill>
                <a:effectLst/>
                <a:uFillTx/>
                <a:latin typeface="+mn-lt"/>
                <a:ea typeface="+mn-ea"/>
                <a:cs typeface="+mn-cs"/>
                <a:sym typeface="Helvetica Neue"/>
              </a:rPr>
              <a:t>La </a:t>
            </a:r>
            <a:r>
              <a:rPr kumimoji="0" lang="es-ES" sz="2000" b="0" i="0" u="none" strike="noStrike" cap="none" spc="0" normalizeH="0" baseline="0" dirty="0" err="1">
                <a:ln>
                  <a:noFill/>
                </a:ln>
                <a:solidFill>
                  <a:srgbClr val="5E5E5E"/>
                </a:solidFill>
                <a:effectLst/>
                <a:uFillTx/>
                <a:latin typeface="+mn-lt"/>
                <a:ea typeface="+mn-ea"/>
                <a:cs typeface="+mn-cs"/>
                <a:sym typeface="Helvetica Neue"/>
              </a:rPr>
              <a:t>pseudoprogresión</a:t>
            </a:r>
            <a:r>
              <a:rPr kumimoji="0" lang="es-ES" sz="2000" b="0" i="0" u="none" strike="noStrike" cap="none" spc="0" normalizeH="0" baseline="0" dirty="0">
                <a:ln>
                  <a:noFill/>
                </a:ln>
                <a:solidFill>
                  <a:srgbClr val="5E5E5E"/>
                </a:solidFill>
                <a:effectLst/>
                <a:uFillTx/>
                <a:latin typeface="+mn-lt"/>
                <a:ea typeface="+mn-ea"/>
                <a:cs typeface="+mn-cs"/>
                <a:sym typeface="Helvetica Neue"/>
              </a:rPr>
              <a:t> se define como un aumento en la captación de contraste en la lesión tumoral sin ir esto acompañado de una verdadera progresión de enfermedad. Se cree que esto es debido a un aumento transitorio de la permeabilidad en los vasos tumorales secundario al tratamiento recibido. Puede aparecer hasta en el 36% de los pacientes y se cree que con mayor frecuencia en MGMT metilados</a:t>
            </a:r>
          </a:p>
          <a:p>
            <a:endParaRPr kumimoji="0" lang="es-ES" sz="2000" b="0" i="0" u="none" strike="noStrike" cap="none" spc="0" normalizeH="0" baseline="0" dirty="0">
              <a:ln>
                <a:noFill/>
              </a:ln>
              <a:solidFill>
                <a:srgbClr val="5E5E5E"/>
              </a:solidFill>
              <a:effectLst/>
              <a:uFillTx/>
              <a:latin typeface="+mn-lt"/>
              <a:ea typeface="+mn-ea"/>
              <a:cs typeface="+mn-cs"/>
              <a:sym typeface="Helvetica Neue"/>
            </a:endParaRPr>
          </a:p>
          <a:p>
            <a:endParaRPr kumimoji="0" lang="es-ES" sz="2000" b="0" i="0" u="none" strike="noStrike" cap="none" spc="0" normalizeH="0" baseline="0" dirty="0">
              <a:ln>
                <a:noFill/>
              </a:ln>
              <a:solidFill>
                <a:srgbClr val="5E5E5E"/>
              </a:solidFill>
              <a:effectLst/>
              <a:uFillTx/>
              <a:latin typeface="+mn-lt"/>
              <a:ea typeface="+mn-ea"/>
              <a:cs typeface="+mn-cs"/>
              <a:sym typeface="Helvetica Neue"/>
            </a:endParaRPr>
          </a:p>
          <a:p>
            <a:endParaRPr lang="es-ES" dirty="0"/>
          </a:p>
        </p:txBody>
      </p:sp>
    </p:spTree>
    <p:extLst>
      <p:ext uri="{BB962C8B-B14F-4D97-AF65-F5344CB8AC3E}">
        <p14:creationId xmlns:p14="http://schemas.microsoft.com/office/powerpoint/2010/main" val="2618043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Aporta una mediana de Supervivencia de 3-12meses</a:t>
            </a:r>
          </a:p>
          <a:p>
            <a:endParaRPr lang="es-ES" dirty="0"/>
          </a:p>
        </p:txBody>
      </p:sp>
    </p:spTree>
    <p:extLst>
      <p:ext uri="{BB962C8B-B14F-4D97-AF65-F5344CB8AC3E}">
        <p14:creationId xmlns:p14="http://schemas.microsoft.com/office/powerpoint/2010/main" val="2734324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Factores asociados a mejora en OS</a:t>
            </a:r>
          </a:p>
          <a:p>
            <a:r>
              <a:rPr lang="es-ES" dirty="0"/>
              <a:t>Localización: no elocuente, frontal</a:t>
            </a:r>
          </a:p>
        </p:txBody>
      </p:sp>
    </p:spTree>
    <p:extLst>
      <p:ext uri="{BB962C8B-B14F-4D97-AF65-F5344CB8AC3E}">
        <p14:creationId xmlns:p14="http://schemas.microsoft.com/office/powerpoint/2010/main" val="3082329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Y que no siempre la cirugía impacta en la supervivencia</a:t>
            </a:r>
          </a:p>
        </p:txBody>
      </p:sp>
    </p:spTree>
    <p:extLst>
      <p:ext uri="{BB962C8B-B14F-4D97-AF65-F5344CB8AC3E}">
        <p14:creationId xmlns:p14="http://schemas.microsoft.com/office/powerpoint/2010/main" val="6878172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Es importante seleccionar bien los pacientes</a:t>
            </a:r>
          </a:p>
          <a:p>
            <a:r>
              <a:rPr lang="es-ES" dirty="0"/>
              <a:t>Reservaríamos la cirugía para….</a:t>
            </a:r>
          </a:p>
          <a:p>
            <a:pPr marL="0" marR="0" lvl="0" indent="0" defTabSz="457200" eaLnBrk="1" fontAlgn="auto" latinLnBrk="0" hangingPunct="1">
              <a:lnSpc>
                <a:spcPct val="117999"/>
              </a:lnSpc>
              <a:spcBef>
                <a:spcPts val="0"/>
              </a:spcBef>
              <a:spcAft>
                <a:spcPts val="0"/>
              </a:spcAft>
              <a:buClrTx/>
              <a:buSzTx/>
              <a:buFontTx/>
              <a:buNone/>
              <a:tabLst/>
              <a:defRPr/>
            </a:pPr>
            <a:r>
              <a:rPr lang="es-ES" dirty="0"/>
              <a:t>+</a:t>
            </a:r>
            <a:r>
              <a:rPr lang="es-ES" dirty="0" err="1"/>
              <a:t>tto</a:t>
            </a:r>
            <a:r>
              <a:rPr lang="es-ES" dirty="0"/>
              <a:t> adyuvante posterior en base a los resultados cirugía &lt; cirugía + QT/RT</a:t>
            </a:r>
          </a:p>
          <a:p>
            <a:endParaRPr lang="es-ES" dirty="0"/>
          </a:p>
          <a:p>
            <a:r>
              <a:rPr lang="es-ES" dirty="0"/>
              <a:t>En marcha está el Ensayo RESURGE, compara cirugía + adyuvancia versus segunda línea sistémica no estipulada en protocolo</a:t>
            </a:r>
          </a:p>
          <a:p>
            <a:endParaRPr lang="es-ES" dirty="0"/>
          </a:p>
        </p:txBody>
      </p:sp>
    </p:spTree>
    <p:extLst>
      <p:ext uri="{BB962C8B-B14F-4D97-AF65-F5344CB8AC3E}">
        <p14:creationId xmlns:p14="http://schemas.microsoft.com/office/powerpoint/2010/main" val="2359281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s-ES" sz="2400" b="0" dirty="0">
                <a:effectLst/>
                <a:latin typeface="RotisSansSerif"/>
              </a:rPr>
              <a:t>Revisión reciente de 50 estudios incluía unos 2000 pacientes</a:t>
            </a:r>
          </a:p>
          <a:p>
            <a:endParaRPr lang="es-ES" dirty="0"/>
          </a:p>
          <a:p>
            <a:endParaRPr lang="es-ES" dirty="0"/>
          </a:p>
        </p:txBody>
      </p:sp>
    </p:spTree>
    <p:extLst>
      <p:ext uri="{BB962C8B-B14F-4D97-AF65-F5344CB8AC3E}">
        <p14:creationId xmlns:p14="http://schemas.microsoft.com/office/powerpoint/2010/main" val="1377415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308079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2 escalas pronósticas validadas para estimar el pronóstico de los pacientes que van a recibir </a:t>
            </a:r>
            <a:r>
              <a:rPr lang="es-ES" dirty="0" err="1"/>
              <a:t>reRT</a:t>
            </a:r>
            <a:r>
              <a:rPr lang="es-ES" dirty="0"/>
              <a:t>: </a:t>
            </a:r>
          </a:p>
          <a:p>
            <a:r>
              <a:rPr lang="es-ES" dirty="0"/>
              <a:t>1º histología, edad, tiempo desde RT previa</a:t>
            </a:r>
          </a:p>
          <a:p>
            <a:r>
              <a:rPr lang="es-ES" dirty="0"/>
              <a:t>2ª edad, histología e IK</a:t>
            </a:r>
          </a:p>
          <a:p>
            <a:endParaRPr lang="es-ES" dirty="0"/>
          </a:p>
          <a:p>
            <a:r>
              <a:rPr lang="es-ES" dirty="0"/>
              <a:t>Volumen tumoral &gt;50cc </a:t>
            </a:r>
            <a:r>
              <a:rPr lang="es-ES" dirty="0" err="1"/>
              <a:t>aprox</a:t>
            </a:r>
            <a:r>
              <a:rPr lang="es-ES" dirty="0"/>
              <a:t> impacto negativo en OS</a:t>
            </a:r>
          </a:p>
          <a:p>
            <a:r>
              <a:rPr lang="es-ES" dirty="0"/>
              <a:t>Tiempo desde RT previa posiblemente la cifra sea 6 meses, se ha demostrado impacto en OS (&gt;12 y &gt;16)</a:t>
            </a:r>
          </a:p>
          <a:p>
            <a:endParaRPr lang="es-ES" dirty="0"/>
          </a:p>
        </p:txBody>
      </p:sp>
    </p:spTree>
    <p:extLst>
      <p:ext uri="{BB962C8B-B14F-4D97-AF65-F5344CB8AC3E}">
        <p14:creationId xmlns:p14="http://schemas.microsoft.com/office/powerpoint/2010/main" val="751172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2 escalas pronósticas validadas para estimar el pronóstico de los pacientes que van a recibir </a:t>
            </a:r>
            <a:r>
              <a:rPr lang="es-ES" dirty="0" err="1"/>
              <a:t>reRT</a:t>
            </a:r>
            <a:r>
              <a:rPr lang="es-ES" dirty="0"/>
              <a:t>: </a:t>
            </a:r>
          </a:p>
          <a:p>
            <a:r>
              <a:rPr lang="es-ES" dirty="0"/>
              <a:t>1º histología, edad, tiempo desde RT previa</a:t>
            </a:r>
          </a:p>
          <a:p>
            <a:r>
              <a:rPr lang="es-ES" dirty="0"/>
              <a:t>2ª edad, histología e IK</a:t>
            </a:r>
          </a:p>
          <a:p>
            <a:endParaRPr lang="es-ES" dirty="0"/>
          </a:p>
          <a:p>
            <a:r>
              <a:rPr lang="es-ES" dirty="0"/>
              <a:t>Volumen tumoral &gt;50cc </a:t>
            </a:r>
            <a:r>
              <a:rPr lang="es-ES" dirty="0" err="1"/>
              <a:t>aprox</a:t>
            </a:r>
            <a:r>
              <a:rPr lang="es-ES" dirty="0"/>
              <a:t> impacto negativo en OS</a:t>
            </a:r>
          </a:p>
          <a:p>
            <a:r>
              <a:rPr lang="es-ES" dirty="0"/>
              <a:t>Tiempo desde RT previa posiblemente la cifra sea 6 meses, se ha demostrado impacto en OS (&gt;12 y &gt;16)</a:t>
            </a:r>
          </a:p>
          <a:p>
            <a:endParaRPr lang="es-ES" dirty="0"/>
          </a:p>
        </p:txBody>
      </p:sp>
    </p:spTree>
    <p:extLst>
      <p:ext uri="{BB962C8B-B14F-4D97-AF65-F5344CB8AC3E}">
        <p14:creationId xmlns:p14="http://schemas.microsoft.com/office/powerpoint/2010/main" val="19325529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2 escalas pronósticas validadas para estimar el pronóstico de los pacientes que van a recibir </a:t>
            </a:r>
            <a:r>
              <a:rPr lang="es-ES" dirty="0" err="1"/>
              <a:t>reRT</a:t>
            </a:r>
            <a:r>
              <a:rPr lang="es-ES" dirty="0"/>
              <a:t>: </a:t>
            </a:r>
          </a:p>
          <a:p>
            <a:r>
              <a:rPr lang="es-ES" dirty="0"/>
              <a:t>1º histología, edad, tiempo desde RT previa</a:t>
            </a:r>
          </a:p>
          <a:p>
            <a:r>
              <a:rPr lang="es-ES" dirty="0"/>
              <a:t>2ª edad, histología e IK</a:t>
            </a:r>
          </a:p>
          <a:p>
            <a:endParaRPr lang="es-ES" dirty="0"/>
          </a:p>
          <a:p>
            <a:r>
              <a:rPr lang="es-ES" dirty="0"/>
              <a:t>Volumen tumoral &gt;50cc </a:t>
            </a:r>
            <a:r>
              <a:rPr lang="es-ES" dirty="0" err="1"/>
              <a:t>aprox</a:t>
            </a:r>
            <a:r>
              <a:rPr lang="es-ES" dirty="0"/>
              <a:t> impacto negativo en OS</a:t>
            </a:r>
          </a:p>
          <a:p>
            <a:r>
              <a:rPr lang="es-ES" dirty="0"/>
              <a:t>Tiempo desde RT previa posiblemente la cifra sea 6 meses, se ha demostrado impacto en OS (&gt;12 y &gt;16)</a:t>
            </a:r>
          </a:p>
          <a:p>
            <a:endParaRPr lang="es-ES" dirty="0"/>
          </a:p>
        </p:txBody>
      </p:sp>
    </p:spTree>
    <p:extLst>
      <p:ext uri="{BB962C8B-B14F-4D97-AF65-F5344CB8AC3E}">
        <p14:creationId xmlns:p14="http://schemas.microsoft.com/office/powerpoint/2010/main" val="2107037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s-ES" dirty="0"/>
              <a:t>Desventajas PET contorneo recaída frente a RM: Menor resolución, radiación, dificultad conseguir </a:t>
            </a:r>
            <a:r>
              <a:rPr lang="es-ES" dirty="0" err="1"/>
              <a:t>radiotrazador</a:t>
            </a:r>
            <a:r>
              <a:rPr lang="es-ES" dirty="0"/>
              <a:t>, falta de experiencia</a:t>
            </a:r>
          </a:p>
          <a:p>
            <a:r>
              <a:rPr lang="es-ES" dirty="0"/>
              <a:t>Futuro… PET-MR</a:t>
            </a:r>
          </a:p>
        </p:txBody>
      </p:sp>
    </p:spTree>
    <p:extLst>
      <p:ext uri="{BB962C8B-B14F-4D97-AF65-F5344CB8AC3E}">
        <p14:creationId xmlns:p14="http://schemas.microsoft.com/office/powerpoint/2010/main" val="2543691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342900" indent="-342900">
              <a:buFont typeface="Arial" panose="020B0604020202020204" pitchFamily="34" charset="0"/>
              <a:buChar char="•"/>
            </a:pPr>
            <a:r>
              <a:rPr kumimoji="0" lang="es-ES" sz="2000" b="0" i="0" u="none" strike="noStrike" cap="none" spc="0" normalizeH="0" baseline="0" dirty="0">
                <a:ln>
                  <a:noFill/>
                </a:ln>
                <a:solidFill>
                  <a:srgbClr val="5E5E5E"/>
                </a:solidFill>
                <a:effectLst/>
                <a:uFillTx/>
                <a:latin typeface="+mn-lt"/>
                <a:ea typeface="+mn-ea"/>
                <a:cs typeface="+mn-cs"/>
                <a:sym typeface="Helvetica Neue"/>
              </a:rPr>
              <a:t>Aparece típicamente en los 6 meses de finalización de tratamiento </a:t>
            </a:r>
          </a:p>
          <a:p>
            <a:pPr marL="342900" indent="-342900">
              <a:buFont typeface="Arial" panose="020B0604020202020204" pitchFamily="34" charset="0"/>
              <a:buChar char="•"/>
            </a:pPr>
            <a:endParaRPr kumimoji="0" lang="es-ES" sz="2000" b="0" i="0" u="none" strike="noStrike" cap="none" spc="0" normalizeH="0" baseline="0" dirty="0">
              <a:ln>
                <a:noFill/>
              </a:ln>
              <a:solidFill>
                <a:srgbClr val="5E5E5E"/>
              </a:solidFill>
              <a:effectLst/>
              <a:uFillTx/>
              <a:latin typeface="+mn-lt"/>
              <a:ea typeface="+mn-ea"/>
              <a:cs typeface="+mn-cs"/>
              <a:sym typeface="Helvetica Neue"/>
            </a:endParaRPr>
          </a:p>
          <a:p>
            <a:pPr marL="342900" indent="-342900">
              <a:buFont typeface="Arial" panose="020B0604020202020204" pitchFamily="34" charset="0"/>
              <a:buChar char="•"/>
            </a:pPr>
            <a:r>
              <a:rPr kumimoji="0" lang="es-ES" sz="2000" b="0" i="0" u="none" strike="noStrike" cap="none" spc="0" normalizeH="0" baseline="0" dirty="0">
                <a:ln>
                  <a:noFill/>
                </a:ln>
                <a:solidFill>
                  <a:srgbClr val="5E5E5E"/>
                </a:solidFill>
                <a:effectLst/>
                <a:uFillTx/>
                <a:latin typeface="+mn-lt"/>
                <a:ea typeface="+mn-ea"/>
                <a:cs typeface="+mn-cs"/>
                <a:sym typeface="Helvetica Neue"/>
              </a:rPr>
              <a:t>si veis yo he señalado desde el final de la QTRT hasta un periodo que iría unos 6 meses tras acabada la TMZ de mantenimiento. </a:t>
            </a:r>
          </a:p>
          <a:p>
            <a:pPr marL="342900" indent="-342900">
              <a:buFont typeface="Arial" panose="020B0604020202020204" pitchFamily="34" charset="0"/>
              <a:buChar char="•"/>
            </a:pPr>
            <a:endParaRPr kumimoji="0" lang="es-ES" sz="2000" b="0" i="0" u="none" strike="noStrike" cap="none" spc="0" normalizeH="0" baseline="0" dirty="0">
              <a:ln>
                <a:noFill/>
              </a:ln>
              <a:solidFill>
                <a:srgbClr val="5E5E5E"/>
              </a:solidFill>
              <a:effectLst/>
              <a:uFillTx/>
              <a:latin typeface="+mn-lt"/>
              <a:ea typeface="+mn-ea"/>
              <a:cs typeface="+mn-cs"/>
              <a:sym typeface="Helvetica Neue"/>
            </a:endParaRPr>
          </a:p>
          <a:p>
            <a:pPr marL="342900" indent="-342900">
              <a:buFont typeface="Arial" panose="020B0604020202020204" pitchFamily="34" charset="0"/>
              <a:buChar char="•"/>
            </a:pPr>
            <a:r>
              <a:rPr kumimoji="0" lang="es-ES" sz="2000" b="0" i="0" u="none" strike="noStrike" cap="none" spc="0" normalizeH="0" baseline="0" dirty="0">
                <a:ln>
                  <a:noFill/>
                </a:ln>
                <a:solidFill>
                  <a:srgbClr val="5E5E5E"/>
                </a:solidFill>
                <a:effectLst/>
                <a:uFillTx/>
                <a:latin typeface="+mn-lt"/>
                <a:ea typeface="+mn-ea"/>
                <a:cs typeface="+mn-cs"/>
                <a:sym typeface="Helvetica Neue"/>
              </a:rPr>
              <a:t>Reservando el periodo más allá de los 12 meses a la </a:t>
            </a:r>
            <a:r>
              <a:rPr kumimoji="0" lang="es-ES" sz="2000" b="0" i="0" u="none" strike="noStrike" cap="none" spc="0" normalizeH="0" baseline="0" dirty="0" err="1">
                <a:ln>
                  <a:noFill/>
                </a:ln>
                <a:solidFill>
                  <a:srgbClr val="5E5E5E"/>
                </a:solidFill>
                <a:effectLst/>
                <a:uFillTx/>
                <a:latin typeface="+mn-lt"/>
                <a:ea typeface="+mn-ea"/>
                <a:cs typeface="+mn-cs"/>
                <a:sym typeface="Helvetica Neue"/>
              </a:rPr>
              <a:t>radionecrosis</a:t>
            </a:r>
            <a:r>
              <a:rPr kumimoji="0" lang="es-ES" sz="2000" b="0" i="0" u="none" strike="noStrike" cap="none" spc="0" normalizeH="0" baseline="0" dirty="0">
                <a:ln>
                  <a:noFill/>
                </a:ln>
                <a:solidFill>
                  <a:srgbClr val="5E5E5E"/>
                </a:solidFill>
                <a:effectLst/>
                <a:uFillTx/>
                <a:latin typeface="+mn-lt"/>
                <a:ea typeface="+mn-ea"/>
                <a:cs typeface="+mn-cs"/>
                <a:sym typeface="Helvetica Neue"/>
              </a:rPr>
              <a:t> </a:t>
            </a:r>
          </a:p>
          <a:p>
            <a:endParaRPr kumimoji="0" lang="es-ES" sz="2000" b="0" i="0" u="none" strike="noStrike" cap="none" spc="0" normalizeH="0" baseline="0" dirty="0">
              <a:ln>
                <a:noFill/>
              </a:ln>
              <a:solidFill>
                <a:srgbClr val="5E5E5E"/>
              </a:solidFill>
              <a:effectLst/>
              <a:uFillTx/>
              <a:latin typeface="+mn-lt"/>
              <a:ea typeface="+mn-ea"/>
              <a:cs typeface="+mn-cs"/>
              <a:sym typeface="Helvetica Neue"/>
            </a:endParaRPr>
          </a:p>
          <a:p>
            <a:endParaRPr lang="es-ES" dirty="0"/>
          </a:p>
        </p:txBody>
      </p:sp>
    </p:spTree>
    <p:extLst>
      <p:ext uri="{BB962C8B-B14F-4D97-AF65-F5344CB8AC3E}">
        <p14:creationId xmlns:p14="http://schemas.microsoft.com/office/powerpoint/2010/main" val="2071157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s-ES" dirty="0"/>
              <a:t>Desventajas PET contorneo recaída frente a RM: Menor resolución, radiación, dificultad conseguir </a:t>
            </a:r>
            <a:r>
              <a:rPr lang="es-ES" dirty="0" err="1"/>
              <a:t>radiotrazador</a:t>
            </a:r>
            <a:r>
              <a:rPr lang="es-ES" dirty="0"/>
              <a:t>, falta de experiencia</a:t>
            </a:r>
          </a:p>
          <a:p>
            <a:r>
              <a:rPr lang="es-ES" dirty="0"/>
              <a:t>Futuro… PET-MR</a:t>
            </a:r>
          </a:p>
        </p:txBody>
      </p:sp>
    </p:spTree>
    <p:extLst>
      <p:ext uri="{BB962C8B-B14F-4D97-AF65-F5344CB8AC3E}">
        <p14:creationId xmlns:p14="http://schemas.microsoft.com/office/powerpoint/2010/main" val="170671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Análisis retrospectivo</a:t>
            </a:r>
          </a:p>
          <a:p>
            <a:endParaRPr lang="es-ES" dirty="0"/>
          </a:p>
        </p:txBody>
      </p:sp>
    </p:spTree>
    <p:extLst>
      <p:ext uri="{BB962C8B-B14F-4D97-AF65-F5344CB8AC3E}">
        <p14:creationId xmlns:p14="http://schemas.microsoft.com/office/powerpoint/2010/main" val="4214162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s-ES" sz="2000" b="0" i="0" u="none" strike="noStrike" cap="none" spc="0" normalizeH="0" baseline="0" dirty="0">
                <a:ln>
                  <a:noFill/>
                </a:ln>
                <a:solidFill>
                  <a:srgbClr val="5E5E5E"/>
                </a:solidFill>
                <a:effectLst/>
                <a:uFillTx/>
                <a:latin typeface="+mn-lt"/>
                <a:ea typeface="+mn-ea"/>
                <a:cs typeface="+mn-cs"/>
                <a:sym typeface="Helvetica Neue"/>
              </a:rPr>
              <a:t>Es…</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s-ES" sz="2000" b="0" i="0" u="none" strike="noStrike" cap="none" spc="0" normalizeH="0" baseline="0" dirty="0">
              <a:ln>
                <a:noFill/>
              </a:ln>
              <a:solidFill>
                <a:srgbClr val="5E5E5E"/>
              </a:solidFill>
              <a:effectLst/>
              <a:uFillTx/>
              <a:latin typeface="+mn-lt"/>
              <a:ea typeface="+mn-ea"/>
              <a:cs typeface="+mn-cs"/>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lang="es-ES" sz="2000" dirty="0"/>
              <a:t>El ensayo BELOB, ensayo aleatorizado fase II sobre el tratamiento con bevacizumab en el GB recurrente, 3 brazos. Este estudio demostró que los resultados clínicos de la </a:t>
            </a:r>
            <a:r>
              <a:rPr lang="es-ES" sz="2000" dirty="0" err="1"/>
              <a:t>lomustina</a:t>
            </a:r>
            <a:r>
              <a:rPr lang="es-ES" sz="2000" dirty="0"/>
              <a:t> y el bevacizumab eran similares, mientras que el tratamiento combinado parecía mejorar la tasa de supervivencia. En marcha fase III</a:t>
            </a:r>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s-ES" sz="2000" b="0" i="0" u="none" strike="noStrike" cap="none" spc="0" normalizeH="0" baseline="0" dirty="0">
              <a:ln>
                <a:noFill/>
              </a:ln>
              <a:solidFill>
                <a:srgbClr val="5E5E5E"/>
              </a:solidFill>
              <a:effectLst/>
              <a:uFillTx/>
              <a:latin typeface="+mn-lt"/>
              <a:ea typeface="+mn-ea"/>
              <a:cs typeface="+mn-cs"/>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lang="es-ES" sz="2000" dirty="0"/>
              <a:t>Fase III EORTC 26101, del que solo se han presentado los resultados preliminares, no mostró diferencias en la SG de la combinación frente a la </a:t>
            </a:r>
            <a:r>
              <a:rPr lang="es-ES" sz="2000" dirty="0" err="1"/>
              <a:t>lomustina</a:t>
            </a:r>
            <a:r>
              <a:rPr lang="es-ES" sz="2000" dirty="0"/>
              <a:t> sola. </a:t>
            </a:r>
          </a:p>
          <a:p>
            <a:pPr marL="0" marR="0" lvl="0" indent="0" algn="l" defTabSz="2438338" rtl="0" eaLnBrk="1" fontAlgn="auto" latinLnBrk="0" hangingPunct="0">
              <a:lnSpc>
                <a:spcPct val="100000"/>
              </a:lnSpc>
              <a:spcBef>
                <a:spcPts val="0"/>
              </a:spcBef>
              <a:spcAft>
                <a:spcPts val="0"/>
              </a:spcAft>
              <a:buClrTx/>
              <a:buSzTx/>
              <a:buFontTx/>
              <a:buNone/>
              <a:tabLst/>
              <a:defRPr/>
            </a:pPr>
            <a:endParaRPr lang="es-ES" sz="2000" dirty="0"/>
          </a:p>
          <a:p>
            <a:pPr marL="0" marR="0" lvl="0" indent="0" algn="l" defTabSz="2438338" rtl="0" eaLnBrk="1" fontAlgn="auto" latinLnBrk="0" hangingPunct="0">
              <a:lnSpc>
                <a:spcPct val="100000"/>
              </a:lnSpc>
              <a:spcBef>
                <a:spcPts val="0"/>
              </a:spcBef>
              <a:spcAft>
                <a:spcPts val="0"/>
              </a:spcAft>
              <a:buClrTx/>
              <a:buSzTx/>
              <a:buFontTx/>
              <a:buNone/>
              <a:tabLst/>
              <a:defRPr/>
            </a:pPr>
            <a:r>
              <a:rPr lang="es-ES" sz="2000" dirty="0" err="1"/>
              <a:t>Rindopepimut</a:t>
            </a:r>
            <a:endParaRPr lang="es-ES" sz="2000" dirty="0"/>
          </a:p>
          <a:p>
            <a:pPr marL="0" marR="0" lvl="0" indent="0" algn="l" defTabSz="2438338" rtl="0" eaLnBrk="1" fontAlgn="auto" latinLnBrk="0" hangingPunct="0">
              <a:lnSpc>
                <a:spcPct val="100000"/>
              </a:lnSpc>
              <a:spcBef>
                <a:spcPts val="0"/>
              </a:spcBef>
              <a:spcAft>
                <a:spcPts val="0"/>
              </a:spcAft>
              <a:buClrTx/>
              <a:buSzTx/>
              <a:buFontTx/>
              <a:buNone/>
              <a:tabLst/>
              <a:defRPr/>
            </a:pPr>
            <a:endParaRPr kumimoji="0" lang="es-ES" sz="2000" b="0" i="0" u="none" strike="noStrike" cap="none" spc="0" normalizeH="0" baseline="0" dirty="0">
              <a:ln>
                <a:noFill/>
              </a:ln>
              <a:solidFill>
                <a:srgbClr val="5E5E5E"/>
              </a:solidFill>
              <a:effectLst/>
              <a:uFillTx/>
              <a:latin typeface="+mn-lt"/>
              <a:ea typeface="+mn-ea"/>
              <a:cs typeface="+mn-cs"/>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es-ES" sz="2000" b="0" i="0" u="none" strike="noStrike" cap="none" spc="0" normalizeH="0" baseline="0" dirty="0">
                <a:ln>
                  <a:noFill/>
                </a:ln>
                <a:solidFill>
                  <a:srgbClr val="5E5E5E"/>
                </a:solidFill>
                <a:effectLst/>
                <a:uFillTx/>
                <a:latin typeface="+mn-lt"/>
                <a:ea typeface="+mn-ea"/>
                <a:cs typeface="+mn-cs"/>
                <a:sym typeface="Helvetica Neue"/>
              </a:rPr>
              <a:t>EVIDENCIA EN FAVOR</a:t>
            </a:r>
          </a:p>
          <a:p>
            <a:pPr marL="0" marR="0" indent="0" algn="l" defTabSz="2438338" rtl="0" fontAlgn="auto" latinLnBrk="0" hangingPunct="0">
              <a:lnSpc>
                <a:spcPct val="100000"/>
              </a:lnSpc>
              <a:spcBef>
                <a:spcPts val="0"/>
              </a:spcBef>
              <a:spcAft>
                <a:spcPts val="0"/>
              </a:spcAft>
              <a:buClrTx/>
              <a:buSzTx/>
              <a:buFontTx/>
              <a:buNone/>
              <a:tabLst/>
            </a:pPr>
            <a:endParaRPr kumimoji="0" lang="es-ES" sz="2000" b="0" i="0" u="none" strike="noStrike" cap="none" spc="0" normalizeH="0" baseline="0" dirty="0">
              <a:ln>
                <a:noFill/>
              </a:ln>
              <a:solidFill>
                <a:srgbClr val="5E5E5E"/>
              </a:solidFill>
              <a:effectLst/>
              <a:uFillTx/>
              <a:latin typeface="+mn-lt"/>
              <a:ea typeface="+mn-ea"/>
              <a:cs typeface="+mn-cs"/>
              <a:sym typeface="Helvetica Neue"/>
            </a:endParaRPr>
          </a:p>
          <a:p>
            <a:endParaRPr lang="es-ES" dirty="0"/>
          </a:p>
          <a:p>
            <a:endParaRPr lang="es-ES" dirty="0"/>
          </a:p>
        </p:txBody>
      </p:sp>
    </p:spTree>
    <p:extLst>
      <p:ext uri="{BB962C8B-B14F-4D97-AF65-F5344CB8AC3E}">
        <p14:creationId xmlns:p14="http://schemas.microsoft.com/office/powerpoint/2010/main" val="2013745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Estábamos esperando los resultados de RTOG 1205, solo tenemos resultados iniciales</a:t>
            </a:r>
          </a:p>
          <a:p>
            <a:endParaRPr lang="es-ES" dirty="0"/>
          </a:p>
          <a:p>
            <a:r>
              <a:rPr lang="es-ES" dirty="0"/>
              <a:t>Estudio prospectivo fase II </a:t>
            </a:r>
            <a:r>
              <a:rPr lang="es-ES" dirty="0" err="1"/>
              <a:t>randomizado</a:t>
            </a:r>
            <a:r>
              <a:rPr lang="es-ES" dirty="0"/>
              <a:t> multiinstitucional para evaluar seguridad y eficacia</a:t>
            </a:r>
          </a:p>
          <a:p>
            <a:endParaRPr kumimoji="0" lang="es-ES" sz="2000" b="0" i="0" u="none" strike="noStrike" cap="none" spc="0" normalizeH="0" baseline="0" dirty="0">
              <a:ln>
                <a:noFill/>
              </a:ln>
              <a:solidFill>
                <a:srgbClr val="5E5E5E"/>
              </a:solidFill>
              <a:effectLst/>
              <a:uFillTx/>
              <a:latin typeface="+mn-lt"/>
              <a:ea typeface="+mn-ea"/>
              <a:cs typeface="+mn-cs"/>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r>
              <a:rPr kumimoji="0" lang="es-ES" sz="2000" b="0" i="0" u="none" strike="noStrike" cap="none" spc="0" normalizeH="0" baseline="0" dirty="0">
                <a:ln>
                  <a:noFill/>
                </a:ln>
                <a:solidFill>
                  <a:srgbClr val="5E5E5E"/>
                </a:solidFill>
                <a:effectLst/>
                <a:uFillTx/>
                <a:latin typeface="+mn-lt"/>
                <a:ea typeface="+mn-ea"/>
                <a:cs typeface="+mn-cs"/>
                <a:sym typeface="Helvetica Neue"/>
              </a:rPr>
              <a:t>Concluyen: </a:t>
            </a:r>
            <a:r>
              <a:rPr kumimoji="0" lang="es-ES" sz="2000" b="1" i="0" u="none" strike="noStrike" cap="none" spc="0" normalizeH="0" baseline="0" dirty="0">
                <a:ln>
                  <a:noFill/>
                </a:ln>
                <a:solidFill>
                  <a:srgbClr val="5E5E5E"/>
                </a:solidFill>
                <a:effectLst/>
                <a:uFillTx/>
                <a:latin typeface="+mn-lt"/>
                <a:ea typeface="+mn-ea"/>
                <a:cs typeface="+mn-cs"/>
                <a:sym typeface="Helvetica Neue"/>
              </a:rPr>
              <a:t>5% EA grado 3</a:t>
            </a:r>
            <a:r>
              <a:rPr kumimoji="0" lang="es-ES" sz="2000" b="0" i="0" u="none" strike="noStrike" cap="none" spc="0" normalizeH="0" baseline="0" dirty="0">
                <a:ln>
                  <a:noFill/>
                </a:ln>
                <a:solidFill>
                  <a:srgbClr val="5E5E5E"/>
                </a:solidFill>
                <a:effectLst/>
                <a:uFillTx/>
                <a:latin typeface="+mn-lt"/>
                <a:ea typeface="+mn-ea"/>
                <a:cs typeface="+mn-cs"/>
                <a:sym typeface="Helvetica Neue"/>
              </a:rPr>
              <a:t>. Papel BEV+RTHF limitar a pequeños volúmenes y en paciente con una ventana de 6 meses</a:t>
            </a:r>
            <a:endParaRPr lang="es-ES" dirty="0"/>
          </a:p>
        </p:txBody>
      </p:sp>
    </p:spTree>
    <p:extLst>
      <p:ext uri="{BB962C8B-B14F-4D97-AF65-F5344CB8AC3E}">
        <p14:creationId xmlns:p14="http://schemas.microsoft.com/office/powerpoint/2010/main" val="395743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En cuanto a los protones, poco tenemos publicado en recidiva</a:t>
            </a:r>
          </a:p>
          <a:p>
            <a:r>
              <a:rPr lang="es-ES" dirty="0"/>
              <a:t>Aquí tenemos la experiencia de Baltimore, con 45 casos dosis altas ritmo convencional</a:t>
            </a:r>
          </a:p>
          <a:p>
            <a:r>
              <a:rPr lang="es-ES" dirty="0"/>
              <a:t>Resultados….</a:t>
            </a:r>
          </a:p>
          <a:p>
            <a:r>
              <a:rPr lang="es-ES" dirty="0"/>
              <a:t>No toxicidad G4</a:t>
            </a:r>
          </a:p>
          <a:p>
            <a:endParaRPr lang="es-ES" dirty="0"/>
          </a:p>
        </p:txBody>
      </p:sp>
    </p:spTree>
    <p:extLst>
      <p:ext uri="{BB962C8B-B14F-4D97-AF65-F5344CB8AC3E}">
        <p14:creationId xmlns:p14="http://schemas.microsoft.com/office/powerpoint/2010/main" val="23314223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Y este otro estudio que pese a grandes volúmenes irradiados, mantienen calidad de vida dosis 36Gy</a:t>
            </a:r>
          </a:p>
          <a:p>
            <a:endParaRPr lang="es-ES" dirty="0"/>
          </a:p>
        </p:txBody>
      </p:sp>
    </p:spTree>
    <p:extLst>
      <p:ext uri="{BB962C8B-B14F-4D97-AF65-F5344CB8AC3E}">
        <p14:creationId xmlns:p14="http://schemas.microsoft.com/office/powerpoint/2010/main" val="857387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Aquí tenemos el protocolo publicado el estudio fase I/II </a:t>
            </a:r>
            <a:r>
              <a:rPr lang="es-ES" dirty="0" err="1"/>
              <a:t>Cinderella</a:t>
            </a:r>
            <a:r>
              <a:rPr lang="es-ES" dirty="0"/>
              <a:t>, en Heidelberg con iones carbono</a:t>
            </a:r>
          </a:p>
          <a:p>
            <a:r>
              <a:rPr lang="es-ES" dirty="0"/>
              <a:t>Donde en una segunda parte compararán….</a:t>
            </a:r>
          </a:p>
          <a:p>
            <a:endParaRPr lang="es-ES" dirty="0"/>
          </a:p>
        </p:txBody>
      </p:sp>
    </p:spTree>
    <p:extLst>
      <p:ext uri="{BB962C8B-B14F-4D97-AF65-F5344CB8AC3E}">
        <p14:creationId xmlns:p14="http://schemas.microsoft.com/office/powerpoint/2010/main" val="27933751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La radioterapia intraoperatoria podría suponer escalada de dosis preservando el tejido sano</a:t>
            </a:r>
          </a:p>
          <a:p>
            <a:r>
              <a:rPr lang="es-ES" dirty="0"/>
              <a:t>Series muy pequeñas con IOERT</a:t>
            </a:r>
          </a:p>
          <a:p>
            <a:endParaRPr lang="es-ES" dirty="0"/>
          </a:p>
        </p:txBody>
      </p:sp>
    </p:spTree>
    <p:extLst>
      <p:ext uri="{BB962C8B-B14F-4D97-AF65-F5344CB8AC3E}">
        <p14:creationId xmlns:p14="http://schemas.microsoft.com/office/powerpoint/2010/main" val="1354382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INTRAGO II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Es la evolución del INTRIAGO, fase I/II de dosis máxima tolerada con INTRABEAM en 12 pacientes</a:t>
            </a:r>
          </a:p>
          <a:p>
            <a:r>
              <a:rPr lang="es-ES" sz="1800" dirty="0">
                <a:effectLst/>
                <a:latin typeface="Calibri" panose="020F0502020204030204" pitchFamily="34" charset="0"/>
                <a:ea typeface="Calibri" panose="020F0502020204030204" pitchFamily="34" charset="0"/>
                <a:cs typeface="Times New Roman" panose="02020603050405020304" pitchFamily="18" charset="0"/>
              </a:rPr>
              <a:t>Ensayo fase III multicéntrico (en el que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participant</a:t>
            </a:r>
            <a:r>
              <a:rPr lang="es-ES" sz="1800" dirty="0">
                <a:effectLst/>
                <a:latin typeface="Calibri" panose="020F0502020204030204" pitchFamily="34" charset="0"/>
                <a:ea typeface="Calibri" panose="020F0502020204030204" pitchFamily="34" charset="0"/>
                <a:cs typeface="Times New Roman" panose="02020603050405020304" pitchFamily="18" charset="0"/>
              </a:rPr>
              <a:t> 2 centros españoles), prospectivo,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randomizado</a:t>
            </a:r>
            <a:r>
              <a:rPr lang="es-ES" sz="1800" dirty="0">
                <a:effectLst/>
                <a:latin typeface="Calibri" panose="020F0502020204030204" pitchFamily="34" charset="0"/>
                <a:ea typeface="Calibri" panose="020F0502020204030204" pitchFamily="34" charset="0"/>
                <a:cs typeface="Times New Roman" panose="02020603050405020304" pitchFamily="18" charset="0"/>
              </a:rPr>
              <a:t> que compara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estandar</a:t>
            </a:r>
            <a:r>
              <a:rPr lang="es-ES" sz="1800" dirty="0">
                <a:effectLst/>
                <a:latin typeface="Calibri" panose="020F0502020204030204" pitchFamily="34" charset="0"/>
                <a:ea typeface="Calibri" panose="020F0502020204030204" pitchFamily="34" charset="0"/>
                <a:cs typeface="Times New Roman" panose="02020603050405020304" pitchFamily="18" charset="0"/>
              </a:rPr>
              <a:t> versus adición de RIO 20-30Gy en pacientes de NOVO con INTRABEAM</a:t>
            </a:r>
          </a:p>
          <a:p>
            <a:endParaRPr lang="es-ES" b="0" i="0" dirty="0">
              <a:solidFill>
                <a:srgbClr val="000000"/>
              </a:solidFill>
              <a:effectLst/>
              <a:latin typeface="Source Sans Pro" panose="020B0503030403020204" pitchFamily="34" charset="0"/>
            </a:endParaRPr>
          </a:p>
          <a:p>
            <a:endParaRPr lang="es-ES" b="0" i="0" dirty="0">
              <a:solidFill>
                <a:srgbClr val="000000"/>
              </a:solidFill>
              <a:effectLst/>
              <a:latin typeface="Source Sans Pro" panose="020B0503030403020204" pitchFamily="34" charset="0"/>
            </a:endParaRPr>
          </a:p>
          <a:p>
            <a:endParaRPr lang="es-ES" dirty="0"/>
          </a:p>
        </p:txBody>
      </p:sp>
    </p:spTree>
    <p:extLst>
      <p:ext uri="{BB962C8B-B14F-4D97-AF65-F5344CB8AC3E}">
        <p14:creationId xmlns:p14="http://schemas.microsoft.com/office/powerpoint/2010/main" val="142062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Estudio de un solo brazo, multicéntrico, no aleatorizado, de control histórico y de no inferioridad</a:t>
            </a:r>
          </a:p>
          <a:p>
            <a:r>
              <a:rPr lang="es-ES" dirty="0"/>
              <a:t>Se realizará una comparación histórica con los resultados del brazo EBRT + Bevacizumab del RTOG 1205.</a:t>
            </a:r>
          </a:p>
        </p:txBody>
      </p:sp>
    </p:spTree>
    <p:extLst>
      <p:ext uri="{BB962C8B-B14F-4D97-AF65-F5344CB8AC3E}">
        <p14:creationId xmlns:p14="http://schemas.microsoft.com/office/powerpoint/2010/main" val="475511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s-ES" dirty="0"/>
              <a:t>El seguimiento de los pacientes, se realiza de forma estandarizada con RM cada 2-3 meses. </a:t>
            </a:r>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r>
              <a:rPr lang="es-ES" dirty="0"/>
              <a:t>Aunque los criterios RECIST se utilizan ampliamente para evaluar la respuesta al tratamiento en las neoplasias extracraneales, su uso en neuro se ha visto limitado porque las mediciones una dimensión sean insuficientes para lesiones con márgenes irregulares como son los gliomas</a:t>
            </a:r>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r>
              <a:rPr lang="es-ES" dirty="0"/>
              <a:t>Los criterios </a:t>
            </a:r>
            <a:r>
              <a:rPr lang="es-ES" dirty="0" err="1"/>
              <a:t>MacDonald</a:t>
            </a:r>
            <a:r>
              <a:rPr lang="es-ES" dirty="0"/>
              <a:t> para la evaluación de la respuesta en el glioma de alto grado se publicaron por primera vez en 1990 y se han empleado hasta 2010. En comparación con el RECIST, </a:t>
            </a:r>
            <a:r>
              <a:rPr lang="es-ES" dirty="0" err="1"/>
              <a:t>MacDonald</a:t>
            </a:r>
            <a:r>
              <a:rPr lang="es-ES" dirty="0"/>
              <a:t> utiliza evaluaciones en 2D a los que se añade estado clínico y el uso de corticosteroides y define criterios RC, RP, EE y PE. </a:t>
            </a:r>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endParaRPr lang="es-ES" dirty="0"/>
          </a:p>
        </p:txBody>
      </p:sp>
    </p:spTree>
    <p:extLst>
      <p:ext uri="{BB962C8B-B14F-4D97-AF65-F5344CB8AC3E}">
        <p14:creationId xmlns:p14="http://schemas.microsoft.com/office/powerpoint/2010/main" val="12427277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Delimitación CTV cavidad</a:t>
            </a:r>
          </a:p>
          <a:p>
            <a:r>
              <a:rPr lang="es-ES" dirty="0"/>
              <a:t>ALCANZA 3 CM DOSIS HOMOGÉNEA VERSUS EL RESTO 0.5MM Y DECAE</a:t>
            </a:r>
          </a:p>
          <a:p>
            <a:endParaRPr lang="es-ES" dirty="0"/>
          </a:p>
          <a:p>
            <a:r>
              <a:rPr lang="es-ES" dirty="0"/>
              <a:t>En nuestro centro actualmente estamos en fase de rodillo con los neurocirujanos que debido al aplicador, tipo bisel y no esférico son reticentes aunque tenemos si mal no recuerdo un caso de </a:t>
            </a:r>
            <a:r>
              <a:rPr lang="es-ES" dirty="0" err="1"/>
              <a:t>meningioma</a:t>
            </a:r>
            <a:r>
              <a:rPr lang="es-ES" dirty="0"/>
              <a:t> con buenos resultados</a:t>
            </a:r>
          </a:p>
          <a:p>
            <a:endParaRPr lang="es-ES" dirty="0"/>
          </a:p>
          <a:p>
            <a:r>
              <a:rPr lang="es-ES" dirty="0"/>
              <a:t>Como ventajas del LIAC, en nuestro caso:</a:t>
            </a:r>
          </a:p>
        </p:txBody>
      </p:sp>
    </p:spTree>
    <p:extLst>
      <p:ext uri="{BB962C8B-B14F-4D97-AF65-F5344CB8AC3E}">
        <p14:creationId xmlns:p14="http://schemas.microsoft.com/office/powerpoint/2010/main" val="1312623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endParaRPr lang="es-ES_tradnl" baseline="0" dirty="0"/>
          </a:p>
          <a:p>
            <a:pPr marL="0" indent="0">
              <a:buFontTx/>
              <a:buNone/>
            </a:pPr>
            <a:endParaRPr lang="es-ES" dirty="0"/>
          </a:p>
        </p:txBody>
      </p:sp>
    </p:spTree>
    <p:extLst>
      <p:ext uri="{BB962C8B-B14F-4D97-AF65-F5344CB8AC3E}">
        <p14:creationId xmlns:p14="http://schemas.microsoft.com/office/powerpoint/2010/main" val="510378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pPr marL="0" indent="0">
              <a:buFontTx/>
              <a:buNone/>
            </a:pPr>
            <a:r>
              <a:rPr lang="es-ES" dirty="0"/>
              <a:t>Actualmente ensayo completado de lesiones cutáneas linfoma</a:t>
            </a:r>
          </a:p>
          <a:p>
            <a:pPr marL="0" indent="0">
              <a:buFontTx/>
              <a:buNone/>
            </a:pPr>
            <a:r>
              <a:rPr lang="es-ES" dirty="0"/>
              <a:t>Y</a:t>
            </a:r>
            <a:r>
              <a:rPr lang="es-ES" baseline="0" dirty="0"/>
              <a:t> abierto tratamiento sintomático de metástasis óseas</a:t>
            </a:r>
          </a:p>
          <a:p>
            <a:pPr marL="0" indent="0">
              <a:buFontTx/>
              <a:buNone/>
            </a:pPr>
            <a:endParaRPr lang="es-ES" baseline="0" dirty="0"/>
          </a:p>
          <a:p>
            <a:pPr marL="0" marR="0" indent="0" defTabSz="457200" eaLnBrk="1" fontAlgn="auto" latinLnBrk="0" hangingPunct="1">
              <a:lnSpc>
                <a:spcPct val="117999"/>
              </a:lnSpc>
              <a:spcBef>
                <a:spcPts val="0"/>
              </a:spcBef>
              <a:spcAft>
                <a:spcPts val="0"/>
              </a:spcAft>
              <a:buClrTx/>
              <a:buSzTx/>
              <a:buFontTx/>
              <a:buNone/>
              <a:tabLst/>
              <a:defRPr/>
            </a:pPr>
            <a:endParaRPr lang="es-ES_tradnl" baseline="0" dirty="0"/>
          </a:p>
          <a:p>
            <a:pPr marL="0" indent="0">
              <a:buFontTx/>
              <a:buNone/>
            </a:pPr>
            <a:endParaRPr lang="es-ES" dirty="0"/>
          </a:p>
        </p:txBody>
      </p:sp>
    </p:spTree>
    <p:extLst>
      <p:ext uri="{BB962C8B-B14F-4D97-AF65-F5344CB8AC3E}">
        <p14:creationId xmlns:p14="http://schemas.microsoft.com/office/powerpoint/2010/main" val="2956391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_tradnl" baseline="0" dirty="0"/>
              <a:t>2017 Suizos y franceses realizaron este estudio: irradiaron con electrones a dosis de 10 Gy el cerebro de ratones a diferentes tasas de dosis y posteriormente les hicieron test de reconocimiento de objetos. </a:t>
            </a:r>
            <a:r>
              <a:rPr lang="es-ES" b="1" dirty="0"/>
              <a:t>No alteración memoria en grupos irradiados a tasas &gt;100Gy/s</a:t>
            </a:r>
            <a:endParaRPr lang="es-ES" dirty="0"/>
          </a:p>
          <a:p>
            <a:pPr marL="0" marR="0" indent="0" defTabSz="457200" eaLnBrk="1" fontAlgn="auto" latinLnBrk="0" hangingPunct="1">
              <a:lnSpc>
                <a:spcPct val="117999"/>
              </a:lnSpc>
              <a:spcBef>
                <a:spcPts val="0"/>
              </a:spcBef>
              <a:spcAft>
                <a:spcPts val="0"/>
              </a:spcAft>
              <a:buClrTx/>
              <a:buSzTx/>
              <a:buFontTx/>
              <a:buNone/>
              <a:tabLst/>
              <a:defRPr/>
            </a:pPr>
            <a:endParaRPr lang="es-ES_tradnl" baseline="0" dirty="0"/>
          </a:p>
          <a:p>
            <a:pPr marL="0" indent="0">
              <a:buFontTx/>
              <a:buNone/>
            </a:pPr>
            <a:endParaRPr lang="es-ES" dirty="0"/>
          </a:p>
        </p:txBody>
      </p:sp>
    </p:spTree>
    <p:extLst>
      <p:ext uri="{BB962C8B-B14F-4D97-AF65-F5344CB8AC3E}">
        <p14:creationId xmlns:p14="http://schemas.microsoft.com/office/powerpoint/2010/main" val="2936681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En las sesiones habituales, diarias o alternas los cambios en el tumor son mínimos. Y está más dificulta la reparación de tejido sano entre fracciones. Las dosis repetidas en un intervalo corto pueden dificultar las respuestas inmunitarias adaptativas y limitar el beneficio de la inmunoterapia. </a:t>
            </a:r>
          </a:p>
          <a:p>
            <a:endParaRPr lang="es-ES" dirty="0"/>
          </a:p>
          <a:p>
            <a:r>
              <a:rPr lang="es-ES" dirty="0"/>
              <a:t>PULSAR consiste en administrar dosis de radiación denominadas "pulsos" a intervalos prolongados que pueden ser de semanas o meses</a:t>
            </a:r>
          </a:p>
          <a:p>
            <a:r>
              <a:rPr lang="es-ES" dirty="0"/>
              <a:t>Con esto, daría tiempo a que comiencen las cascadas del sistema inmunitario </a:t>
            </a:r>
            <a:r>
              <a:rPr lang="es-ES" dirty="0" err="1"/>
              <a:t>tumoricida</a:t>
            </a:r>
            <a:r>
              <a:rPr lang="es-ES" dirty="0"/>
              <a:t>, para optimizar la estimulación inmunológica en la combinación con inmunoterapia</a:t>
            </a:r>
          </a:p>
          <a:p>
            <a:endParaRPr lang="es-ES" dirty="0"/>
          </a:p>
          <a:p>
            <a:r>
              <a:rPr lang="es-ES" dirty="0"/>
              <a:t>Se ha probado en combinación con la terapia </a:t>
            </a:r>
            <a:r>
              <a:rPr lang="el-GR" dirty="0"/>
              <a:t>α-</a:t>
            </a:r>
            <a:r>
              <a:rPr lang="es-ES" dirty="0"/>
              <a:t>PD-L1 en modelos de cáncer de ratones inmunocompetentes. Se observó un beneficio drásticamente menor con el fármaco si la radioterapia concurrente se administraba diariamente o cada 4 días. Sin embargo, la eficacia del fármaco fue mayor si la radiación se administraba cada 10 días o más.</a:t>
            </a:r>
          </a:p>
          <a:p>
            <a:endParaRPr lang="es-ES" dirty="0"/>
          </a:p>
        </p:txBody>
      </p:sp>
    </p:spTree>
    <p:extLst>
      <p:ext uri="{BB962C8B-B14F-4D97-AF65-F5344CB8AC3E}">
        <p14:creationId xmlns:p14="http://schemas.microsoft.com/office/powerpoint/2010/main" val="2462951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1688671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4246167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Para mejorar la evidencia sobre las opciones de tratamiento, los pacientes deben ser tratados dentro de ensayos clínicos cuidadosamente diseñados. Es posible que se necesiten más repeticiones de las biopsias para determinar el estado molecular del tumor a medida que se disponga de más terapias dirigidas</a:t>
            </a:r>
          </a:p>
        </p:txBody>
      </p:sp>
    </p:spTree>
    <p:extLst>
      <p:ext uri="{BB962C8B-B14F-4D97-AF65-F5344CB8AC3E}">
        <p14:creationId xmlns:p14="http://schemas.microsoft.com/office/powerpoint/2010/main" val="2350803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36715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342900" indent="-342900">
              <a:buFont typeface="Arial" panose="020B0604020202020204" pitchFamily="34" charset="0"/>
              <a:buChar char="•"/>
            </a:pPr>
            <a:r>
              <a:rPr lang="es-ES" dirty="0"/>
              <a:t>Las limitaciones del </a:t>
            </a:r>
            <a:r>
              <a:rPr lang="es-ES" dirty="0" err="1"/>
              <a:t>Macdonald</a:t>
            </a:r>
            <a:r>
              <a:rPr lang="es-ES" dirty="0"/>
              <a:t> en cuanto a </a:t>
            </a:r>
            <a:r>
              <a:rPr lang="es-ES" dirty="0" err="1"/>
              <a:t>pseudoprogresión</a:t>
            </a:r>
            <a:r>
              <a:rPr lang="es-ES" dirty="0"/>
              <a:t> y </a:t>
            </a:r>
            <a:r>
              <a:rPr lang="es-ES" dirty="0" err="1"/>
              <a:t>pseudorespuesta</a:t>
            </a:r>
            <a:r>
              <a:rPr lang="es-ES" dirty="0"/>
              <a:t>, llevaron a instaurar los criterios RANO; </a:t>
            </a:r>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r>
              <a:rPr lang="es-ES" dirty="0"/>
              <a:t>Incluían "</a:t>
            </a:r>
            <a:r>
              <a:rPr lang="es-ES" dirty="0" err="1"/>
              <a:t>pseudoprogresión</a:t>
            </a:r>
            <a:r>
              <a:rPr lang="es-ES" dirty="0"/>
              <a:t>" como un aumento transitorio captación de contraste en ausencia de enfermedad que mejorará con el tiempo, así como "</a:t>
            </a:r>
            <a:r>
              <a:rPr lang="es-ES" dirty="0" err="1"/>
              <a:t>pseudorespuestas</a:t>
            </a:r>
            <a:r>
              <a:rPr lang="es-ES" dirty="0"/>
              <a:t>" especialmente con el uso de Bevacizumab</a:t>
            </a:r>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endParaRPr lang="es-ES" dirty="0"/>
          </a:p>
        </p:txBody>
      </p:sp>
    </p:spTree>
    <p:extLst>
      <p:ext uri="{BB962C8B-B14F-4D97-AF65-F5344CB8AC3E}">
        <p14:creationId xmlns:p14="http://schemas.microsoft.com/office/powerpoint/2010/main" val="677371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s-ES" dirty="0"/>
              <a:t>No hay ninguna modalidad de imagen disponible que distinga de forma fiable la recaída VS </a:t>
            </a:r>
            <a:r>
              <a:rPr lang="es-ES" dirty="0" err="1"/>
              <a:t>pseudoprogresión</a:t>
            </a:r>
            <a:r>
              <a:rPr lang="es-ES" dirty="0"/>
              <a:t>, aunque las imágenes de perfusión y difusión pueden ser útiles. La solución que proponen los criterios RANO….</a:t>
            </a:r>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endParaRPr lang="es-ES" dirty="0"/>
          </a:p>
          <a:p>
            <a:pPr marL="342900" indent="-342900">
              <a:buFont typeface="Arial" panose="020B0604020202020204" pitchFamily="34" charset="0"/>
              <a:buChar char="•"/>
            </a:pPr>
            <a:endParaRPr lang="es-ES" dirty="0"/>
          </a:p>
        </p:txBody>
      </p:sp>
    </p:spTree>
    <p:extLst>
      <p:ext uri="{BB962C8B-B14F-4D97-AF65-F5344CB8AC3E}">
        <p14:creationId xmlns:p14="http://schemas.microsoft.com/office/powerpoint/2010/main" val="306790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A colación de la preparación de esta charla, os presento este caso del mes de Agosto en la consulta…</a:t>
            </a:r>
          </a:p>
        </p:txBody>
      </p:sp>
    </p:spTree>
    <p:extLst>
      <p:ext uri="{BB962C8B-B14F-4D97-AF65-F5344CB8AC3E}">
        <p14:creationId xmlns:p14="http://schemas.microsoft.com/office/powerpoint/2010/main" val="1155920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Y acude con su RM de control</a:t>
            </a:r>
          </a:p>
          <a:p>
            <a:endParaRPr lang="es-ES" dirty="0"/>
          </a:p>
          <a:p>
            <a:r>
              <a:rPr lang="es-ES" dirty="0"/>
              <a:t>Habla de crecimiento de los diámetros máximos de la tumoración</a:t>
            </a:r>
          </a:p>
          <a:p>
            <a:r>
              <a:rPr lang="es-ES" dirty="0"/>
              <a:t>Sin mostrar restricción reseñable en la difusión ni aumento significativo en la perfusión como podéis ver en la imagen de la izquierda</a:t>
            </a:r>
          </a:p>
          <a:p>
            <a:r>
              <a:rPr lang="es-ES" dirty="0"/>
              <a:t>Lo que a nuestros compañeros radiólogos les sugieren cambios post-</a:t>
            </a:r>
            <a:r>
              <a:rPr lang="es-ES" dirty="0" err="1"/>
              <a:t>tto</a:t>
            </a:r>
            <a:r>
              <a:rPr lang="es-ES" dirty="0"/>
              <a:t> más probablemente que tumor viable</a:t>
            </a:r>
          </a:p>
        </p:txBody>
      </p:sp>
    </p:spTree>
    <p:extLst>
      <p:ext uri="{BB962C8B-B14F-4D97-AF65-F5344CB8AC3E}">
        <p14:creationId xmlns:p14="http://schemas.microsoft.com/office/powerpoint/2010/main" val="2783676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pic>
        <p:nvPicPr>
          <p:cNvPr id="11" name="SEOR 2022 PPT+A4-02.png" descr="SEOR 2022 PPT+A4-02.png"/>
          <p:cNvPicPr>
            <a:picLocks noChangeAspect="1"/>
          </p:cNvPicPr>
          <p:nvPr/>
        </p:nvPicPr>
        <p:blipFill>
          <a:blip r:embed="rId2"/>
          <a:stretch>
            <a:fillRect/>
          </a:stretch>
        </p:blipFill>
        <p:spPr>
          <a:xfrm>
            <a:off x="5224" y="0"/>
            <a:ext cx="24373552" cy="13716001"/>
          </a:xfrm>
          <a:prstGeom prst="rect">
            <a:avLst/>
          </a:prstGeom>
          <a:ln w="12700">
            <a:miter lim="400000"/>
          </a:ln>
        </p:spPr>
      </p:pic>
      <p:sp>
        <p:nvSpPr>
          <p:cNvPr id="12" name="Autor y fecha"/>
          <p:cNvSpPr txBox="1">
            <a:spLocks noGrp="1"/>
          </p:cNvSpPr>
          <p:nvPr>
            <p:ph type="body" sz="quarter" idx="21" hasCustomPrompt="1"/>
          </p:nvPr>
        </p:nvSpPr>
        <p:spPr>
          <a:xfrm>
            <a:off x="1206499" y="3245786"/>
            <a:ext cx="2197100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y fecha</a:t>
            </a:r>
          </a:p>
        </p:txBody>
      </p:sp>
      <p:sp>
        <p:nvSpPr>
          <p:cNvPr id="13" name="Título de la presentación"/>
          <p:cNvSpPr txBox="1">
            <a:spLocks noGrp="1"/>
          </p:cNvSpPr>
          <p:nvPr>
            <p:ph type="title" hasCustomPrompt="1"/>
          </p:nvPr>
        </p:nvSpPr>
        <p:spPr>
          <a:xfrm>
            <a:off x="1206498" y="-1378765"/>
            <a:ext cx="21971004" cy="4648201"/>
          </a:xfrm>
          <a:prstGeom prst="rect">
            <a:avLst/>
          </a:prstGeom>
        </p:spPr>
        <p:txBody>
          <a:bodyPr anchor="b"/>
          <a:lstStyle>
            <a:lvl1pPr>
              <a:defRPr sz="8000" spc="-159"/>
            </a:lvl1pPr>
          </a:lstStyle>
          <a:p>
            <a:r>
              <a:t>Título de la presentación</a:t>
            </a:r>
          </a:p>
        </p:txBody>
      </p:sp>
      <p:sp>
        <p:nvSpPr>
          <p:cNvPr id="1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115" name="Atribució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Atribución</a:t>
            </a:r>
          </a:p>
        </p:txBody>
      </p:sp>
      <p:sp>
        <p:nvSpPr>
          <p:cNvPr id="116" name="Nivel de texto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“Cita destacable”</a:t>
            </a:r>
          </a:p>
          <a:p>
            <a:pPr lvl="1"/>
            <a:endParaRPr/>
          </a:p>
          <a:p>
            <a:pPr lvl="2"/>
            <a:endParaRPr/>
          </a:p>
          <a:p>
            <a:pPr lvl="3"/>
            <a:endParaRPr/>
          </a:p>
          <a:p>
            <a:pPr lvl="4"/>
            <a:endParaRPr/>
          </a:p>
        </p:txBody>
      </p:sp>
      <p:sp>
        <p:nvSpPr>
          <p:cNvPr id="11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124" name="Cuenco de ensalada con arroz frito, huevos duros y palillo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Cuenco con pasteles de salmón, ensalada y hummus"/>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Cuenco de pappardelle con mantequilla de perejil, avellanas tostadas y lascas de queso parmesano"/>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uenco de ensalada con arroz frito, huevos duros y palillo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úmero de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4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42" name="Título de la diapositiva"/>
          <p:cNvSpPr txBox="1">
            <a:spLocks noGrp="1"/>
          </p:cNvSpPr>
          <p:nvPr>
            <p:ph type="title" hasCustomPrompt="1"/>
          </p:nvPr>
        </p:nvSpPr>
        <p:spPr>
          <a:prstGeom prst="rect">
            <a:avLst/>
          </a:prstGeom>
        </p:spPr>
        <p:txBody>
          <a:bodyPr/>
          <a:lstStyle/>
          <a:p>
            <a:r>
              <a:t>Título de la diapositiva</a:t>
            </a:r>
          </a:p>
        </p:txBody>
      </p:sp>
      <p:sp>
        <p:nvSpPr>
          <p:cNvPr id="43" name="Subtítulo de la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la diapositiva</a:t>
            </a:r>
          </a:p>
        </p:txBody>
      </p:sp>
      <p:sp>
        <p:nvSpPr>
          <p:cNvPr id="44" name="Nivel de texto 1…"/>
          <p:cNvSpPr txBox="1">
            <a:spLocks noGrp="1"/>
          </p:cNvSpPr>
          <p:nvPr>
            <p:ph type="body" idx="1" hasCustomPrompt="1"/>
          </p:nvPr>
        </p:nvSpPr>
        <p:spPr>
          <a:prstGeom prst="rect">
            <a:avLst/>
          </a:prstGeom>
        </p:spPr>
        <p:txBody>
          <a:bodyPr/>
          <a:lstStyle/>
          <a:p>
            <a:r>
              <a:t>Texto de viñeta de la diapositiva</a:t>
            </a:r>
          </a:p>
          <a:p>
            <a:pPr lvl="1"/>
            <a:endParaRPr/>
          </a:p>
          <a:p>
            <a:pPr lvl="2"/>
            <a:endParaRPr/>
          </a:p>
          <a:p>
            <a:pPr lvl="3"/>
            <a:endParaRPr/>
          </a:p>
          <a:p>
            <a:pPr lvl="4"/>
            <a:endParaRPr/>
          </a:p>
        </p:txBody>
      </p:sp>
      <p:sp>
        <p:nvSpPr>
          <p:cNvPr id="4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52" name="Nivel de texto 1…"/>
          <p:cNvSpPr txBox="1">
            <a:spLocks noGrp="1"/>
          </p:cNvSpPr>
          <p:nvPr>
            <p:ph type="body" idx="1" hasCustomPrompt="1"/>
          </p:nvPr>
        </p:nvSpPr>
        <p:spPr>
          <a:prstGeom prst="rect">
            <a:avLst/>
          </a:prstGeom>
        </p:spPr>
        <p:txBody>
          <a:bodyPr numCol="2" spcCol="1098550"/>
          <a:lstStyle/>
          <a:p>
            <a:r>
              <a:t>Texto de viñeta de la diapositiva</a:t>
            </a:r>
          </a:p>
          <a:p>
            <a:pPr lvl="1"/>
            <a:endParaRPr/>
          </a:p>
          <a:p>
            <a:pPr lvl="2"/>
            <a:endParaRPr/>
          </a:p>
          <a:p>
            <a:pPr lvl="3"/>
            <a:endParaRPr/>
          </a:p>
          <a:p>
            <a:pPr lvl="4"/>
            <a:endParaRPr/>
          </a:p>
        </p:txBody>
      </p:sp>
      <p:sp>
        <p:nvSpPr>
          <p:cNvPr id="5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0" name="Subtítulo de la diapositiva"/>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la diapositiva</a:t>
            </a:r>
          </a:p>
        </p:txBody>
      </p:sp>
      <p:sp>
        <p:nvSpPr>
          <p:cNvPr id="61" name="Nivel de texto 1…"/>
          <p:cNvSpPr txBox="1">
            <a:spLocks noGrp="1"/>
          </p:cNvSpPr>
          <p:nvPr>
            <p:ph type="body" sz="half" idx="1" hasCustomPrompt="1"/>
          </p:nvPr>
        </p:nvSpPr>
        <p:spPr>
          <a:xfrm>
            <a:off x="1206500" y="4248504"/>
            <a:ext cx="9779000" cy="8256630"/>
          </a:xfrm>
          <a:prstGeom prst="rect">
            <a:avLst/>
          </a:prstGeom>
        </p:spPr>
        <p:txBody>
          <a:bodyPr/>
          <a:lstStyle/>
          <a:p>
            <a:r>
              <a:t>Texto de viñeta de la diapositiva</a:t>
            </a:r>
          </a:p>
          <a:p>
            <a:pPr lvl="1"/>
            <a:endParaRPr/>
          </a:p>
          <a:p>
            <a:pPr lvl="2"/>
            <a:endParaRPr/>
          </a:p>
          <a:p>
            <a:pPr lvl="3"/>
            <a:endParaRPr/>
          </a:p>
          <a:p>
            <a:pPr lvl="4"/>
            <a:endParaRPr/>
          </a:p>
        </p:txBody>
      </p:sp>
      <p:sp>
        <p:nvSpPr>
          <p:cNvPr id="62" name="Cuenco de pappardelle con mantequilla de perejil, avellanas tostadas y lascas de queso parmesano"/>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ítulo de la diapositiva"/>
          <p:cNvSpPr txBox="1">
            <a:spLocks noGrp="1"/>
          </p:cNvSpPr>
          <p:nvPr>
            <p:ph type="title" hasCustomPrompt="1"/>
          </p:nvPr>
        </p:nvSpPr>
        <p:spPr>
          <a:xfrm>
            <a:off x="1206500" y="1079500"/>
            <a:ext cx="9779000" cy="1435100"/>
          </a:xfrm>
          <a:prstGeom prst="rect">
            <a:avLst/>
          </a:prstGeom>
        </p:spPr>
        <p:txBody>
          <a:bodyPr/>
          <a:lstStyle/>
          <a:p>
            <a:r>
              <a:t>Título de la diapositiva</a:t>
            </a:r>
          </a:p>
        </p:txBody>
      </p:sp>
      <p:sp>
        <p:nvSpPr>
          <p:cNvPr id="6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ción">
    <p:spTree>
      <p:nvGrpSpPr>
        <p:cNvPr id="1" name=""/>
        <p:cNvGrpSpPr/>
        <p:nvPr/>
      </p:nvGrpSpPr>
      <p:grpSpPr>
        <a:xfrm>
          <a:off x="0" y="0"/>
          <a:ext cx="0" cy="0"/>
          <a:chOff x="0" y="0"/>
          <a:chExt cx="0" cy="0"/>
        </a:xfrm>
      </p:grpSpPr>
      <p:sp>
        <p:nvSpPr>
          <p:cNvPr id="71" name="Título de sección"/>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Título de sección</a:t>
            </a:r>
          </a:p>
        </p:txBody>
      </p:sp>
      <p:sp>
        <p:nvSpPr>
          <p:cNvPr id="72" name="Número de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título">
    <p:spTree>
      <p:nvGrpSpPr>
        <p:cNvPr id="1" name=""/>
        <p:cNvGrpSpPr/>
        <p:nvPr/>
      </p:nvGrpSpPr>
      <p:grpSpPr>
        <a:xfrm>
          <a:off x="0" y="0"/>
          <a:ext cx="0" cy="0"/>
          <a:chOff x="0" y="0"/>
          <a:chExt cx="0" cy="0"/>
        </a:xfrm>
      </p:grpSpPr>
      <p:sp>
        <p:nvSpPr>
          <p:cNvPr id="79" name="Título de la diapositiva"/>
          <p:cNvSpPr txBox="1">
            <a:spLocks noGrp="1"/>
          </p:cNvSpPr>
          <p:nvPr>
            <p:ph type="title" hasCustomPrompt="1"/>
          </p:nvPr>
        </p:nvSpPr>
        <p:spPr>
          <a:xfrm>
            <a:off x="1206500" y="1079500"/>
            <a:ext cx="21971000" cy="1434949"/>
          </a:xfrm>
          <a:prstGeom prst="rect">
            <a:avLst/>
          </a:prstGeom>
        </p:spPr>
        <p:txBody>
          <a:bodyPr/>
          <a:lstStyle/>
          <a:p>
            <a:r>
              <a:t>Título de la diapositiva</a:t>
            </a:r>
          </a:p>
        </p:txBody>
      </p:sp>
      <p:sp>
        <p:nvSpPr>
          <p:cNvPr id="80" name="Subtítulo de la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la diapositiva</a:t>
            </a:r>
          </a:p>
        </p:txBody>
      </p:sp>
      <p:sp>
        <p:nvSpPr>
          <p:cNvPr id="8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ítulo de agenda"/>
          <p:cNvSpPr txBox="1">
            <a:spLocks noGrp="1"/>
          </p:cNvSpPr>
          <p:nvPr>
            <p:ph type="title" hasCustomPrompt="1"/>
          </p:nvPr>
        </p:nvSpPr>
        <p:spPr>
          <a:xfrm>
            <a:off x="1206500" y="1079500"/>
            <a:ext cx="21971000" cy="1435100"/>
          </a:xfrm>
          <a:prstGeom prst="rect">
            <a:avLst/>
          </a:prstGeom>
        </p:spPr>
        <p:txBody>
          <a:bodyPr/>
          <a:lstStyle/>
          <a:p>
            <a:r>
              <a:t>Título de agenda</a:t>
            </a:r>
          </a:p>
        </p:txBody>
      </p:sp>
      <p:sp>
        <p:nvSpPr>
          <p:cNvPr id="89" name="Subtítulo de agend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agenda</a:t>
            </a:r>
          </a:p>
        </p:txBody>
      </p:sp>
      <p:sp>
        <p:nvSpPr>
          <p:cNvPr id="90" name="Nivel de texto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Temas relacionados con la agenda</a:t>
            </a:r>
          </a:p>
          <a:p>
            <a:pPr lvl="1"/>
            <a:endParaRPr/>
          </a:p>
          <a:p>
            <a:pPr lvl="2"/>
            <a:endParaRPr/>
          </a:p>
          <a:p>
            <a:pPr lvl="3"/>
            <a:endParaRPr/>
          </a:p>
          <a:p>
            <a:pPr lvl="4"/>
            <a:endParaRPr/>
          </a:p>
        </p:txBody>
      </p:sp>
      <p:sp>
        <p:nvSpPr>
          <p:cNvPr id="9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claración">
    <p:spTree>
      <p:nvGrpSpPr>
        <p:cNvPr id="1" name=""/>
        <p:cNvGrpSpPr/>
        <p:nvPr/>
      </p:nvGrpSpPr>
      <p:grpSpPr>
        <a:xfrm>
          <a:off x="0" y="0"/>
          <a:ext cx="0" cy="0"/>
          <a:chOff x="0" y="0"/>
          <a:chExt cx="0" cy="0"/>
        </a:xfrm>
      </p:grpSpPr>
      <p:sp>
        <p:nvSpPr>
          <p:cNvPr id="98" name="Nivel de texto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Declaración</a:t>
            </a:r>
          </a:p>
          <a:p>
            <a:pPr lvl="1"/>
            <a:endParaRPr/>
          </a:p>
          <a:p>
            <a:pPr lvl="2"/>
            <a:endParaRPr/>
          </a:p>
          <a:p>
            <a:pPr lvl="3"/>
            <a:endParaRPr/>
          </a:p>
          <a:p>
            <a:pPr lvl="4"/>
            <a:endParaRPr/>
          </a:p>
        </p:txBody>
      </p:sp>
      <p:sp>
        <p:nvSpPr>
          <p:cNvPr id="9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ato importante">
    <p:spTree>
      <p:nvGrpSpPr>
        <p:cNvPr id="1" name=""/>
        <p:cNvGrpSpPr/>
        <p:nvPr/>
      </p:nvGrpSpPr>
      <p:grpSpPr>
        <a:xfrm>
          <a:off x="0" y="0"/>
          <a:ext cx="0" cy="0"/>
          <a:chOff x="0" y="0"/>
          <a:chExt cx="0" cy="0"/>
        </a:xfrm>
      </p:grpSpPr>
      <p:sp>
        <p:nvSpPr>
          <p:cNvPr id="106" name="Nivel de texto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Información fáctica"/>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Información fáctica</a:t>
            </a:r>
          </a:p>
        </p:txBody>
      </p:sp>
      <p:sp>
        <p:nvSpPr>
          <p:cNvPr id="10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de la diapositiva"/>
          <p:cNvSpPr txBox="1">
            <a:spLocks noGrp="1"/>
          </p:cNvSpPr>
          <p:nvPr>
            <p:ph type="title"/>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Título de la diapositiva</a:t>
            </a:r>
          </a:p>
        </p:txBody>
      </p:sp>
      <p:sp>
        <p:nvSpPr>
          <p:cNvPr id="3" name="Nivel de texto 1…"/>
          <p:cNvSpPr txBox="1">
            <a:spLocks noGrp="1"/>
          </p:cNvSpPr>
          <p:nvPr>
            <p:ph type="body" idx="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Texto de viñeta de la diapositiva</a:t>
            </a:r>
          </a:p>
          <a:p>
            <a:pPr lvl="1"/>
            <a:endParaRPr/>
          </a:p>
          <a:p>
            <a:pPr lvl="2"/>
            <a:endParaRPr/>
          </a:p>
          <a:p>
            <a:pPr lvl="3"/>
            <a:endParaRPr/>
          </a:p>
          <a:p>
            <a:pPr lvl="4"/>
            <a:endParaRPr/>
          </a:p>
        </p:txBody>
      </p:sp>
      <p:sp>
        <p:nvSpPr>
          <p:cNvPr id="4" name="Número de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png"/><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8.png"/><Relationship Id="rId5" Type="http://schemas.microsoft.com/office/2007/relationships/hdphoto" Target="../media/hdphoto1.wdp"/><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9.png"/><Relationship Id="rId7"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7.png"/><Relationship Id="rId7"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8.png"/><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0.png"/><Relationship Id="rId7"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EOR 2022 PPT+A4_Mesa de trabajo 1-03.png" descr="SEOR 2022 PPT+A4_Mesa de trabajo 1-03.png"/>
          <p:cNvPicPr>
            <a:picLocks noChangeAspect="1"/>
          </p:cNvPicPr>
          <p:nvPr/>
        </p:nvPicPr>
        <p:blipFill>
          <a:blip r:embed="rId3"/>
          <a:stretch>
            <a:fillRect/>
          </a:stretch>
        </p:blipFill>
        <p:spPr>
          <a:xfrm>
            <a:off x="10448" y="963727"/>
            <a:ext cx="24373552" cy="13716001"/>
          </a:xfrm>
          <a:prstGeom prst="rect">
            <a:avLst/>
          </a:prstGeom>
          <a:ln w="12700">
            <a:miter lim="400000"/>
          </a:ln>
        </p:spPr>
      </p:pic>
      <p:sp>
        <p:nvSpPr>
          <p:cNvPr id="152" name="Autor y fecha"/>
          <p:cNvSpPr txBox="1">
            <a:spLocks noGrp="1"/>
          </p:cNvSpPr>
          <p:nvPr>
            <p:ph type="body" idx="21"/>
          </p:nvPr>
        </p:nvSpPr>
        <p:spPr>
          <a:xfrm>
            <a:off x="3123416" y="7821727"/>
            <a:ext cx="7793483" cy="1658672"/>
          </a:xfrm>
          <a:prstGeom prst="rect">
            <a:avLst/>
          </a:prstGeom>
        </p:spPr>
        <p:txBody>
          <a:bodyPr>
            <a:normAutofit/>
          </a:bodyPr>
          <a:lstStyle/>
          <a:p>
            <a:pPr algn="ctr"/>
            <a:r>
              <a:rPr lang="es-ES" sz="3200" b="0" dirty="0">
                <a:solidFill>
                  <a:schemeClr val="tx2">
                    <a:lumMod val="75000"/>
                  </a:schemeClr>
                </a:solidFill>
              </a:rPr>
              <a:t>Dra. María José Pérez Calatayud</a:t>
            </a:r>
          </a:p>
          <a:p>
            <a:pPr algn="ctr"/>
            <a:r>
              <a:rPr lang="es-ES" sz="3200" b="0" i="1" dirty="0">
                <a:solidFill>
                  <a:schemeClr val="bg2">
                    <a:lumMod val="50000"/>
                  </a:schemeClr>
                </a:solidFill>
              </a:rPr>
              <a:t>Servicio Oncología Radioterápica </a:t>
            </a:r>
          </a:p>
          <a:p>
            <a:pPr algn="ctr"/>
            <a:r>
              <a:rPr lang="es-ES" sz="3200" b="0" i="1" dirty="0">
                <a:solidFill>
                  <a:schemeClr val="bg2">
                    <a:lumMod val="50000"/>
                  </a:schemeClr>
                </a:solidFill>
              </a:rPr>
              <a:t>Hospital La Fe - Valencia</a:t>
            </a:r>
          </a:p>
        </p:txBody>
      </p:sp>
      <p:sp>
        <p:nvSpPr>
          <p:cNvPr id="153" name="Título de la presentación"/>
          <p:cNvSpPr txBox="1">
            <a:spLocks noGrp="1"/>
          </p:cNvSpPr>
          <p:nvPr>
            <p:ph type="ctrTitle"/>
          </p:nvPr>
        </p:nvSpPr>
        <p:spPr>
          <a:xfrm>
            <a:off x="1843093" y="1334945"/>
            <a:ext cx="10354131" cy="4902569"/>
          </a:xfrm>
          <a:prstGeom prst="rect">
            <a:avLst/>
          </a:prstGeom>
          <a:noFill/>
        </p:spPr>
        <p:txBody>
          <a:bodyPr>
            <a:normAutofit/>
          </a:bodyPr>
          <a:lstStyle/>
          <a:p>
            <a:pPr algn="ctr"/>
            <a:r>
              <a:rPr lang="en-US" sz="3600" dirty="0" err="1">
                <a:solidFill>
                  <a:srgbClr val="0193BE"/>
                </a:solidFill>
              </a:rPr>
              <a:t>Sesión</a:t>
            </a:r>
            <a:r>
              <a:rPr lang="en-US" sz="3600" dirty="0">
                <a:solidFill>
                  <a:srgbClr val="0193BE"/>
                </a:solidFill>
              </a:rPr>
              <a:t> </a:t>
            </a:r>
            <a:r>
              <a:rPr lang="en-US" sz="3600" dirty="0" err="1">
                <a:solidFill>
                  <a:srgbClr val="0193BE"/>
                </a:solidFill>
              </a:rPr>
              <a:t>científica</a:t>
            </a:r>
            <a:r>
              <a:rPr lang="en-US" sz="3600" dirty="0">
                <a:solidFill>
                  <a:srgbClr val="0193BE"/>
                </a:solidFill>
              </a:rPr>
              <a:t> NEURONCOR:</a:t>
            </a:r>
            <a:br>
              <a:rPr lang="en-US" sz="3600" dirty="0">
                <a:solidFill>
                  <a:srgbClr val="0193BE"/>
                </a:solidFill>
              </a:rPr>
            </a:br>
            <a:br>
              <a:rPr lang="en-US" sz="3600" b="0" dirty="0">
                <a:solidFill>
                  <a:srgbClr val="0193BE"/>
                </a:solidFill>
              </a:rPr>
            </a:br>
            <a:r>
              <a:rPr lang="en-US" sz="5400" b="0" dirty="0" err="1">
                <a:solidFill>
                  <a:srgbClr val="0193BE"/>
                </a:solidFill>
              </a:rPr>
              <a:t>Reirradiación</a:t>
            </a:r>
            <a:r>
              <a:rPr lang="en-US" sz="5400" b="0" dirty="0">
                <a:solidFill>
                  <a:srgbClr val="0193BE"/>
                </a:solidFill>
              </a:rPr>
              <a:t> </a:t>
            </a:r>
            <a:r>
              <a:rPr lang="en-US" sz="5400" b="0" dirty="0" err="1">
                <a:solidFill>
                  <a:srgbClr val="0193BE"/>
                </a:solidFill>
              </a:rPr>
              <a:t>en</a:t>
            </a:r>
            <a:r>
              <a:rPr lang="en-US" sz="5400" b="0" dirty="0">
                <a:solidFill>
                  <a:srgbClr val="0193BE"/>
                </a:solidFill>
              </a:rPr>
              <a:t> </a:t>
            </a:r>
            <a:r>
              <a:rPr lang="en-US" sz="5400" b="0" dirty="0" err="1">
                <a:solidFill>
                  <a:srgbClr val="0193BE"/>
                </a:solidFill>
              </a:rPr>
              <a:t>el</a:t>
            </a:r>
            <a:r>
              <a:rPr lang="en-US" sz="5400" b="0" dirty="0">
                <a:solidFill>
                  <a:srgbClr val="0193BE"/>
                </a:solidFill>
              </a:rPr>
              <a:t> </a:t>
            </a:r>
            <a:r>
              <a:rPr lang="en-US" sz="5400" b="0" dirty="0" err="1">
                <a:solidFill>
                  <a:srgbClr val="0193BE"/>
                </a:solidFill>
              </a:rPr>
              <a:t>tratamiento</a:t>
            </a:r>
            <a:r>
              <a:rPr lang="en-US" sz="5400" b="0" dirty="0">
                <a:solidFill>
                  <a:srgbClr val="0193BE"/>
                </a:solidFill>
              </a:rPr>
              <a:t> de </a:t>
            </a:r>
            <a:r>
              <a:rPr lang="en-US" sz="5400" b="0" dirty="0" err="1">
                <a:solidFill>
                  <a:srgbClr val="0193BE"/>
                </a:solidFill>
              </a:rPr>
              <a:t>los</a:t>
            </a:r>
            <a:r>
              <a:rPr lang="en-US" sz="5400" b="0" dirty="0">
                <a:solidFill>
                  <a:srgbClr val="0193BE"/>
                </a:solidFill>
              </a:rPr>
              <a:t> </a:t>
            </a:r>
            <a:r>
              <a:rPr lang="en-US" sz="5400" b="0" dirty="0" err="1">
                <a:solidFill>
                  <a:srgbClr val="0193BE"/>
                </a:solidFill>
              </a:rPr>
              <a:t>tumores</a:t>
            </a:r>
            <a:r>
              <a:rPr lang="en-US" sz="5400" b="0" dirty="0">
                <a:solidFill>
                  <a:srgbClr val="0193BE"/>
                </a:solidFill>
              </a:rPr>
              <a:t> del SNC, ¿</a:t>
            </a:r>
            <a:r>
              <a:rPr lang="en-US" sz="5400" b="0" dirty="0" err="1">
                <a:solidFill>
                  <a:srgbClr val="0193BE"/>
                </a:solidFill>
              </a:rPr>
              <a:t>dónde</a:t>
            </a:r>
            <a:r>
              <a:rPr lang="en-US" sz="5400" b="0" dirty="0">
                <a:solidFill>
                  <a:srgbClr val="0193BE"/>
                </a:solidFill>
              </a:rPr>
              <a:t> </a:t>
            </a:r>
            <a:r>
              <a:rPr lang="en-US" sz="5400" b="0" dirty="0" err="1">
                <a:solidFill>
                  <a:srgbClr val="0193BE"/>
                </a:solidFill>
              </a:rPr>
              <a:t>estamos</a:t>
            </a:r>
            <a:r>
              <a:rPr lang="en-US" sz="5400" b="0" dirty="0">
                <a:solidFill>
                  <a:srgbClr val="0193BE"/>
                </a:solidFill>
              </a:rPr>
              <a:t> y </a:t>
            </a:r>
            <a:r>
              <a:rPr lang="en-US" sz="5400" b="0" dirty="0" err="1">
                <a:solidFill>
                  <a:srgbClr val="0193BE"/>
                </a:solidFill>
              </a:rPr>
              <a:t>hacia</a:t>
            </a:r>
            <a:r>
              <a:rPr lang="en-US" sz="5400" b="0" dirty="0">
                <a:solidFill>
                  <a:srgbClr val="0193BE"/>
                </a:solidFill>
              </a:rPr>
              <a:t> </a:t>
            </a:r>
            <a:r>
              <a:rPr lang="en-US" sz="5400" b="0" dirty="0" err="1">
                <a:solidFill>
                  <a:srgbClr val="0193BE"/>
                </a:solidFill>
              </a:rPr>
              <a:t>dónde</a:t>
            </a:r>
            <a:r>
              <a:rPr lang="en-US" sz="5400" b="0" dirty="0">
                <a:solidFill>
                  <a:srgbClr val="0193BE"/>
                </a:solidFill>
              </a:rPr>
              <a:t> </a:t>
            </a:r>
            <a:r>
              <a:rPr lang="en-US" sz="5400" b="0" dirty="0" err="1">
                <a:solidFill>
                  <a:srgbClr val="0193BE"/>
                </a:solidFill>
              </a:rPr>
              <a:t>vamos</a:t>
            </a:r>
            <a:r>
              <a:rPr lang="en-US" sz="5400" b="0" dirty="0">
                <a:solidFill>
                  <a:srgbClr val="0193BE"/>
                </a:solidFill>
              </a:rPr>
              <a:t>?</a:t>
            </a:r>
            <a:endParaRPr lang="es-ES" sz="7200" b="0" dirty="0">
              <a:solidFill>
                <a:srgbClr val="0193BE"/>
              </a:solidFill>
            </a:endParaRPr>
          </a:p>
        </p:txBody>
      </p:sp>
      <p:pic>
        <p:nvPicPr>
          <p:cNvPr id="5" name="Imagen 4"/>
          <p:cNvPicPr>
            <a:picLocks noChangeAspect="1"/>
          </p:cNvPicPr>
          <p:nvPr/>
        </p:nvPicPr>
        <p:blipFill>
          <a:blip r:embed="rId4"/>
          <a:stretch>
            <a:fillRect/>
          </a:stretch>
        </p:blipFill>
        <p:spPr>
          <a:xfrm>
            <a:off x="3477993" y="9480400"/>
            <a:ext cx="5521988" cy="290065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0928E5-E7FE-D133-B0DA-325C52DB990B}"/>
              </a:ext>
            </a:extLst>
          </p:cNvPr>
          <p:cNvSpPr txBox="1"/>
          <p:nvPr/>
        </p:nvSpPr>
        <p:spPr>
          <a:xfrm>
            <a:off x="11524353" y="-176123"/>
            <a:ext cx="12859647" cy="12059712"/>
          </a:xfrm>
          <a:prstGeom prst="rect">
            <a:avLst/>
          </a:prstGeom>
          <a:solidFill>
            <a:srgbClr val="0193BE">
              <a:alpha val="1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s-ES" sz="765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4" name="Imagen 3">
            <a:extLst>
              <a:ext uri="{FF2B5EF4-FFF2-40B4-BE49-F238E27FC236}">
                <a16:creationId xmlns:a16="http://schemas.microsoft.com/office/drawing/2014/main" id="{958C1A8E-DD20-F8C6-FAF7-14E54483C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55" y="4337420"/>
            <a:ext cx="3163539" cy="3608065"/>
          </a:xfrm>
          <a:prstGeom prst="rect">
            <a:avLst/>
          </a:prstGeom>
        </p:spPr>
      </p:pic>
      <p:sp>
        <p:nvSpPr>
          <p:cNvPr id="3" name="Rectángulo 2">
            <a:extLst>
              <a:ext uri="{FF2B5EF4-FFF2-40B4-BE49-F238E27FC236}">
                <a16:creationId xmlns:a16="http://schemas.microsoft.com/office/drawing/2014/main" id="{C7733545-EC03-A64C-9E40-C7B8D480E6F3}"/>
              </a:ext>
            </a:extLst>
          </p:cNvPr>
          <p:cNvSpPr/>
          <p:nvPr/>
        </p:nvSpPr>
        <p:spPr>
          <a:xfrm>
            <a:off x="11583185" y="10128844"/>
            <a:ext cx="11920202" cy="1477328"/>
          </a:xfrm>
          <a:prstGeom prst="rect">
            <a:avLst/>
          </a:prstGeom>
          <a:noFill/>
          <a:ln w="50800" cap="flat">
            <a:solidFill>
              <a:srgbClr val="F5424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96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Título 2">
            <a:extLst>
              <a:ext uri="{FF2B5EF4-FFF2-40B4-BE49-F238E27FC236}">
                <a16:creationId xmlns:a16="http://schemas.microsoft.com/office/drawing/2014/main" id="{7511961A-B065-D36D-B196-C0BD696C9546}"/>
              </a:ext>
            </a:extLst>
          </p:cNvPr>
          <p:cNvSpPr>
            <a:spLocks noGrp="1"/>
          </p:cNvSpPr>
          <p:nvPr>
            <p:ph type="title"/>
          </p:nvPr>
        </p:nvSpPr>
        <p:spPr>
          <a:xfrm>
            <a:off x="382155" y="548619"/>
            <a:ext cx="17832516" cy="1762125"/>
          </a:xfrm>
        </p:spPr>
        <p:txBody>
          <a:bodyPr>
            <a:normAutofit/>
          </a:bodyPr>
          <a:lstStyle/>
          <a:p>
            <a:r>
              <a:rPr lang="es-ES" b="0" dirty="0">
                <a:latin typeface="Calibri" panose="020F0502020204030204" pitchFamily="34" charset="0"/>
                <a:cs typeface="Calibri" panose="020F0502020204030204" pitchFamily="34" charset="0"/>
              </a:rPr>
              <a:t>Este mes, en consulta…</a:t>
            </a:r>
          </a:p>
        </p:txBody>
      </p:sp>
      <p:pic>
        <p:nvPicPr>
          <p:cNvPr id="17" name="Imagen 16">
            <a:extLst>
              <a:ext uri="{FF2B5EF4-FFF2-40B4-BE49-F238E27FC236}">
                <a16:creationId xmlns:a16="http://schemas.microsoft.com/office/drawing/2014/main" id="{DE697C95-16C7-6FA3-A0BE-9E1E104BF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4145" y="816449"/>
            <a:ext cx="5302968" cy="5427646"/>
          </a:xfrm>
          <a:prstGeom prst="rect">
            <a:avLst/>
          </a:prstGeom>
        </p:spPr>
      </p:pic>
      <p:grpSp>
        <p:nvGrpSpPr>
          <p:cNvPr id="18" name="Grupo 17">
            <a:extLst>
              <a:ext uri="{FF2B5EF4-FFF2-40B4-BE49-F238E27FC236}">
                <a16:creationId xmlns:a16="http://schemas.microsoft.com/office/drawing/2014/main" id="{57547121-0E73-61C8-0871-CD8AFDDE6DFD}"/>
              </a:ext>
            </a:extLst>
          </p:cNvPr>
          <p:cNvGrpSpPr/>
          <p:nvPr/>
        </p:nvGrpSpPr>
        <p:grpSpPr>
          <a:xfrm>
            <a:off x="17954176" y="816449"/>
            <a:ext cx="5567056" cy="5385949"/>
            <a:chOff x="11856563" y="2362199"/>
            <a:chExt cx="5567056" cy="5385949"/>
          </a:xfrm>
        </p:grpSpPr>
        <p:pic>
          <p:nvPicPr>
            <p:cNvPr id="19" name="Imagen 18">
              <a:extLst>
                <a:ext uri="{FF2B5EF4-FFF2-40B4-BE49-F238E27FC236}">
                  <a16:creationId xmlns:a16="http://schemas.microsoft.com/office/drawing/2014/main" id="{E9EBAC86-1AFB-4DF4-A8BA-28A39D0ECE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56563" y="2362199"/>
              <a:ext cx="5567056" cy="5385949"/>
            </a:xfrm>
            <a:prstGeom prst="rect">
              <a:avLst/>
            </a:prstGeom>
          </p:spPr>
        </p:pic>
        <p:sp>
          <p:nvSpPr>
            <p:cNvPr id="20" name="CuadroTexto 19">
              <a:extLst>
                <a:ext uri="{FF2B5EF4-FFF2-40B4-BE49-F238E27FC236}">
                  <a16:creationId xmlns:a16="http://schemas.microsoft.com/office/drawing/2014/main" id="{BC9D64C3-9793-D747-7A24-8C523021900D}"/>
                </a:ext>
              </a:extLst>
            </p:cNvPr>
            <p:cNvSpPr txBox="1"/>
            <p:nvPr/>
          </p:nvSpPr>
          <p:spPr>
            <a:xfrm>
              <a:off x="14640091" y="2634999"/>
              <a:ext cx="2514520" cy="287258"/>
            </a:xfrm>
            <a:prstGeom prst="rect">
              <a:avLst/>
            </a:prstGeom>
            <a:solidFill>
              <a:srgbClr val="01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1200" b="0" i="0" u="none" strike="noStrike" cap="none" spc="0" normalizeH="0" baseline="0" dirty="0">
                  <a:ln>
                    <a:noFill/>
                  </a:ln>
                  <a:solidFill>
                    <a:srgbClr val="5E5E5E"/>
                  </a:solidFill>
                  <a:effectLst/>
                  <a:uFillTx/>
                  <a:latin typeface="+mn-lt"/>
                  <a:ea typeface="+mn-ea"/>
                  <a:cs typeface="+mn-cs"/>
                  <a:sym typeface="Helvetica Neue"/>
                </a:rPr>
                <a:t>                        </a:t>
              </a:r>
            </a:p>
          </p:txBody>
        </p:sp>
      </p:grpSp>
      <p:sp>
        <p:nvSpPr>
          <p:cNvPr id="5" name="CuadroTexto 4">
            <a:extLst>
              <a:ext uri="{FF2B5EF4-FFF2-40B4-BE49-F238E27FC236}">
                <a16:creationId xmlns:a16="http://schemas.microsoft.com/office/drawing/2014/main" id="{C544D23F-6F7D-4A27-25A6-09BDEECB4F2C}"/>
              </a:ext>
            </a:extLst>
          </p:cNvPr>
          <p:cNvSpPr txBox="1"/>
          <p:nvPr/>
        </p:nvSpPr>
        <p:spPr>
          <a:xfrm>
            <a:off x="3757928" y="4127685"/>
            <a:ext cx="7766425" cy="4639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15000"/>
              </a:lnSpc>
              <a:spcAft>
                <a:spcPts val="1000"/>
              </a:spcAft>
            </a:pPr>
            <a:r>
              <a:rPr lang="es-ES" dirty="0">
                <a:solidFill>
                  <a:srgbClr val="010000"/>
                </a:solidFill>
                <a:latin typeface="Calibri" panose="020F0502020204030204" pitchFamily="34" charset="0"/>
                <a:cs typeface="Calibri" panose="020F0502020204030204" pitchFamily="34" charset="0"/>
              </a:rPr>
              <a:t>60 años</a:t>
            </a:r>
          </a:p>
          <a:p>
            <a:pPr marL="285750" indent="-285750" algn="l">
              <a:lnSpc>
                <a:spcPct val="115000"/>
              </a:lnSpc>
              <a:spcAft>
                <a:spcPts val="1000"/>
              </a:spcAft>
              <a:buFontTx/>
              <a:buChar char="-"/>
            </a:pPr>
            <a:r>
              <a:rPr lang="es-ES" dirty="0">
                <a:solidFill>
                  <a:srgbClr val="010000"/>
                </a:solidFill>
                <a:latin typeface="Calibri" panose="020F0502020204030204" pitchFamily="34" charset="0"/>
                <a:cs typeface="Calibri" panose="020F0502020204030204" pitchFamily="34" charset="0"/>
              </a:rPr>
              <a:t>Mayo/21 de LOE cerebral, tras debut crisis comicial</a:t>
            </a:r>
          </a:p>
          <a:p>
            <a:pPr marL="285750" indent="-285750" algn="l">
              <a:lnSpc>
                <a:spcPct val="115000"/>
              </a:lnSpc>
              <a:spcAft>
                <a:spcPts val="1000"/>
              </a:spcAft>
              <a:buFontTx/>
              <a:buChar char="-"/>
            </a:pPr>
            <a:r>
              <a:rPr lang="es-ES" b="1" dirty="0">
                <a:solidFill>
                  <a:srgbClr val="010000"/>
                </a:solidFill>
                <a:latin typeface="Calibri" panose="020F0502020204030204" pitchFamily="34" charset="0"/>
                <a:cs typeface="Calibri" panose="020F0502020204030204" pitchFamily="34" charset="0"/>
              </a:rPr>
              <a:t>Junio/2021 resección macroscópica completa </a:t>
            </a:r>
          </a:p>
          <a:p>
            <a:pPr marL="285750" indent="-285750" algn="l">
              <a:lnSpc>
                <a:spcPct val="115000"/>
              </a:lnSpc>
              <a:spcAft>
                <a:spcPts val="1000"/>
              </a:spcAft>
              <a:buFontTx/>
              <a:buChar char="-"/>
            </a:pPr>
            <a:r>
              <a:rPr lang="es-ES" dirty="0">
                <a:solidFill>
                  <a:srgbClr val="010000"/>
                </a:solidFill>
                <a:latin typeface="Calibri" panose="020F0502020204030204" pitchFamily="34" charset="0"/>
                <a:cs typeface="Calibri" panose="020F0502020204030204" pitchFamily="34" charset="0"/>
              </a:rPr>
              <a:t>AP: SNC (Cerebro, lóbulo parietal derecho), exéresis: </a:t>
            </a:r>
            <a:r>
              <a:rPr lang="es-ES" b="1" dirty="0">
                <a:solidFill>
                  <a:srgbClr val="010000"/>
                </a:solidFill>
                <a:latin typeface="Calibri" panose="020F0502020204030204" pitchFamily="34" charset="0"/>
                <a:cs typeface="Calibri" panose="020F0502020204030204" pitchFamily="34" charset="0"/>
              </a:rPr>
              <a:t>Glioblastoma,</a:t>
            </a:r>
            <a:r>
              <a:rPr lang="es-ES" dirty="0">
                <a:solidFill>
                  <a:srgbClr val="010000"/>
                </a:solidFill>
                <a:latin typeface="Calibri" panose="020F0502020204030204" pitchFamily="34" charset="0"/>
                <a:cs typeface="Calibri" panose="020F0502020204030204" pitchFamily="34" charset="0"/>
              </a:rPr>
              <a:t> grado IV de la OMS. IDH1/2: no mutado. MGMT no metilado. TERT mutado</a:t>
            </a:r>
          </a:p>
          <a:p>
            <a:pPr marL="285750" indent="-285750" algn="l">
              <a:lnSpc>
                <a:spcPct val="115000"/>
              </a:lnSpc>
              <a:spcAft>
                <a:spcPts val="1000"/>
              </a:spcAft>
              <a:buFontTx/>
              <a:buChar char="-"/>
            </a:pPr>
            <a:r>
              <a:rPr lang="es-ES" b="1" dirty="0">
                <a:solidFill>
                  <a:srgbClr val="010000"/>
                </a:solidFill>
                <a:latin typeface="Calibri" panose="020F0502020204030204" pitchFamily="34" charset="0"/>
                <a:cs typeface="Calibri" panose="020F0502020204030204" pitchFamily="34" charset="0"/>
              </a:rPr>
              <a:t>RT-TMZ del 20-07-21 al 30-08-21, 60Gy</a:t>
            </a:r>
          </a:p>
          <a:p>
            <a:pPr marL="285750" indent="-285750" algn="l">
              <a:lnSpc>
                <a:spcPct val="115000"/>
              </a:lnSpc>
              <a:spcAft>
                <a:spcPts val="1000"/>
              </a:spcAft>
              <a:buFontTx/>
              <a:buChar char="-"/>
            </a:pPr>
            <a:r>
              <a:rPr lang="es-ES" b="1" dirty="0">
                <a:solidFill>
                  <a:srgbClr val="010000"/>
                </a:solidFill>
                <a:latin typeface="Calibri" panose="020F0502020204030204" pitchFamily="34" charset="0"/>
                <a:cs typeface="Calibri" panose="020F0502020204030204" pitchFamily="34" charset="0"/>
              </a:rPr>
              <a:t>TMZ mantenimiento 6 meses, finalizando en Abril 2022</a:t>
            </a:r>
          </a:p>
          <a:p>
            <a:pPr marL="0" marR="0" indent="0" algn="l"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7" name="CuadroTexto 6">
            <a:extLst>
              <a:ext uri="{FF2B5EF4-FFF2-40B4-BE49-F238E27FC236}">
                <a16:creationId xmlns:a16="http://schemas.microsoft.com/office/drawing/2014/main" id="{373A35B0-00E1-F975-A80B-959070FAB5D1}"/>
              </a:ext>
            </a:extLst>
          </p:cNvPr>
          <p:cNvSpPr txBox="1"/>
          <p:nvPr/>
        </p:nvSpPr>
        <p:spPr>
          <a:xfrm>
            <a:off x="11924155" y="6670502"/>
            <a:ext cx="11238263" cy="5360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15000"/>
              </a:lnSpc>
              <a:spcAft>
                <a:spcPts val="1000"/>
              </a:spcAft>
            </a:pPr>
            <a:r>
              <a:rPr lang="es-ES" b="1" dirty="0">
                <a:solidFill>
                  <a:srgbClr val="010000"/>
                </a:solidFill>
                <a:latin typeface="Calibri" panose="020F0502020204030204" pitchFamily="34" charset="0"/>
                <a:cs typeface="Calibri" panose="020F0502020204030204" pitchFamily="34" charset="0"/>
              </a:rPr>
              <a:t>RESONANCIA CONTROL AGOSTO/22 </a:t>
            </a:r>
          </a:p>
          <a:p>
            <a:pPr algn="l">
              <a:lnSpc>
                <a:spcPct val="115000"/>
              </a:lnSpc>
              <a:spcAft>
                <a:spcPts val="1000"/>
              </a:spcAft>
            </a:pPr>
            <a:r>
              <a:rPr lang="es-ES" dirty="0">
                <a:solidFill>
                  <a:srgbClr val="010000"/>
                </a:solidFill>
                <a:latin typeface="Calibri" panose="020F0502020204030204" pitchFamily="34" charset="0"/>
                <a:cs typeface="Calibri" panose="020F0502020204030204" pitchFamily="34" charset="0"/>
              </a:rPr>
              <a:t>Se compara con estudio previo resonancia 17 de junio de 2022. </a:t>
            </a:r>
          </a:p>
          <a:p>
            <a:pPr algn="l">
              <a:lnSpc>
                <a:spcPct val="115000"/>
              </a:lnSpc>
              <a:spcAft>
                <a:spcPts val="1000"/>
              </a:spcAft>
            </a:pPr>
            <a:r>
              <a:rPr lang="es-ES" b="1" dirty="0">
                <a:solidFill>
                  <a:srgbClr val="010000"/>
                </a:solidFill>
                <a:latin typeface="Calibri" panose="020F0502020204030204" pitchFamily="34" charset="0"/>
                <a:cs typeface="Calibri" panose="020F0502020204030204" pitchFamily="34" charset="0"/>
              </a:rPr>
              <a:t>Crecimiento de los diámetros máximos de la tumoración con captación periférica intensa.</a:t>
            </a:r>
          </a:p>
          <a:p>
            <a:pPr algn="l">
              <a:lnSpc>
                <a:spcPct val="115000"/>
              </a:lnSpc>
              <a:spcAft>
                <a:spcPts val="1000"/>
              </a:spcAft>
            </a:pPr>
            <a:r>
              <a:rPr lang="es-ES" b="1" dirty="0">
                <a:solidFill>
                  <a:srgbClr val="010000"/>
                </a:solidFill>
                <a:latin typeface="Calibri" panose="020F0502020204030204" pitchFamily="34" charset="0"/>
                <a:cs typeface="Calibri" panose="020F0502020204030204" pitchFamily="34" charset="0"/>
              </a:rPr>
              <a:t>No muestra restricción reseñable de difusión ni incremento significativo en los valores del estudio perfusión, </a:t>
            </a:r>
            <a:r>
              <a:rPr lang="es-ES" dirty="0">
                <a:solidFill>
                  <a:srgbClr val="010000"/>
                </a:solidFill>
                <a:latin typeface="Calibri" panose="020F0502020204030204" pitchFamily="34" charset="0"/>
                <a:cs typeface="Calibri" panose="020F0502020204030204" pitchFamily="34" charset="0"/>
              </a:rPr>
              <a:t>que se muestran por debajo de x1.5 </a:t>
            </a:r>
            <a:r>
              <a:rPr lang="es-ES" dirty="0" err="1">
                <a:solidFill>
                  <a:srgbClr val="010000"/>
                </a:solidFill>
                <a:latin typeface="Calibri" panose="020F0502020204030204" pitchFamily="34" charset="0"/>
                <a:cs typeface="Calibri" panose="020F0502020204030204" pitchFamily="34" charset="0"/>
              </a:rPr>
              <a:t>rCBV</a:t>
            </a:r>
            <a:r>
              <a:rPr lang="es-ES" dirty="0">
                <a:solidFill>
                  <a:srgbClr val="010000"/>
                </a:solidFill>
                <a:latin typeface="Calibri" panose="020F0502020204030204" pitchFamily="34" charset="0"/>
                <a:cs typeface="Calibri" panose="020F0502020204030204" pitchFamily="34" charset="0"/>
              </a:rPr>
              <a:t>. Hallazgos por tanto que </a:t>
            </a:r>
            <a:r>
              <a:rPr lang="es-ES" b="1" dirty="0">
                <a:solidFill>
                  <a:srgbClr val="010000"/>
                </a:solidFill>
                <a:latin typeface="Calibri" panose="020F0502020204030204" pitchFamily="34" charset="0"/>
                <a:cs typeface="Calibri" panose="020F0502020204030204" pitchFamily="34" charset="0"/>
              </a:rPr>
              <a:t>sugieren cambios postratamiento predominando sobre tumor viable alto grado</a:t>
            </a:r>
            <a:r>
              <a:rPr lang="es-ES" dirty="0">
                <a:solidFill>
                  <a:srgbClr val="010000"/>
                </a:solidFill>
                <a:latin typeface="Calibri" panose="020F0502020204030204" pitchFamily="34" charset="0"/>
                <a:cs typeface="Calibri" panose="020F0502020204030204" pitchFamily="34" charset="0"/>
              </a:rPr>
              <a:t>.</a:t>
            </a:r>
          </a:p>
          <a:p>
            <a:pPr algn="l">
              <a:lnSpc>
                <a:spcPct val="115000"/>
              </a:lnSpc>
              <a:spcAft>
                <a:spcPts val="1000"/>
              </a:spcAft>
            </a:pPr>
            <a:r>
              <a:rPr lang="es-ES" dirty="0">
                <a:solidFill>
                  <a:srgbClr val="010000"/>
                </a:solidFill>
                <a:latin typeface="Calibri" panose="020F0502020204030204" pitchFamily="34" charset="0"/>
                <a:cs typeface="Calibri" panose="020F0502020204030204" pitchFamily="34" charset="0"/>
              </a:rPr>
              <a:t>Aunque los cambios de </a:t>
            </a:r>
            <a:r>
              <a:rPr lang="es-ES" dirty="0" err="1">
                <a:solidFill>
                  <a:srgbClr val="010000"/>
                </a:solidFill>
                <a:latin typeface="Calibri" panose="020F0502020204030204" pitchFamily="34" charset="0"/>
                <a:cs typeface="Calibri" panose="020F0502020204030204" pitchFamily="34" charset="0"/>
              </a:rPr>
              <a:t>pseudoprogresión</a:t>
            </a:r>
            <a:r>
              <a:rPr lang="es-ES" dirty="0">
                <a:solidFill>
                  <a:srgbClr val="010000"/>
                </a:solidFill>
                <a:latin typeface="Calibri" panose="020F0502020204030204" pitchFamily="34" charset="0"/>
                <a:cs typeface="Calibri" panose="020F0502020204030204" pitchFamily="34" charset="0"/>
              </a:rPr>
              <a:t> pueden persistir hasta 6 meses tras finalizado tratamiento QT/RT, se recomienda control precoz pese a los bajos valores de </a:t>
            </a:r>
            <a:r>
              <a:rPr lang="es-ES" dirty="0" err="1">
                <a:solidFill>
                  <a:srgbClr val="010000"/>
                </a:solidFill>
                <a:latin typeface="Calibri" panose="020F0502020204030204" pitchFamily="34" charset="0"/>
                <a:cs typeface="Calibri" panose="020F0502020204030204" pitchFamily="34" charset="0"/>
              </a:rPr>
              <a:t>rCBV</a:t>
            </a:r>
            <a:r>
              <a:rPr lang="es-ES" dirty="0">
                <a:solidFill>
                  <a:srgbClr val="010000"/>
                </a:solidFill>
                <a:latin typeface="Calibri" panose="020F0502020204030204" pitchFamily="34" charset="0"/>
                <a:cs typeface="Calibri" panose="020F0502020204030204" pitchFamily="34" charset="0"/>
              </a:rPr>
              <a:t> dado que ha presentado crecimiento progresivo a lo largo de los últimos estudios.</a:t>
            </a:r>
          </a:p>
          <a:p>
            <a:pPr marL="0" marR="0" indent="0" algn="l"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13053912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C0FE6EB-96FD-251B-7412-EC78C2788ABF}"/>
              </a:ext>
            </a:extLst>
          </p:cNvPr>
          <p:cNvPicPr>
            <a:picLocks noChangeAspect="1"/>
          </p:cNvPicPr>
          <p:nvPr/>
        </p:nvPicPr>
        <p:blipFill rotWithShape="1">
          <a:blip r:embed="rId3">
            <a:extLst>
              <a:ext uri="{28A0092B-C50C-407E-A947-70E740481C1C}">
                <a14:useLocalDpi xmlns:a14="http://schemas.microsoft.com/office/drawing/2010/main" val="0"/>
              </a:ext>
            </a:extLst>
          </a:blip>
          <a:srcRect b="7234"/>
          <a:stretch/>
        </p:blipFill>
        <p:spPr>
          <a:xfrm>
            <a:off x="734290" y="4500417"/>
            <a:ext cx="8790709" cy="5851897"/>
          </a:xfrm>
          <a:prstGeom prst="rect">
            <a:avLst/>
          </a:prstGeom>
        </p:spPr>
      </p:pic>
      <p:pic>
        <p:nvPicPr>
          <p:cNvPr id="8" name="Imagen 7">
            <a:extLst>
              <a:ext uri="{FF2B5EF4-FFF2-40B4-BE49-F238E27FC236}">
                <a16:creationId xmlns:a16="http://schemas.microsoft.com/office/drawing/2014/main" id="{D1799F4A-5F9C-BF84-8DF8-3988EC26F048}"/>
              </a:ext>
            </a:extLst>
          </p:cNvPr>
          <p:cNvPicPr>
            <a:picLocks noChangeAspect="1"/>
          </p:cNvPicPr>
          <p:nvPr/>
        </p:nvPicPr>
        <p:blipFill rotWithShape="1">
          <a:blip r:embed="rId4">
            <a:extLst>
              <a:ext uri="{28A0092B-C50C-407E-A947-70E740481C1C}">
                <a14:useLocalDpi xmlns:a14="http://schemas.microsoft.com/office/drawing/2010/main" val="0"/>
              </a:ext>
            </a:extLst>
          </a:blip>
          <a:srcRect b="24515"/>
          <a:stretch/>
        </p:blipFill>
        <p:spPr>
          <a:xfrm>
            <a:off x="245004" y="311301"/>
            <a:ext cx="9769279" cy="2889099"/>
          </a:xfrm>
          <a:prstGeom prst="rect">
            <a:avLst/>
          </a:prstGeom>
        </p:spPr>
      </p:pic>
      <p:sp>
        <p:nvSpPr>
          <p:cNvPr id="9" name="CuadroTexto 8">
            <a:extLst>
              <a:ext uri="{FF2B5EF4-FFF2-40B4-BE49-F238E27FC236}">
                <a16:creationId xmlns:a16="http://schemas.microsoft.com/office/drawing/2014/main" id="{99B85CCD-07E2-2983-CC53-55700B103579}"/>
              </a:ext>
            </a:extLst>
          </p:cNvPr>
          <p:cNvSpPr txBox="1"/>
          <p:nvPr/>
        </p:nvSpPr>
        <p:spPr>
          <a:xfrm>
            <a:off x="11430359" y="2838209"/>
            <a:ext cx="12066954" cy="6750566"/>
          </a:xfrm>
          <a:prstGeom prst="rect">
            <a:avLst/>
          </a:prstGeom>
          <a:solidFill>
            <a:srgbClr val="D77F31">
              <a:alpha val="25152"/>
            </a:srgbClr>
          </a:solidFill>
          <a:ln w="63500" cap="flat">
            <a:solidFill>
              <a:srgbClr val="D77F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50000"/>
              </a:lnSpc>
              <a:spcBef>
                <a:spcPts val="0"/>
              </a:spcBef>
              <a:spcAft>
                <a:spcPts val="0"/>
              </a:spcAft>
              <a:buClrTx/>
              <a:buSzTx/>
              <a:buFont typeface="Arial" pitchFamily="34" charset="0"/>
              <a:buChar char="•"/>
              <a:tabLst/>
            </a:pPr>
            <a:r>
              <a:rPr lang="es-ES" b="1" dirty="0">
                <a:solidFill>
                  <a:srgbClr val="010000"/>
                </a:solidFill>
                <a:latin typeface="Calibri" panose="020F0502020204030204" pitchFamily="34" charset="0"/>
                <a:cs typeface="Calibri" panose="020F0502020204030204" pitchFamily="34" charset="0"/>
              </a:rPr>
              <a:t>T</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razador más utilizado en</a:t>
            </a:r>
            <a:r>
              <a:rPr kumimoji="0" lang="es-ES" sz="2400" b="1" i="0" u="none" strike="noStrike" cap="none" spc="0" normalizeH="0" dirty="0">
                <a:ln>
                  <a:noFill/>
                </a:ln>
                <a:solidFill>
                  <a:srgbClr val="010000"/>
                </a:solidFill>
                <a:effectLst/>
                <a:uFillTx/>
                <a:latin typeface="Calibri" panose="020F0502020204030204" pitchFamily="34" charset="0"/>
                <a:cs typeface="Calibri" panose="020F0502020204030204" pitchFamily="34" charset="0"/>
                <a:sym typeface="Helvetica Neue"/>
              </a:rPr>
              <a:t> oncología </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sigue siendo la 18fluorodeoxiglucosa. </a:t>
            </a:r>
            <a:r>
              <a:rPr lang="es-ES" dirty="0">
                <a:solidFill>
                  <a:srgbClr val="010000"/>
                </a:solidFill>
                <a:latin typeface="Calibri" panose="020F0502020204030204" pitchFamily="34" charset="0"/>
                <a:cs typeface="Calibri" panose="020F0502020204030204" pitchFamily="34" charset="0"/>
              </a:rPr>
              <a:t>U</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tilidad en </a:t>
            </a:r>
            <a:r>
              <a:rPr kumimoji="0" lang="es-ES" sz="2400" b="1" i="0" u="none" strike="noStrike" cap="none" spc="0" normalizeH="0" baseline="0" dirty="0" err="1">
                <a:ln>
                  <a:noFill/>
                </a:ln>
                <a:solidFill>
                  <a:srgbClr val="010000"/>
                </a:solidFill>
                <a:effectLst/>
                <a:uFillTx/>
                <a:latin typeface="Calibri" panose="020F0502020204030204" pitchFamily="34" charset="0"/>
                <a:cs typeface="Calibri" panose="020F0502020204030204" pitchFamily="34" charset="0"/>
                <a:sym typeface="Helvetica Neue"/>
              </a:rPr>
              <a:t>neurooncología</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es limitada</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debido a la elevada captación de fondo</a:t>
            </a:r>
            <a:r>
              <a:rPr kumimoji="0" lang="es-ES" sz="2400" b="0" i="0" u="none" strike="noStrike" cap="none" spc="0" normalizeH="0" dirty="0">
                <a:ln>
                  <a:noFill/>
                </a:ln>
                <a:solidFill>
                  <a:srgbClr val="010000"/>
                </a:solidFill>
                <a:effectLst/>
                <a:uFillTx/>
                <a:latin typeface="Calibri" panose="020F0502020204030204" pitchFamily="34" charset="0"/>
                <a:cs typeface="Calibri" panose="020F0502020204030204" pitchFamily="34" charset="0"/>
                <a:sym typeface="Helvetica Neue"/>
              </a:rPr>
              <a:t> </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en el cerebro normal</a:t>
            </a:r>
          </a:p>
          <a:p>
            <a:pPr marR="0" algn="l" defTabSz="2438338" rtl="0" fontAlgn="auto" latinLnBrk="0" hangingPunct="0">
              <a:lnSpc>
                <a:spcPct val="150000"/>
              </a:lnSpc>
              <a:spcBef>
                <a:spcPts val="0"/>
              </a:spcBef>
              <a:spcAft>
                <a:spcPts val="0"/>
              </a:spcAft>
              <a:buClrTx/>
              <a:buSzTx/>
              <a:tabLst/>
            </a:pPr>
            <a:endPar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342900" marR="0" indent="-342900" algn="l" defTabSz="2438338" rtl="0" fontAlgn="auto" latinLnBrk="0" hangingPunct="0">
              <a:lnSpc>
                <a:spcPct val="150000"/>
              </a:lnSpc>
              <a:spcBef>
                <a:spcPts val="0"/>
              </a:spcBef>
              <a:spcAft>
                <a:spcPts val="0"/>
              </a:spcAft>
              <a:buClrTx/>
              <a:buSzTx/>
              <a:buFont typeface="Arial" pitchFamily="34" charset="0"/>
              <a:buChar char="•"/>
              <a:tabLst/>
            </a:pP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Los </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trazadores de aminoácidos son captados preferentemente por las células tumorales cerebrales debido a la sobreexpresión de transportadores de aminoácidos</a:t>
            </a:r>
            <a:r>
              <a:rPr lang="es-ES" dirty="0">
                <a:solidFill>
                  <a:srgbClr val="010000"/>
                </a:solidFill>
                <a:latin typeface="Calibri" panose="020F0502020204030204" pitchFamily="34" charset="0"/>
                <a:cs typeface="Calibri" panose="020F0502020204030204" pitchFamily="34" charset="0"/>
              </a:rPr>
              <a:t>.</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Esto los convierte en </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una modalidad de imagen ideal para los gliomas.</a:t>
            </a:r>
          </a:p>
          <a:p>
            <a:pPr marL="342900" marR="0" indent="-342900" algn="l" defTabSz="2438338" rtl="0" fontAlgn="auto" latinLnBrk="0" hangingPunct="0">
              <a:lnSpc>
                <a:spcPct val="150000"/>
              </a:lnSpc>
              <a:spcBef>
                <a:spcPts val="0"/>
              </a:spcBef>
              <a:spcAft>
                <a:spcPts val="0"/>
              </a:spcAft>
              <a:buClrTx/>
              <a:buSzTx/>
              <a:buFont typeface="Arial" pitchFamily="34" charset="0"/>
              <a:buChar char="•"/>
              <a:tabLst/>
            </a:pPr>
            <a:endPar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342900" marR="0" indent="-342900" algn="l" defTabSz="2438338" rtl="0" fontAlgn="auto" latinLnBrk="0" hangingPunct="0">
              <a:lnSpc>
                <a:spcPct val="150000"/>
              </a:lnSpc>
              <a:spcBef>
                <a:spcPts val="0"/>
              </a:spcBef>
              <a:spcAft>
                <a:spcPts val="0"/>
              </a:spcAft>
              <a:buClrTx/>
              <a:buSzTx/>
              <a:buFont typeface="Arial" pitchFamily="34" charset="0"/>
              <a:buChar char="•"/>
              <a:tabLst/>
            </a:pP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Los dos trazadores más estudiados son la [11C]-metionina (</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MET</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y la [18F]-fluoro- O2-fluoroetil-L-tirosina (</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FET</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a:t>
            </a:r>
          </a:p>
          <a:p>
            <a:pPr marL="342900" marR="0" indent="-342900" algn="l" defTabSz="2438338" rtl="0" fontAlgn="auto" latinLnBrk="0" hangingPunct="0">
              <a:lnSpc>
                <a:spcPct val="150000"/>
              </a:lnSpc>
              <a:spcBef>
                <a:spcPts val="0"/>
              </a:spcBef>
              <a:spcAft>
                <a:spcPts val="0"/>
              </a:spcAft>
              <a:buClrTx/>
              <a:buSzTx/>
              <a:buFont typeface="Arial" pitchFamily="34" charset="0"/>
              <a:buChar char="•"/>
              <a:tabLst/>
            </a:pPr>
            <a:endPar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342900" marR="0" indent="-342900" algn="l" defTabSz="2438338" rtl="0" fontAlgn="auto" latinLnBrk="0" hangingPunct="0">
              <a:lnSpc>
                <a:spcPct val="150000"/>
              </a:lnSpc>
              <a:spcBef>
                <a:spcPts val="0"/>
              </a:spcBef>
              <a:spcAft>
                <a:spcPts val="0"/>
              </a:spcAft>
              <a:buClrTx/>
              <a:buSzTx/>
              <a:buFont typeface="Arial" pitchFamily="34" charset="0"/>
              <a:buChar char="•"/>
              <a:tabLst/>
            </a:pP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Debido a la corta vida media del MET (20,4 min) y la necesidad de sincrotrón, el </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FET se ha convertido en el trazador de preferido</a:t>
            </a:r>
          </a:p>
        </p:txBody>
      </p:sp>
      <p:sp>
        <p:nvSpPr>
          <p:cNvPr id="2" name="CuadroTexto 1">
            <a:extLst>
              <a:ext uri="{FF2B5EF4-FFF2-40B4-BE49-F238E27FC236}">
                <a16:creationId xmlns:a16="http://schemas.microsoft.com/office/drawing/2014/main" id="{A6CD17B5-42AF-083A-157D-55DDEE443276}"/>
              </a:ext>
            </a:extLst>
          </p:cNvPr>
          <p:cNvSpPr txBox="1"/>
          <p:nvPr/>
        </p:nvSpPr>
        <p:spPr>
          <a:xfrm>
            <a:off x="19803994" y="11381003"/>
            <a:ext cx="369331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212121"/>
                </a:solidFill>
                <a:effectLst/>
              </a:rPr>
              <a:t>Neuro Oncol. 2016 Sep;18(9):1199-208</a:t>
            </a:r>
            <a:endParaRPr kumimoji="0" lang="es-ES" sz="1600" b="0" i="0" u="none" strike="noStrike" cap="none" spc="0" normalizeH="0" baseline="0" dirty="0">
              <a:ln>
                <a:noFill/>
              </a:ln>
              <a:solidFill>
                <a:srgbClr val="5E5E5E"/>
              </a:solidFill>
              <a:effectLst/>
              <a:uFillTx/>
              <a:ea typeface="+mn-ea"/>
              <a:cs typeface="+mn-cs"/>
              <a:sym typeface="Helvetica Neue"/>
            </a:endParaRPr>
          </a:p>
        </p:txBody>
      </p:sp>
    </p:spTree>
    <p:extLst>
      <p:ext uri="{BB962C8B-B14F-4D97-AF65-F5344CB8AC3E}">
        <p14:creationId xmlns:p14="http://schemas.microsoft.com/office/powerpoint/2010/main" val="319683255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48409711r\Desktop\555.PNG"/>
          <p:cNvPicPr>
            <a:picLocks noChangeAspect="1" noChangeArrowheads="1"/>
          </p:cNvPicPr>
          <p:nvPr/>
        </p:nvPicPr>
        <p:blipFill rotWithShape="1">
          <a:blip r:embed="rId3">
            <a:extLst>
              <a:ext uri="{28A0092B-C50C-407E-A947-70E740481C1C}">
                <a14:useLocalDpi xmlns:a14="http://schemas.microsoft.com/office/drawing/2010/main" val="0"/>
              </a:ext>
            </a:extLst>
          </a:blip>
          <a:srcRect l="10304" t="4602" r="4799"/>
          <a:stretch/>
        </p:blipFill>
        <p:spPr bwMode="auto">
          <a:xfrm>
            <a:off x="8430819" y="2648129"/>
            <a:ext cx="3770896" cy="4016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48409711r\Desktop\d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5768" y="2650712"/>
            <a:ext cx="3717155" cy="401385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48409711r\Desktop\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8143" y="2650711"/>
            <a:ext cx="4327625" cy="40138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48409711r\Desktop\ff.PNG"/>
          <p:cNvPicPr>
            <a:picLocks noChangeAspect="1" noChangeArrowheads="1"/>
          </p:cNvPicPr>
          <p:nvPr/>
        </p:nvPicPr>
        <p:blipFill rotWithShape="1">
          <a:blip r:embed="rId6">
            <a:extLst>
              <a:ext uri="{28A0092B-C50C-407E-A947-70E740481C1C}">
                <a14:useLocalDpi xmlns:a14="http://schemas.microsoft.com/office/drawing/2010/main" val="0"/>
              </a:ext>
            </a:extLst>
          </a:blip>
          <a:srcRect b="3187"/>
          <a:stretch/>
        </p:blipFill>
        <p:spPr bwMode="auto">
          <a:xfrm>
            <a:off x="12201715" y="2650713"/>
            <a:ext cx="3856428" cy="4013856"/>
          </a:xfrm>
          <a:prstGeom prst="rect">
            <a:avLst/>
          </a:prstGeom>
          <a:noFill/>
          <a:extLst>
            <a:ext uri="{909E8E84-426E-40DD-AFC4-6F175D3DCCD1}">
              <a14:hiddenFill xmlns:a14="http://schemas.microsoft.com/office/drawing/2010/main">
                <a:solidFill>
                  <a:srgbClr val="FFFFFF"/>
                </a:solidFill>
              </a14:hiddenFill>
            </a:ext>
          </a:extLst>
        </p:spPr>
      </p:pic>
      <p:sp>
        <p:nvSpPr>
          <p:cNvPr id="22" name="Título 2">
            <a:extLst>
              <a:ext uri="{FF2B5EF4-FFF2-40B4-BE49-F238E27FC236}">
                <a16:creationId xmlns:a16="http://schemas.microsoft.com/office/drawing/2014/main" id="{95A3FB0A-416C-4A72-115B-42E9847A19A2}"/>
              </a:ext>
            </a:extLst>
          </p:cNvPr>
          <p:cNvSpPr>
            <a:spLocks noGrp="1"/>
          </p:cNvSpPr>
          <p:nvPr>
            <p:ph type="title"/>
          </p:nvPr>
        </p:nvSpPr>
        <p:spPr>
          <a:xfrm>
            <a:off x="994629" y="180284"/>
            <a:ext cx="17832516" cy="1762125"/>
          </a:xfrm>
        </p:spPr>
        <p:txBody>
          <a:bodyPr>
            <a:normAutofit/>
          </a:bodyPr>
          <a:lstStyle/>
          <a:p>
            <a:r>
              <a:rPr lang="es-ES" b="0" dirty="0">
                <a:latin typeface="Calibri" panose="020F0502020204030204" pitchFamily="34" charset="0"/>
                <a:cs typeface="Calibri" panose="020F0502020204030204" pitchFamily="34" charset="0"/>
              </a:rPr>
              <a:t>Experiencia PET-Dopa 18 nuestro centro</a:t>
            </a:r>
          </a:p>
        </p:txBody>
      </p:sp>
      <p:sp>
        <p:nvSpPr>
          <p:cNvPr id="2" name="2 CuadroTexto">
            <a:extLst>
              <a:ext uri="{FF2B5EF4-FFF2-40B4-BE49-F238E27FC236}">
                <a16:creationId xmlns:a16="http://schemas.microsoft.com/office/drawing/2014/main" id="{2C6ABF27-ED23-BD14-6C19-AC634A42ECAE}"/>
              </a:ext>
            </a:extLst>
          </p:cNvPr>
          <p:cNvSpPr txBox="1"/>
          <p:nvPr/>
        </p:nvSpPr>
        <p:spPr>
          <a:xfrm>
            <a:off x="19436862" y="11504245"/>
            <a:ext cx="494713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1600" b="0" i="1" u="none" strike="noStrike" cap="none" spc="0" normalizeH="0" baseline="0" dirty="0">
                <a:ln>
                  <a:noFill/>
                </a:ln>
                <a:solidFill>
                  <a:srgbClr val="010000"/>
                </a:solidFill>
                <a:effectLst/>
                <a:uFillTx/>
                <a:sym typeface="Helvetica Neue"/>
              </a:rPr>
              <a:t>Cortesía </a:t>
            </a:r>
            <a:r>
              <a:rPr kumimoji="0" lang="es-ES" sz="1600" b="0" i="1" u="none" strike="noStrike" cap="none" spc="0" normalizeH="0" baseline="0" dirty="0" err="1">
                <a:ln>
                  <a:noFill/>
                </a:ln>
                <a:solidFill>
                  <a:srgbClr val="010000"/>
                </a:solidFill>
                <a:effectLst/>
                <a:uFillTx/>
                <a:sym typeface="Helvetica Neue"/>
              </a:rPr>
              <a:t>Dra</a:t>
            </a:r>
            <a:r>
              <a:rPr kumimoji="0" lang="es-ES" sz="1600" b="0" i="1" u="none" strike="noStrike" cap="none" spc="0" normalizeH="0" dirty="0">
                <a:ln>
                  <a:noFill/>
                </a:ln>
                <a:solidFill>
                  <a:srgbClr val="010000"/>
                </a:solidFill>
                <a:effectLst/>
                <a:uFillTx/>
                <a:sym typeface="Helvetica Neue"/>
              </a:rPr>
              <a:t> Begoña Mart</a:t>
            </a:r>
            <a:r>
              <a:rPr lang="es-ES" sz="1600" i="1" dirty="0">
                <a:solidFill>
                  <a:srgbClr val="010000"/>
                </a:solidFill>
              </a:rPr>
              <a:t>ínez</a:t>
            </a:r>
            <a:endParaRPr kumimoji="0" lang="es-ES" sz="1600" b="0" i="1" u="none" strike="noStrike" cap="none" spc="0" normalizeH="0" baseline="0" dirty="0">
              <a:ln>
                <a:noFill/>
              </a:ln>
              <a:solidFill>
                <a:srgbClr val="010000"/>
              </a:solidFill>
              <a:effectLst/>
              <a:uFillTx/>
              <a:sym typeface="Helvetica Neue"/>
            </a:endParaRPr>
          </a:p>
        </p:txBody>
      </p:sp>
      <p:sp>
        <p:nvSpPr>
          <p:cNvPr id="3" name="CuadroTexto 6">
            <a:extLst>
              <a:ext uri="{FF2B5EF4-FFF2-40B4-BE49-F238E27FC236}">
                <a16:creationId xmlns:a16="http://schemas.microsoft.com/office/drawing/2014/main" id="{0BA9D5A7-510F-1DE7-3859-F23D2697305F}"/>
              </a:ext>
            </a:extLst>
          </p:cNvPr>
          <p:cNvSpPr txBox="1"/>
          <p:nvPr/>
        </p:nvSpPr>
        <p:spPr>
          <a:xfrm>
            <a:off x="246766" y="2842797"/>
            <a:ext cx="7984260" cy="70968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15000"/>
              </a:lnSpc>
              <a:spcAft>
                <a:spcPts val="1000"/>
              </a:spcAft>
            </a:pPr>
            <a:r>
              <a:rPr lang="es-ES" sz="2200" dirty="0">
                <a:solidFill>
                  <a:srgbClr val="010000"/>
                </a:solidFill>
                <a:latin typeface="Calibri" panose="020F0502020204030204" pitchFamily="34" charset="0"/>
                <a:cs typeface="Calibri" panose="020F0502020204030204" pitchFamily="34" charset="0"/>
              </a:rPr>
              <a:t>63 años </a:t>
            </a:r>
          </a:p>
          <a:p>
            <a:pPr algn="l">
              <a:lnSpc>
                <a:spcPct val="115000"/>
              </a:lnSpc>
              <a:spcAft>
                <a:spcPts val="1000"/>
              </a:spcAft>
            </a:pPr>
            <a:r>
              <a:rPr lang="es-ES" sz="2200" dirty="0">
                <a:solidFill>
                  <a:srgbClr val="010000"/>
                </a:solidFill>
                <a:latin typeface="Calibri" panose="020F0502020204030204" pitchFamily="34" charset="0"/>
                <a:cs typeface="Calibri" panose="020F0502020204030204" pitchFamily="34" charset="0"/>
              </a:rPr>
              <a:t>GB: </a:t>
            </a:r>
            <a:r>
              <a:rPr lang="es-ES" sz="2200" b="1" dirty="0">
                <a:solidFill>
                  <a:srgbClr val="010000"/>
                </a:solidFill>
                <a:latin typeface="Calibri" panose="020F0502020204030204" pitchFamily="34" charset="0"/>
                <a:cs typeface="Calibri" panose="020F0502020204030204" pitchFamily="34" charset="0"/>
              </a:rPr>
              <a:t>Resección parcial, QTRT 60Gy y TMZ 6 meses, fin Junio/2019</a:t>
            </a:r>
          </a:p>
          <a:p>
            <a:pPr lvl="1" algn="l">
              <a:lnSpc>
                <a:spcPct val="115000"/>
              </a:lnSpc>
              <a:spcAft>
                <a:spcPts val="1000"/>
              </a:spcAft>
            </a:pPr>
            <a:endParaRPr lang="es-ES" sz="2200" dirty="0">
              <a:solidFill>
                <a:srgbClr val="010000"/>
              </a:solidFill>
              <a:latin typeface="Calibri" panose="020F0502020204030204" pitchFamily="34" charset="0"/>
              <a:cs typeface="Calibri" panose="020F0502020204030204" pitchFamily="34" charset="0"/>
            </a:endParaRPr>
          </a:p>
          <a:p>
            <a:pPr algn="l">
              <a:lnSpc>
                <a:spcPct val="115000"/>
              </a:lnSpc>
              <a:spcAft>
                <a:spcPts val="1000"/>
              </a:spcAft>
            </a:pPr>
            <a:r>
              <a:rPr lang="es-ES" sz="2200" b="1" dirty="0">
                <a:solidFill>
                  <a:srgbClr val="010000"/>
                </a:solidFill>
                <a:latin typeface="Calibri" panose="020F0502020204030204" pitchFamily="34" charset="0"/>
                <a:cs typeface="Calibri" panose="020F0502020204030204" pitchFamily="34" charset="0"/>
              </a:rPr>
              <a:t>Mayo/2020: Dudas progresión (11 meses tras </a:t>
            </a:r>
            <a:r>
              <a:rPr lang="es-ES" sz="2200" b="1" dirty="0" err="1">
                <a:solidFill>
                  <a:srgbClr val="010000"/>
                </a:solidFill>
                <a:latin typeface="Calibri" panose="020F0502020204030204" pitchFamily="34" charset="0"/>
                <a:cs typeface="Calibri" panose="020F0502020204030204" pitchFamily="34" charset="0"/>
              </a:rPr>
              <a:t>tto</a:t>
            </a:r>
            <a:r>
              <a:rPr lang="es-ES" sz="2200" b="1" dirty="0">
                <a:solidFill>
                  <a:srgbClr val="010000"/>
                </a:solidFill>
                <a:latin typeface="Calibri" panose="020F0502020204030204" pitchFamily="34" charset="0"/>
                <a:cs typeface="Calibri" panose="020F0502020204030204" pitchFamily="34" charset="0"/>
              </a:rPr>
              <a:t>)</a:t>
            </a:r>
          </a:p>
          <a:p>
            <a:pPr marL="285750" indent="-285750" algn="l">
              <a:lnSpc>
                <a:spcPct val="115000"/>
              </a:lnSpc>
              <a:spcAft>
                <a:spcPts val="1000"/>
              </a:spcAft>
              <a:buFontTx/>
              <a:buChar char="-"/>
            </a:pPr>
            <a:r>
              <a:rPr lang="es-ES" sz="2200" dirty="0">
                <a:solidFill>
                  <a:srgbClr val="010000"/>
                </a:solidFill>
                <a:latin typeface="Calibri" panose="020F0502020204030204" pitchFamily="34" charset="0"/>
                <a:cs typeface="Calibri" panose="020F0502020204030204" pitchFamily="34" charset="0"/>
              </a:rPr>
              <a:t>Se obtienen </a:t>
            </a:r>
            <a:r>
              <a:rPr lang="es-ES" sz="2200" b="1" dirty="0">
                <a:solidFill>
                  <a:srgbClr val="010000"/>
                </a:solidFill>
                <a:latin typeface="Calibri" panose="020F0502020204030204" pitchFamily="34" charset="0"/>
                <a:cs typeface="Calibri" panose="020F0502020204030204" pitchFamily="34" charset="0"/>
              </a:rPr>
              <a:t>valores de perfusión </a:t>
            </a:r>
            <a:r>
              <a:rPr lang="es-ES" sz="2200" b="1" dirty="0" err="1">
                <a:solidFill>
                  <a:srgbClr val="010000"/>
                </a:solidFill>
                <a:latin typeface="Calibri" panose="020F0502020204030204" pitchFamily="34" charset="0"/>
                <a:cs typeface="Calibri" panose="020F0502020204030204" pitchFamily="34" charset="0"/>
              </a:rPr>
              <a:t>rCBV</a:t>
            </a:r>
            <a:r>
              <a:rPr lang="es-ES" sz="2200" b="1" dirty="0">
                <a:solidFill>
                  <a:srgbClr val="010000"/>
                </a:solidFill>
                <a:latin typeface="Calibri" panose="020F0502020204030204" pitchFamily="34" charset="0"/>
                <a:cs typeface="Calibri" panose="020F0502020204030204" pitchFamily="34" charset="0"/>
              </a:rPr>
              <a:t> similares </a:t>
            </a:r>
            <a:r>
              <a:rPr lang="es-ES" sz="2200" dirty="0">
                <a:solidFill>
                  <a:srgbClr val="010000"/>
                </a:solidFill>
                <a:latin typeface="Calibri" panose="020F0502020204030204" pitchFamily="34" charset="0"/>
                <a:cs typeface="Calibri" panose="020F0502020204030204" pitchFamily="34" charset="0"/>
              </a:rPr>
              <a:t>en las zona del lecho tumoral y en las nuevas lesiones de cuerpo calloso, que se sitúan en el límite alto. </a:t>
            </a:r>
          </a:p>
          <a:p>
            <a:pPr marL="285750" indent="-285750" algn="l">
              <a:lnSpc>
                <a:spcPct val="115000"/>
              </a:lnSpc>
              <a:spcAft>
                <a:spcPts val="1000"/>
              </a:spcAft>
              <a:buFontTx/>
              <a:buChar char="-"/>
            </a:pPr>
            <a:r>
              <a:rPr lang="es-ES" sz="2200" dirty="0">
                <a:solidFill>
                  <a:srgbClr val="010000"/>
                </a:solidFill>
                <a:latin typeface="Calibri" panose="020F0502020204030204" pitchFamily="34" charset="0"/>
                <a:cs typeface="Calibri" panose="020F0502020204030204" pitchFamily="34" charset="0"/>
              </a:rPr>
              <a:t>Marcada </a:t>
            </a:r>
            <a:r>
              <a:rPr lang="es-ES" sz="2200" b="1" dirty="0">
                <a:solidFill>
                  <a:srgbClr val="010000"/>
                </a:solidFill>
                <a:latin typeface="Calibri" panose="020F0502020204030204" pitchFamily="34" charset="0"/>
                <a:cs typeface="Calibri" panose="020F0502020204030204" pitchFamily="34" charset="0"/>
              </a:rPr>
              <a:t>restricción de difusión en su zona central </a:t>
            </a:r>
            <a:r>
              <a:rPr lang="es-ES" sz="2200" dirty="0">
                <a:solidFill>
                  <a:srgbClr val="010000"/>
                </a:solidFill>
                <a:latin typeface="Calibri" panose="020F0502020204030204" pitchFamily="34" charset="0"/>
                <a:cs typeface="Calibri" panose="020F0502020204030204" pitchFamily="34" charset="0"/>
              </a:rPr>
              <a:t>necrótica de las lesiones de nueva aparición en cuerpo calloso</a:t>
            </a:r>
          </a:p>
          <a:p>
            <a:pPr algn="l">
              <a:lnSpc>
                <a:spcPct val="115000"/>
              </a:lnSpc>
              <a:spcAft>
                <a:spcPts val="1000"/>
              </a:spcAft>
            </a:pPr>
            <a:br>
              <a:rPr lang="es-ES" sz="2200" b="1" dirty="0">
                <a:solidFill>
                  <a:srgbClr val="010000"/>
                </a:solidFill>
                <a:latin typeface="Calibri" panose="020F0502020204030204" pitchFamily="34" charset="0"/>
                <a:cs typeface="Calibri" panose="020F0502020204030204" pitchFamily="34" charset="0"/>
              </a:rPr>
            </a:br>
            <a:r>
              <a:rPr lang="es-ES" sz="2200" b="1" dirty="0">
                <a:solidFill>
                  <a:schemeClr val="bg1"/>
                </a:solidFill>
                <a:latin typeface="Calibri" panose="020F0502020204030204" pitchFamily="34" charset="0"/>
                <a:cs typeface="Calibri" panose="020F0502020204030204" pitchFamily="34" charset="0"/>
              </a:rPr>
              <a:t>Se realiza PET-Dopa: </a:t>
            </a:r>
          </a:p>
          <a:p>
            <a:pPr marL="285750" indent="-285750" algn="l">
              <a:lnSpc>
                <a:spcPct val="115000"/>
              </a:lnSpc>
              <a:spcAft>
                <a:spcPts val="1000"/>
              </a:spcAft>
              <a:buFontTx/>
              <a:buChar char="-"/>
            </a:pPr>
            <a:r>
              <a:rPr lang="es-ES" sz="2200" dirty="0">
                <a:solidFill>
                  <a:schemeClr val="bg1"/>
                </a:solidFill>
                <a:latin typeface="Calibri" panose="020F0502020204030204" pitchFamily="34" charset="0"/>
                <a:cs typeface="Calibri" panose="020F0502020204030204" pitchFamily="34" charset="0"/>
              </a:rPr>
              <a:t>Área con elevado consumo de dopamina en asta posterior del ventrículo lateral izquierdo, </a:t>
            </a:r>
            <a:r>
              <a:rPr lang="es-ES" sz="2200" b="1" dirty="0">
                <a:solidFill>
                  <a:schemeClr val="bg1"/>
                </a:solidFill>
                <a:latin typeface="Calibri" panose="020F0502020204030204" pitchFamily="34" charset="0"/>
                <a:cs typeface="Calibri" panose="020F0502020204030204" pitchFamily="34" charset="0"/>
              </a:rPr>
              <a:t>indicativa de viabilidad tumoral. </a:t>
            </a:r>
          </a:p>
          <a:p>
            <a:pPr marL="285750" indent="-285750" algn="l">
              <a:lnSpc>
                <a:spcPct val="115000"/>
              </a:lnSpc>
              <a:spcAft>
                <a:spcPts val="1000"/>
              </a:spcAft>
              <a:buFontTx/>
              <a:buChar char="-"/>
            </a:pPr>
            <a:r>
              <a:rPr lang="es-ES" sz="2200" b="1" dirty="0">
                <a:solidFill>
                  <a:schemeClr val="bg1"/>
                </a:solidFill>
                <a:latin typeface="Calibri" panose="020F0502020204030204" pitchFamily="34" charset="0"/>
                <a:cs typeface="Calibri" panose="020F0502020204030204" pitchFamily="34" charset="0"/>
              </a:rPr>
              <a:t>Dos lesiones focales en cuerpo calloso con captación muy leve de dopamina sugestiva de </a:t>
            </a:r>
            <a:r>
              <a:rPr lang="es-ES" sz="2200" b="1" dirty="0" err="1">
                <a:solidFill>
                  <a:schemeClr val="bg1"/>
                </a:solidFill>
                <a:latin typeface="Calibri" panose="020F0502020204030204" pitchFamily="34" charset="0"/>
                <a:cs typeface="Calibri" panose="020F0502020204030204" pitchFamily="34" charset="0"/>
              </a:rPr>
              <a:t>radionecrosis</a:t>
            </a:r>
            <a:r>
              <a:rPr lang="es-ES" sz="220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597572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48409711r\Desktop\555.PNG"/>
          <p:cNvPicPr>
            <a:picLocks noChangeAspect="1" noChangeArrowheads="1"/>
          </p:cNvPicPr>
          <p:nvPr/>
        </p:nvPicPr>
        <p:blipFill rotWithShape="1">
          <a:blip r:embed="rId3">
            <a:extLst>
              <a:ext uri="{28A0092B-C50C-407E-A947-70E740481C1C}">
                <a14:useLocalDpi xmlns:a14="http://schemas.microsoft.com/office/drawing/2010/main" val="0"/>
              </a:ext>
            </a:extLst>
          </a:blip>
          <a:srcRect l="10304" t="4602" r="4799"/>
          <a:stretch/>
        </p:blipFill>
        <p:spPr bwMode="auto">
          <a:xfrm>
            <a:off x="8430819" y="2648129"/>
            <a:ext cx="3770896" cy="40164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48409711r\Desktop\d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5768" y="2650712"/>
            <a:ext cx="3717155" cy="401385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48409711r\Desktop\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8143" y="2650711"/>
            <a:ext cx="4327625" cy="401385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48409711r\Desktop\sd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90454" y="6664568"/>
            <a:ext cx="4053891" cy="43940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48409711r\Desktop\ff.PNG"/>
          <p:cNvPicPr>
            <a:picLocks noChangeAspect="1" noChangeArrowheads="1"/>
          </p:cNvPicPr>
          <p:nvPr/>
        </p:nvPicPr>
        <p:blipFill rotWithShape="1">
          <a:blip r:embed="rId7">
            <a:extLst>
              <a:ext uri="{28A0092B-C50C-407E-A947-70E740481C1C}">
                <a14:useLocalDpi xmlns:a14="http://schemas.microsoft.com/office/drawing/2010/main" val="0"/>
              </a:ext>
            </a:extLst>
          </a:blip>
          <a:srcRect b="3187"/>
          <a:stretch/>
        </p:blipFill>
        <p:spPr bwMode="auto">
          <a:xfrm>
            <a:off x="12201715" y="2650713"/>
            <a:ext cx="3856428" cy="401385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48409711r\Desktop\v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16267" y="6664568"/>
            <a:ext cx="4018146" cy="4347792"/>
          </a:xfrm>
          <a:prstGeom prst="rect">
            <a:avLst/>
          </a:prstGeom>
          <a:noFill/>
          <a:extLst>
            <a:ext uri="{909E8E84-426E-40DD-AFC4-6F175D3DCCD1}">
              <a14:hiddenFill xmlns:a14="http://schemas.microsoft.com/office/drawing/2010/main">
                <a:solidFill>
                  <a:srgbClr val="FFFFFF"/>
                </a:solidFill>
              </a14:hiddenFill>
            </a:ext>
          </a:extLst>
        </p:spPr>
      </p:pic>
      <p:sp>
        <p:nvSpPr>
          <p:cNvPr id="22" name="Título 2">
            <a:extLst>
              <a:ext uri="{FF2B5EF4-FFF2-40B4-BE49-F238E27FC236}">
                <a16:creationId xmlns:a16="http://schemas.microsoft.com/office/drawing/2014/main" id="{95A3FB0A-416C-4A72-115B-42E9847A19A2}"/>
              </a:ext>
            </a:extLst>
          </p:cNvPr>
          <p:cNvSpPr>
            <a:spLocks noGrp="1"/>
          </p:cNvSpPr>
          <p:nvPr>
            <p:ph type="title"/>
          </p:nvPr>
        </p:nvSpPr>
        <p:spPr>
          <a:xfrm>
            <a:off x="994629" y="180284"/>
            <a:ext cx="17832516" cy="1762125"/>
          </a:xfrm>
        </p:spPr>
        <p:txBody>
          <a:bodyPr>
            <a:normAutofit/>
          </a:bodyPr>
          <a:lstStyle/>
          <a:p>
            <a:r>
              <a:rPr lang="es-ES" b="0" dirty="0">
                <a:latin typeface="Calibri" panose="020F0502020204030204" pitchFamily="34" charset="0"/>
                <a:cs typeface="Calibri" panose="020F0502020204030204" pitchFamily="34" charset="0"/>
              </a:rPr>
              <a:t>Experiencia PET-Dopa 18 nuestro centro</a:t>
            </a:r>
          </a:p>
        </p:txBody>
      </p:sp>
      <p:sp>
        <p:nvSpPr>
          <p:cNvPr id="3" name="2 CuadroTexto"/>
          <p:cNvSpPr txBox="1"/>
          <p:nvPr/>
        </p:nvSpPr>
        <p:spPr>
          <a:xfrm>
            <a:off x="19436862" y="11504245"/>
            <a:ext cx="494713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1600" b="0" i="1" u="none" strike="noStrike" cap="none" spc="0" normalizeH="0" baseline="0" dirty="0">
                <a:ln>
                  <a:noFill/>
                </a:ln>
                <a:solidFill>
                  <a:srgbClr val="010000"/>
                </a:solidFill>
                <a:effectLst/>
                <a:uFillTx/>
                <a:sym typeface="Helvetica Neue"/>
              </a:rPr>
              <a:t>Cortesía </a:t>
            </a:r>
            <a:r>
              <a:rPr kumimoji="0" lang="es-ES" sz="1600" b="0" i="1" u="none" strike="noStrike" cap="none" spc="0" normalizeH="0" baseline="0" dirty="0" err="1">
                <a:ln>
                  <a:noFill/>
                </a:ln>
                <a:solidFill>
                  <a:srgbClr val="010000"/>
                </a:solidFill>
                <a:effectLst/>
                <a:uFillTx/>
                <a:sym typeface="Helvetica Neue"/>
              </a:rPr>
              <a:t>Dra</a:t>
            </a:r>
            <a:r>
              <a:rPr kumimoji="0" lang="es-ES" sz="1600" b="0" i="1" u="none" strike="noStrike" cap="none" spc="0" normalizeH="0" dirty="0">
                <a:ln>
                  <a:noFill/>
                </a:ln>
                <a:solidFill>
                  <a:srgbClr val="010000"/>
                </a:solidFill>
                <a:effectLst/>
                <a:uFillTx/>
                <a:sym typeface="Helvetica Neue"/>
              </a:rPr>
              <a:t> Begoña Mart</a:t>
            </a:r>
            <a:r>
              <a:rPr lang="es-ES" sz="1600" i="1" dirty="0">
                <a:solidFill>
                  <a:srgbClr val="010000"/>
                </a:solidFill>
              </a:rPr>
              <a:t>ínez</a:t>
            </a:r>
            <a:endParaRPr kumimoji="0" lang="es-ES" sz="1600" b="0" i="1" u="none" strike="noStrike" cap="none" spc="0" normalizeH="0" baseline="0" dirty="0">
              <a:ln>
                <a:noFill/>
              </a:ln>
              <a:solidFill>
                <a:srgbClr val="010000"/>
              </a:solidFill>
              <a:effectLst/>
              <a:uFillTx/>
              <a:sym typeface="Helvetica Neue"/>
            </a:endParaRPr>
          </a:p>
        </p:txBody>
      </p:sp>
      <p:pic>
        <p:nvPicPr>
          <p:cNvPr id="2" name="Imagen 10">
            <a:extLst>
              <a:ext uri="{FF2B5EF4-FFF2-40B4-BE49-F238E27FC236}">
                <a16:creationId xmlns:a16="http://schemas.microsoft.com/office/drawing/2014/main" id="{F72ABD01-1903-4D26-A9B7-BE8567C9E50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197" b="95455" l="7468" r="86039">
                        <a14:foregroundMark x1="73701" y1="37121" x2="86039" y2="43182"/>
                        <a14:foregroundMark x1="86039" y1="43182" x2="82792" y2="32955"/>
                        <a14:foregroundMark x1="13636" y1="39773" x2="10714" y2="56818"/>
                        <a14:foregroundMark x1="10714" y1="45833" x2="22078" y2="17045"/>
                        <a14:foregroundMark x1="22078" y1="17045" x2="49351" y2="11364"/>
                        <a14:foregroundMark x1="49351" y1="11364" x2="55519" y2="11364"/>
                        <a14:foregroundMark x1="8442" y1="59470" x2="7468" y2="42803"/>
                        <a14:foregroundMark x1="7468" y1="42803" x2="25649" y2="17045"/>
                        <a14:foregroundMark x1="25649" y1="17045" x2="36364" y2="11364"/>
                        <a14:foregroundMark x1="14610" y1="29545" x2="21753" y2="15909"/>
                        <a14:foregroundMark x1="21753" y1="15909" x2="49351" y2="11364"/>
                        <a14:foregroundMark x1="49351" y1="11364" x2="55519" y2="11364"/>
                        <a14:foregroundMark x1="63636" y1="14015" x2="75974" y2="9848"/>
                        <a14:foregroundMark x1="62013" y1="14773" x2="66558" y2="9848"/>
                        <a14:foregroundMark x1="36364" y1="12500" x2="49351" y2="7197"/>
                        <a14:foregroundMark x1="49351" y1="7197" x2="54870" y2="7955"/>
                        <a14:foregroundMark x1="35714" y1="90909" x2="50649" y2="95455"/>
                        <a14:foregroundMark x1="50649" y1="95455" x2="59091" y2="89394"/>
                        <a14:foregroundMark x1="32143" y1="87500" x2="25102" y2="84041"/>
                        <a14:foregroundMark x1="17064" y1="76642" x2="11364" y2="66667"/>
                        <a14:foregroundMark x1="11364" y1="66667" x2="10714" y2="57576"/>
                        <a14:foregroundMark x1="23553" y1="85641" x2="40260" y2="92045"/>
                        <a14:foregroundMark x1="68831" y1="84091" x2="79221" y2="67424"/>
                        <a14:foregroundMark x1="79221" y1="67424" x2="81818" y2="56061"/>
                        <a14:foregroundMark x1="71787" y1="68939" x2="71753" y2="69318"/>
                        <a14:foregroundMark x1="74675" y1="36364" x2="72080" y2="65630"/>
                        <a14:foregroundMark x1="71753" y1="69318" x2="67857" y2="74621"/>
                        <a14:backgroundMark x1="21753" y1="32197" x2="49026" y2="28409"/>
                        <a14:backgroundMark x1="49026" y1="28409" x2="37338" y2="22727"/>
                        <a14:backgroundMark x1="66558" y1="45833" x2="66558" y2="68939"/>
                        <a14:backgroundMark x1="18182" y1="85227" x2="14610" y2="85227"/>
                        <a14:backgroundMark x1="15909" y1="84091" x2="15909" y2="84091"/>
                        <a14:backgroundMark x1="13636" y1="81439" x2="19481" y2="84091"/>
                        <a14:backgroundMark x1="18182" y1="84091" x2="21753" y2="87500"/>
                      </a14:backgroundRemoval>
                    </a14:imgEffect>
                  </a14:imgLayer>
                </a14:imgProps>
              </a:ext>
              <a:ext uri="{28A0092B-C50C-407E-A947-70E740481C1C}">
                <a14:useLocalDpi xmlns:a14="http://schemas.microsoft.com/office/drawing/2010/main" val="0"/>
              </a:ext>
            </a:extLst>
          </a:blip>
          <a:srcRect l="7123" r="7512"/>
          <a:stretch/>
        </p:blipFill>
        <p:spPr>
          <a:xfrm>
            <a:off x="15366136" y="8148276"/>
            <a:ext cx="1707449" cy="1714452"/>
          </a:xfrm>
          <a:prstGeom prst="rect">
            <a:avLst/>
          </a:prstGeom>
        </p:spPr>
      </p:pic>
      <p:sp>
        <p:nvSpPr>
          <p:cNvPr id="4" name="CuadroTexto 6">
            <a:extLst>
              <a:ext uri="{FF2B5EF4-FFF2-40B4-BE49-F238E27FC236}">
                <a16:creationId xmlns:a16="http://schemas.microsoft.com/office/drawing/2014/main" id="{38C6DC32-9936-6C57-0D23-2FC2BFC7C5CB}"/>
              </a:ext>
            </a:extLst>
          </p:cNvPr>
          <p:cNvSpPr txBox="1"/>
          <p:nvPr/>
        </p:nvSpPr>
        <p:spPr>
          <a:xfrm>
            <a:off x="246766" y="2842797"/>
            <a:ext cx="7984260" cy="70968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15000"/>
              </a:lnSpc>
              <a:spcAft>
                <a:spcPts val="1000"/>
              </a:spcAft>
            </a:pPr>
            <a:r>
              <a:rPr lang="es-ES" sz="2200" dirty="0">
                <a:solidFill>
                  <a:schemeClr val="bg2">
                    <a:lumMod val="75000"/>
                  </a:schemeClr>
                </a:solidFill>
                <a:latin typeface="Calibri" panose="020F0502020204030204" pitchFamily="34" charset="0"/>
                <a:cs typeface="Calibri" panose="020F0502020204030204" pitchFamily="34" charset="0"/>
              </a:rPr>
              <a:t>63 años </a:t>
            </a:r>
          </a:p>
          <a:p>
            <a:pPr algn="l">
              <a:lnSpc>
                <a:spcPct val="115000"/>
              </a:lnSpc>
              <a:spcAft>
                <a:spcPts val="1000"/>
              </a:spcAft>
            </a:pPr>
            <a:r>
              <a:rPr lang="es-ES" sz="2200" dirty="0">
                <a:solidFill>
                  <a:schemeClr val="bg2">
                    <a:lumMod val="75000"/>
                  </a:schemeClr>
                </a:solidFill>
                <a:latin typeface="Calibri" panose="020F0502020204030204" pitchFamily="34" charset="0"/>
                <a:cs typeface="Calibri" panose="020F0502020204030204" pitchFamily="34" charset="0"/>
              </a:rPr>
              <a:t>GB: </a:t>
            </a:r>
            <a:r>
              <a:rPr lang="es-ES" sz="2200" b="1" dirty="0">
                <a:solidFill>
                  <a:schemeClr val="bg2">
                    <a:lumMod val="75000"/>
                  </a:schemeClr>
                </a:solidFill>
                <a:latin typeface="Calibri" panose="020F0502020204030204" pitchFamily="34" charset="0"/>
                <a:cs typeface="Calibri" panose="020F0502020204030204" pitchFamily="34" charset="0"/>
              </a:rPr>
              <a:t>Resección parcial, QTRT 60Gy y TMZ 6 meses, fin Junio/2019</a:t>
            </a:r>
          </a:p>
          <a:p>
            <a:pPr lvl="1" algn="l">
              <a:lnSpc>
                <a:spcPct val="115000"/>
              </a:lnSpc>
              <a:spcAft>
                <a:spcPts val="1000"/>
              </a:spcAft>
            </a:pPr>
            <a:endParaRPr lang="es-ES" sz="2200" dirty="0">
              <a:solidFill>
                <a:schemeClr val="bg2">
                  <a:lumMod val="75000"/>
                </a:schemeClr>
              </a:solidFill>
              <a:latin typeface="Calibri" panose="020F0502020204030204" pitchFamily="34" charset="0"/>
              <a:cs typeface="Calibri" panose="020F0502020204030204" pitchFamily="34" charset="0"/>
            </a:endParaRPr>
          </a:p>
          <a:p>
            <a:pPr algn="l">
              <a:lnSpc>
                <a:spcPct val="115000"/>
              </a:lnSpc>
              <a:spcAft>
                <a:spcPts val="1000"/>
              </a:spcAft>
            </a:pPr>
            <a:r>
              <a:rPr lang="es-ES" sz="2200" b="1" dirty="0">
                <a:solidFill>
                  <a:schemeClr val="bg2">
                    <a:lumMod val="75000"/>
                  </a:schemeClr>
                </a:solidFill>
                <a:latin typeface="Calibri" panose="020F0502020204030204" pitchFamily="34" charset="0"/>
                <a:cs typeface="Calibri" panose="020F0502020204030204" pitchFamily="34" charset="0"/>
              </a:rPr>
              <a:t>Mayo/2020: Dudas progresión (11 meses tras </a:t>
            </a:r>
            <a:r>
              <a:rPr lang="es-ES" sz="2200" b="1" dirty="0" err="1">
                <a:solidFill>
                  <a:schemeClr val="bg2">
                    <a:lumMod val="75000"/>
                  </a:schemeClr>
                </a:solidFill>
                <a:latin typeface="Calibri" panose="020F0502020204030204" pitchFamily="34" charset="0"/>
                <a:cs typeface="Calibri" panose="020F0502020204030204" pitchFamily="34" charset="0"/>
              </a:rPr>
              <a:t>tto</a:t>
            </a:r>
            <a:r>
              <a:rPr lang="es-ES" sz="2200" b="1" dirty="0">
                <a:solidFill>
                  <a:schemeClr val="bg2">
                    <a:lumMod val="75000"/>
                  </a:schemeClr>
                </a:solidFill>
                <a:latin typeface="Calibri" panose="020F0502020204030204" pitchFamily="34" charset="0"/>
                <a:cs typeface="Calibri" panose="020F0502020204030204" pitchFamily="34" charset="0"/>
              </a:rPr>
              <a:t>)</a:t>
            </a:r>
          </a:p>
          <a:p>
            <a:pPr marL="285750" indent="-285750" algn="l">
              <a:lnSpc>
                <a:spcPct val="115000"/>
              </a:lnSpc>
              <a:spcAft>
                <a:spcPts val="1000"/>
              </a:spcAft>
              <a:buFontTx/>
              <a:buChar char="-"/>
            </a:pPr>
            <a:r>
              <a:rPr lang="es-ES" sz="2200" dirty="0">
                <a:solidFill>
                  <a:schemeClr val="bg2">
                    <a:lumMod val="75000"/>
                  </a:schemeClr>
                </a:solidFill>
                <a:latin typeface="Calibri" panose="020F0502020204030204" pitchFamily="34" charset="0"/>
                <a:cs typeface="Calibri" panose="020F0502020204030204" pitchFamily="34" charset="0"/>
              </a:rPr>
              <a:t>Se obtienen </a:t>
            </a:r>
            <a:r>
              <a:rPr lang="es-ES" sz="2200" b="1" dirty="0">
                <a:solidFill>
                  <a:schemeClr val="bg2">
                    <a:lumMod val="75000"/>
                  </a:schemeClr>
                </a:solidFill>
                <a:latin typeface="Calibri" panose="020F0502020204030204" pitchFamily="34" charset="0"/>
                <a:cs typeface="Calibri" panose="020F0502020204030204" pitchFamily="34" charset="0"/>
              </a:rPr>
              <a:t>valores de perfusión </a:t>
            </a:r>
            <a:r>
              <a:rPr lang="es-ES" sz="2200" b="1" dirty="0" err="1">
                <a:solidFill>
                  <a:schemeClr val="bg2">
                    <a:lumMod val="75000"/>
                  </a:schemeClr>
                </a:solidFill>
                <a:latin typeface="Calibri" panose="020F0502020204030204" pitchFamily="34" charset="0"/>
                <a:cs typeface="Calibri" panose="020F0502020204030204" pitchFamily="34" charset="0"/>
              </a:rPr>
              <a:t>rCBV</a:t>
            </a:r>
            <a:r>
              <a:rPr lang="es-ES" sz="2200" b="1" dirty="0">
                <a:solidFill>
                  <a:schemeClr val="bg2">
                    <a:lumMod val="75000"/>
                  </a:schemeClr>
                </a:solidFill>
                <a:latin typeface="Calibri" panose="020F0502020204030204" pitchFamily="34" charset="0"/>
                <a:cs typeface="Calibri" panose="020F0502020204030204" pitchFamily="34" charset="0"/>
              </a:rPr>
              <a:t> similares </a:t>
            </a:r>
            <a:r>
              <a:rPr lang="es-ES" sz="2200" dirty="0">
                <a:solidFill>
                  <a:schemeClr val="bg2">
                    <a:lumMod val="75000"/>
                  </a:schemeClr>
                </a:solidFill>
                <a:latin typeface="Calibri" panose="020F0502020204030204" pitchFamily="34" charset="0"/>
                <a:cs typeface="Calibri" panose="020F0502020204030204" pitchFamily="34" charset="0"/>
              </a:rPr>
              <a:t>en las zona del lecho tumoral y en las nuevas lesiones de cuerpo calloso, que se sitúan en el límite alto. </a:t>
            </a:r>
          </a:p>
          <a:p>
            <a:pPr marL="285750" indent="-285750" algn="l">
              <a:lnSpc>
                <a:spcPct val="115000"/>
              </a:lnSpc>
              <a:spcAft>
                <a:spcPts val="1000"/>
              </a:spcAft>
              <a:buFontTx/>
              <a:buChar char="-"/>
            </a:pPr>
            <a:r>
              <a:rPr lang="es-ES" sz="2200" dirty="0">
                <a:solidFill>
                  <a:schemeClr val="bg2">
                    <a:lumMod val="75000"/>
                  </a:schemeClr>
                </a:solidFill>
                <a:latin typeface="Calibri" panose="020F0502020204030204" pitchFamily="34" charset="0"/>
                <a:cs typeface="Calibri" panose="020F0502020204030204" pitchFamily="34" charset="0"/>
              </a:rPr>
              <a:t>Marcada </a:t>
            </a:r>
            <a:r>
              <a:rPr lang="es-ES" sz="2200" b="1" dirty="0">
                <a:solidFill>
                  <a:schemeClr val="bg2">
                    <a:lumMod val="75000"/>
                  </a:schemeClr>
                </a:solidFill>
                <a:latin typeface="Calibri" panose="020F0502020204030204" pitchFamily="34" charset="0"/>
                <a:cs typeface="Calibri" panose="020F0502020204030204" pitchFamily="34" charset="0"/>
              </a:rPr>
              <a:t>restricción de difusión en su zona central </a:t>
            </a:r>
            <a:r>
              <a:rPr lang="es-ES" sz="2200" dirty="0">
                <a:solidFill>
                  <a:schemeClr val="bg2">
                    <a:lumMod val="75000"/>
                  </a:schemeClr>
                </a:solidFill>
                <a:latin typeface="Calibri" panose="020F0502020204030204" pitchFamily="34" charset="0"/>
                <a:cs typeface="Calibri" panose="020F0502020204030204" pitchFamily="34" charset="0"/>
              </a:rPr>
              <a:t>necrótica de las lesiones de nueva aparición en cuerpo calloso</a:t>
            </a:r>
          </a:p>
          <a:p>
            <a:pPr algn="l">
              <a:lnSpc>
                <a:spcPct val="115000"/>
              </a:lnSpc>
              <a:spcAft>
                <a:spcPts val="1000"/>
              </a:spcAft>
            </a:pPr>
            <a:br>
              <a:rPr lang="es-ES" sz="2200" b="1" dirty="0">
                <a:solidFill>
                  <a:srgbClr val="010000"/>
                </a:solidFill>
                <a:latin typeface="Calibri" panose="020F0502020204030204" pitchFamily="34" charset="0"/>
                <a:cs typeface="Calibri" panose="020F0502020204030204" pitchFamily="34" charset="0"/>
              </a:rPr>
            </a:br>
            <a:r>
              <a:rPr lang="es-ES" sz="2200" b="1" dirty="0">
                <a:solidFill>
                  <a:srgbClr val="010000"/>
                </a:solidFill>
                <a:latin typeface="Calibri" panose="020F0502020204030204" pitchFamily="34" charset="0"/>
                <a:cs typeface="Calibri" panose="020F0502020204030204" pitchFamily="34" charset="0"/>
              </a:rPr>
              <a:t>Se realiza PET-Dopa: </a:t>
            </a:r>
          </a:p>
          <a:p>
            <a:pPr marL="285750" indent="-285750" algn="l">
              <a:lnSpc>
                <a:spcPct val="115000"/>
              </a:lnSpc>
              <a:spcAft>
                <a:spcPts val="1000"/>
              </a:spcAft>
              <a:buFontTx/>
              <a:buChar char="-"/>
            </a:pPr>
            <a:r>
              <a:rPr lang="es-ES" sz="2200" dirty="0">
                <a:solidFill>
                  <a:srgbClr val="010000"/>
                </a:solidFill>
                <a:latin typeface="Calibri" panose="020F0502020204030204" pitchFamily="34" charset="0"/>
                <a:cs typeface="Calibri" panose="020F0502020204030204" pitchFamily="34" charset="0"/>
              </a:rPr>
              <a:t>Área con elevado consumo de dopamina en asta posterior del ventrículo lateral izquierdo, </a:t>
            </a:r>
            <a:r>
              <a:rPr lang="es-ES" sz="2200" b="1" dirty="0">
                <a:solidFill>
                  <a:srgbClr val="010000"/>
                </a:solidFill>
                <a:latin typeface="Calibri" panose="020F0502020204030204" pitchFamily="34" charset="0"/>
                <a:cs typeface="Calibri" panose="020F0502020204030204" pitchFamily="34" charset="0"/>
              </a:rPr>
              <a:t>indicativa de viabilidad tumoral. </a:t>
            </a:r>
          </a:p>
          <a:p>
            <a:pPr marL="285750" indent="-285750" algn="l">
              <a:lnSpc>
                <a:spcPct val="115000"/>
              </a:lnSpc>
              <a:spcAft>
                <a:spcPts val="1000"/>
              </a:spcAft>
              <a:buFontTx/>
              <a:buChar char="-"/>
            </a:pPr>
            <a:r>
              <a:rPr lang="es-ES" sz="2200" b="1" dirty="0">
                <a:solidFill>
                  <a:srgbClr val="010000"/>
                </a:solidFill>
                <a:latin typeface="Calibri" panose="020F0502020204030204" pitchFamily="34" charset="0"/>
                <a:cs typeface="Calibri" panose="020F0502020204030204" pitchFamily="34" charset="0"/>
              </a:rPr>
              <a:t>Dos lesiones focales en cuerpo calloso con captación muy leve de dopamina sugestiva de </a:t>
            </a:r>
            <a:r>
              <a:rPr lang="es-ES" sz="2200" b="1" dirty="0" err="1">
                <a:solidFill>
                  <a:srgbClr val="010000"/>
                </a:solidFill>
                <a:latin typeface="Calibri" panose="020F0502020204030204" pitchFamily="34" charset="0"/>
                <a:cs typeface="Calibri" panose="020F0502020204030204" pitchFamily="34" charset="0"/>
              </a:rPr>
              <a:t>radionecrosis</a:t>
            </a:r>
            <a:r>
              <a:rPr lang="es-ES" sz="2200" dirty="0">
                <a:solidFill>
                  <a:srgbClr val="01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8962865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F02AB4C-C94C-1AE4-FB8D-33EDE8EE8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98" y="292100"/>
            <a:ext cx="3691467" cy="1384300"/>
          </a:xfrm>
          <a:prstGeom prst="rect">
            <a:avLst/>
          </a:prstGeom>
        </p:spPr>
      </p:pic>
      <p:pic>
        <p:nvPicPr>
          <p:cNvPr id="11" name="Imagen 10">
            <a:extLst>
              <a:ext uri="{FF2B5EF4-FFF2-40B4-BE49-F238E27FC236}">
                <a16:creationId xmlns:a16="http://schemas.microsoft.com/office/drawing/2014/main" id="{8310CC6D-04C6-B897-1A8C-D72013319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446" y="2133600"/>
            <a:ext cx="13925550" cy="8401218"/>
          </a:xfrm>
          <a:prstGeom prst="rect">
            <a:avLst/>
          </a:prstGeom>
        </p:spPr>
      </p:pic>
      <p:sp>
        <p:nvSpPr>
          <p:cNvPr id="2" name="Marcador de texto 1">
            <a:extLst>
              <a:ext uri="{FF2B5EF4-FFF2-40B4-BE49-F238E27FC236}">
                <a16:creationId xmlns:a16="http://schemas.microsoft.com/office/drawing/2014/main" id="{303B8C81-C832-CB0C-0A50-7B4F2199A353}"/>
              </a:ext>
            </a:extLst>
          </p:cNvPr>
          <p:cNvSpPr txBox="1">
            <a:spLocks/>
          </p:cNvSpPr>
          <p:nvPr/>
        </p:nvSpPr>
        <p:spPr>
          <a:xfrm rot="20517520">
            <a:off x="18620008" y="5345077"/>
            <a:ext cx="5909349" cy="1726062"/>
          </a:xfrm>
          <a:prstGeom prst="rect">
            <a:avLst/>
          </a:prstGeom>
          <a:noFill/>
          <a:ln w="44450">
            <a:no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800" dirty="0">
                <a:solidFill>
                  <a:srgbClr val="F54249"/>
                </a:solidFill>
              </a:rPr>
              <a:t>Diferentes estrategias terapéuticas posibles</a:t>
            </a:r>
          </a:p>
        </p:txBody>
      </p:sp>
      <p:pic>
        <p:nvPicPr>
          <p:cNvPr id="4" name="Imagen 3">
            <a:extLst>
              <a:ext uri="{FF2B5EF4-FFF2-40B4-BE49-F238E27FC236}">
                <a16:creationId xmlns:a16="http://schemas.microsoft.com/office/drawing/2014/main" id="{904D604E-F4FA-F1F1-2D8A-033DE1F67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72551" y="8411613"/>
            <a:ext cx="5527049" cy="412466"/>
          </a:xfrm>
          <a:prstGeom prst="rect">
            <a:avLst/>
          </a:prstGeom>
        </p:spPr>
      </p:pic>
      <p:sp>
        <p:nvSpPr>
          <p:cNvPr id="3" name="CuadroTexto 2">
            <a:extLst>
              <a:ext uri="{FF2B5EF4-FFF2-40B4-BE49-F238E27FC236}">
                <a16:creationId xmlns:a16="http://schemas.microsoft.com/office/drawing/2014/main" id="{DAC3EE3F-58FE-10CF-0D3D-EDB308A8FC75}"/>
              </a:ext>
            </a:extLst>
          </p:cNvPr>
          <p:cNvSpPr txBox="1"/>
          <p:nvPr/>
        </p:nvSpPr>
        <p:spPr>
          <a:xfrm>
            <a:off x="20408954" y="11375727"/>
            <a:ext cx="261610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s-ES" sz="1600" i="0" u="none" strike="noStrike" cap="none" spc="0" normalizeH="0" baseline="0" dirty="0">
                <a:ln>
                  <a:noFill/>
                </a:ln>
                <a:solidFill>
                  <a:srgbClr val="010000"/>
                </a:solidFill>
                <a:effectLst/>
                <a:uFillTx/>
                <a:ea typeface="+mn-ea"/>
                <a:cs typeface="+mn-cs"/>
                <a:sym typeface="Helvetica Neue"/>
              </a:rPr>
              <a:t>NCCN </a:t>
            </a:r>
            <a:r>
              <a:rPr kumimoji="0" lang="es-ES" sz="1600" i="0" u="none" strike="noStrike" cap="none" spc="0" normalizeH="0" baseline="0" dirty="0" err="1">
                <a:ln>
                  <a:noFill/>
                </a:ln>
                <a:solidFill>
                  <a:srgbClr val="010000"/>
                </a:solidFill>
                <a:effectLst/>
                <a:uFillTx/>
                <a:ea typeface="+mn-ea"/>
                <a:cs typeface="+mn-cs"/>
                <a:sym typeface="Helvetica Neue"/>
              </a:rPr>
              <a:t>guidelines</a:t>
            </a:r>
            <a:r>
              <a:rPr kumimoji="0" lang="es-ES" sz="1600" i="0" u="none" strike="noStrike" cap="none" spc="0" normalizeH="0" baseline="0" dirty="0">
                <a:ln>
                  <a:noFill/>
                </a:ln>
                <a:solidFill>
                  <a:srgbClr val="010000"/>
                </a:solidFill>
                <a:effectLst/>
                <a:uFillTx/>
                <a:ea typeface="+mn-ea"/>
                <a:cs typeface="+mn-cs"/>
                <a:sym typeface="Helvetica Neue"/>
              </a:rPr>
              <a:t> v</a:t>
            </a:r>
            <a:r>
              <a:rPr lang="es-ES" sz="1600" dirty="0">
                <a:solidFill>
                  <a:srgbClr val="010000"/>
                </a:solidFill>
                <a:effectLst/>
              </a:rPr>
              <a:t>1.2022 </a:t>
            </a:r>
            <a:endParaRPr lang="es-ES" sz="1600" dirty="0">
              <a:solidFill>
                <a:srgbClr val="010000"/>
              </a:solidFill>
            </a:endParaRPr>
          </a:p>
          <a:p>
            <a:pPr marL="0" marR="0" indent="0" algn="ctr"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70506901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F02AB4C-C94C-1AE4-FB8D-33EDE8EE8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98" y="292100"/>
            <a:ext cx="3691467" cy="1384300"/>
          </a:xfrm>
          <a:prstGeom prst="rect">
            <a:avLst/>
          </a:prstGeom>
        </p:spPr>
      </p:pic>
      <p:pic>
        <p:nvPicPr>
          <p:cNvPr id="11" name="Imagen 10">
            <a:extLst>
              <a:ext uri="{FF2B5EF4-FFF2-40B4-BE49-F238E27FC236}">
                <a16:creationId xmlns:a16="http://schemas.microsoft.com/office/drawing/2014/main" id="{8310CC6D-04C6-B897-1A8C-D720133193E2}"/>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4572446" y="2133600"/>
            <a:ext cx="13925550" cy="8401218"/>
          </a:xfrm>
          <a:prstGeom prst="rect">
            <a:avLst/>
          </a:prstGeom>
        </p:spPr>
      </p:pic>
      <p:pic>
        <p:nvPicPr>
          <p:cNvPr id="13" name="Imagen 12">
            <a:extLst>
              <a:ext uri="{FF2B5EF4-FFF2-40B4-BE49-F238E27FC236}">
                <a16:creationId xmlns:a16="http://schemas.microsoft.com/office/drawing/2014/main" id="{548F6FDB-955A-695A-6293-1E51744D05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737" y="4878318"/>
            <a:ext cx="19652526" cy="2286110"/>
          </a:xfrm>
          <a:prstGeom prst="rect">
            <a:avLst/>
          </a:prstGeom>
        </p:spPr>
      </p:pic>
      <p:cxnSp>
        <p:nvCxnSpPr>
          <p:cNvPr id="3" name="Conector recto 2">
            <a:extLst>
              <a:ext uri="{FF2B5EF4-FFF2-40B4-BE49-F238E27FC236}">
                <a16:creationId xmlns:a16="http://schemas.microsoft.com/office/drawing/2014/main" id="{D6DB6177-9346-DAEA-F9C3-0F95D0E5FEED}"/>
              </a:ext>
            </a:extLst>
          </p:cNvPr>
          <p:cNvCxnSpPr>
            <a:cxnSpLocks/>
          </p:cNvCxnSpPr>
          <p:nvPr/>
        </p:nvCxnSpPr>
        <p:spPr>
          <a:xfrm>
            <a:off x="11964358" y="6551590"/>
            <a:ext cx="9752647" cy="0"/>
          </a:xfrm>
          <a:prstGeom prst="line">
            <a:avLst/>
          </a:prstGeom>
          <a:ln w="50800">
            <a:solidFill>
              <a:srgbClr val="F43330"/>
            </a:solidFill>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57C81F53-A12F-1E31-464E-8309C8DFAF1C}"/>
              </a:ext>
            </a:extLst>
          </p:cNvPr>
          <p:cNvCxnSpPr>
            <a:cxnSpLocks/>
          </p:cNvCxnSpPr>
          <p:nvPr/>
        </p:nvCxnSpPr>
        <p:spPr>
          <a:xfrm>
            <a:off x="2998158" y="7164428"/>
            <a:ext cx="3047042" cy="0"/>
          </a:xfrm>
          <a:prstGeom prst="line">
            <a:avLst/>
          </a:prstGeom>
          <a:ln w="50800">
            <a:solidFill>
              <a:srgbClr val="F43330"/>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58F196BF-2161-0821-14C8-EDEBB31B3312}"/>
              </a:ext>
            </a:extLst>
          </p:cNvPr>
          <p:cNvSpPr txBox="1"/>
          <p:nvPr/>
        </p:nvSpPr>
        <p:spPr>
          <a:xfrm>
            <a:off x="20408954" y="11375727"/>
            <a:ext cx="261610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s-ES" sz="1600" i="0" u="none" strike="noStrike" cap="none" spc="0" normalizeH="0" baseline="0" dirty="0">
                <a:ln>
                  <a:noFill/>
                </a:ln>
                <a:solidFill>
                  <a:srgbClr val="010000"/>
                </a:solidFill>
                <a:effectLst/>
                <a:uFillTx/>
                <a:ea typeface="+mn-ea"/>
                <a:cs typeface="+mn-cs"/>
                <a:sym typeface="Helvetica Neue"/>
              </a:rPr>
              <a:t>NCCN </a:t>
            </a:r>
            <a:r>
              <a:rPr kumimoji="0" lang="es-ES" sz="1600" i="0" u="none" strike="noStrike" cap="none" spc="0" normalizeH="0" baseline="0" dirty="0" err="1">
                <a:ln>
                  <a:noFill/>
                </a:ln>
                <a:solidFill>
                  <a:srgbClr val="010000"/>
                </a:solidFill>
                <a:effectLst/>
                <a:uFillTx/>
                <a:ea typeface="+mn-ea"/>
                <a:cs typeface="+mn-cs"/>
                <a:sym typeface="Helvetica Neue"/>
              </a:rPr>
              <a:t>guidelines</a:t>
            </a:r>
            <a:r>
              <a:rPr kumimoji="0" lang="es-ES" sz="1600" i="0" u="none" strike="noStrike" cap="none" spc="0" normalizeH="0" baseline="0" dirty="0">
                <a:ln>
                  <a:noFill/>
                </a:ln>
                <a:solidFill>
                  <a:srgbClr val="010000"/>
                </a:solidFill>
                <a:effectLst/>
                <a:uFillTx/>
                <a:ea typeface="+mn-ea"/>
                <a:cs typeface="+mn-cs"/>
                <a:sym typeface="Helvetica Neue"/>
              </a:rPr>
              <a:t> v</a:t>
            </a:r>
            <a:r>
              <a:rPr lang="es-ES" sz="1600" dirty="0">
                <a:solidFill>
                  <a:srgbClr val="010000"/>
                </a:solidFill>
                <a:effectLst/>
              </a:rPr>
              <a:t>1.2022 </a:t>
            </a:r>
            <a:endParaRPr lang="es-ES" sz="1600" dirty="0">
              <a:solidFill>
                <a:srgbClr val="010000"/>
              </a:solidFill>
            </a:endParaRPr>
          </a:p>
          <a:p>
            <a:pPr marL="0" marR="0" indent="0" algn="ctr"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156587903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izarra&#10;&#10;Descripción generada automáticamente">
            <a:extLst>
              <a:ext uri="{FF2B5EF4-FFF2-40B4-BE49-F238E27FC236}">
                <a16:creationId xmlns:a16="http://schemas.microsoft.com/office/drawing/2014/main" id="{908468DA-57E5-CC68-3153-7E5CEA7F52A6}"/>
              </a:ext>
            </a:extLst>
          </p:cNvPr>
          <p:cNvPicPr>
            <a:picLocks noChangeAspect="1"/>
          </p:cNvPicPr>
          <p:nvPr/>
        </p:nvPicPr>
        <p:blipFill>
          <a:blip r:embed="rId3"/>
          <a:stretch>
            <a:fillRect/>
          </a:stretch>
        </p:blipFill>
        <p:spPr>
          <a:xfrm>
            <a:off x="17387866" y="104856"/>
            <a:ext cx="6446589" cy="4927969"/>
          </a:xfrm>
          <a:prstGeom prst="rect">
            <a:avLst/>
          </a:prstGeom>
        </p:spPr>
      </p:pic>
      <p:sp>
        <p:nvSpPr>
          <p:cNvPr id="2" name="Título 2">
            <a:extLst>
              <a:ext uri="{FF2B5EF4-FFF2-40B4-BE49-F238E27FC236}">
                <a16:creationId xmlns:a16="http://schemas.microsoft.com/office/drawing/2014/main" id="{E61792B1-21DF-8A80-7103-BC717E67328C}"/>
              </a:ext>
            </a:extLst>
          </p:cNvPr>
          <p:cNvSpPr>
            <a:spLocks noGrp="1"/>
          </p:cNvSpPr>
          <p:nvPr>
            <p:ph type="title"/>
          </p:nvPr>
        </p:nvSpPr>
        <p:spPr>
          <a:xfrm>
            <a:off x="2654987" y="926242"/>
            <a:ext cx="17832516" cy="1762125"/>
          </a:xfrm>
        </p:spPr>
        <p:txBody>
          <a:bodyPr>
            <a:normAutofit/>
          </a:bodyPr>
          <a:lstStyle/>
          <a:p>
            <a:r>
              <a:rPr lang="es-ES" b="0" dirty="0">
                <a:latin typeface="Calibri" panose="020F0502020204030204" pitchFamily="34" charset="0"/>
                <a:cs typeface="Calibri" panose="020F0502020204030204" pitchFamily="34" charset="0"/>
              </a:rPr>
              <a:t>Decisiones </a:t>
            </a:r>
            <a:r>
              <a:rPr lang="es-ES" b="0" dirty="0">
                <a:latin typeface="Calibri" panose="020F0502020204030204" pitchFamily="34" charset="0"/>
                <a:cs typeface="Calibri" panose="020F0502020204030204" pitchFamily="34" charset="0"/>
                <a:sym typeface="Wingdings" pitchFamily="2" charset="2"/>
              </a:rPr>
              <a:t> comité multidisciplinar</a:t>
            </a:r>
            <a:endParaRPr lang="es-ES" b="0" dirty="0">
              <a:latin typeface="Calibri" panose="020F0502020204030204" pitchFamily="34" charset="0"/>
              <a:cs typeface="Calibri" panose="020F0502020204030204" pitchFamily="34" charset="0"/>
            </a:endParaRPr>
          </a:p>
        </p:txBody>
      </p:sp>
      <p:pic>
        <p:nvPicPr>
          <p:cNvPr id="8" name="Picture 2" descr="C:\Users\48409711r\Desktop\png-transparent-yellow-sticky-notes-web-page-computer-file-simple-page-tag-message-box-miscellaneous-label-gift-box.png">
            <a:extLst>
              <a:ext uri="{FF2B5EF4-FFF2-40B4-BE49-F238E27FC236}">
                <a16:creationId xmlns:a16="http://schemas.microsoft.com/office/drawing/2014/main" id="{6E9487EF-9694-E761-E1B0-F7692226463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435" r="98696">
                        <a14:foregroundMark x1="25652" y1="49466" x2="57500" y2="23611"/>
                        <a14:foregroundMark x1="63913" y1="71047" x2="80326" y2="41667"/>
                        <a14:foregroundMark x1="45000" y1="50534" x2="32609" y2="74893"/>
                        <a14:foregroundMark x1="30652" y1="20726" x2="20217" y2="25107"/>
                        <a14:foregroundMark x1="32609" y1="53953" x2="23152" y2="71474"/>
                        <a14:foregroundMark x1="28587" y1="84188" x2="63370" y2="82692"/>
                        <a14:foregroundMark x1="14674" y1="30983" x2="10217" y2="71474"/>
                        <a14:foregroundMark x1="6304" y1="82265" x2="77283" y2="91026"/>
                        <a14:foregroundMark x1="9783" y1="8974" x2="9783" y2="8974"/>
                        <a14:foregroundMark x1="7283" y1="57585" x2="6196" y2="62073"/>
                        <a14:foregroundMark x1="9130" y1="72329" x2="5652" y2="74893"/>
                        <a14:foregroundMark x1="9674" y1="52564" x2="4891" y2="55983"/>
                        <a14:foregroundMark x1="8370" y1="52564" x2="6196" y2="53846"/>
                        <a14:foregroundMark x1="10978" y1="7051" x2="12935" y2="7799"/>
                        <a14:foregroundMark x1="83804" y1="89103" x2="83261" y2="97009"/>
                      </a14:backgroundRemoval>
                    </a14:imgEffect>
                  </a14:imgLayer>
                </a14:imgProps>
              </a:ext>
              <a:ext uri="{28A0092B-C50C-407E-A947-70E740481C1C}">
                <a14:useLocalDpi xmlns:a14="http://schemas.microsoft.com/office/drawing/2010/main" val="0"/>
              </a:ext>
            </a:extLst>
          </a:blip>
          <a:srcRect/>
          <a:stretch>
            <a:fillRect/>
          </a:stretch>
        </p:blipFill>
        <p:spPr bwMode="auto">
          <a:xfrm>
            <a:off x="5318736" y="3192218"/>
            <a:ext cx="8763000" cy="8915400"/>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2">
            <a:extLst>
              <a:ext uri="{FF2B5EF4-FFF2-40B4-BE49-F238E27FC236}">
                <a16:creationId xmlns:a16="http://schemas.microsoft.com/office/drawing/2014/main" id="{5FF31BE2-E687-38E7-F920-526E77C771DE}"/>
              </a:ext>
            </a:extLst>
          </p:cNvPr>
          <p:cNvSpPr txBox="1">
            <a:spLocks/>
          </p:cNvSpPr>
          <p:nvPr/>
        </p:nvSpPr>
        <p:spPr>
          <a:xfrm>
            <a:off x="6265695" y="4151763"/>
            <a:ext cx="17832516" cy="1762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2438338" rtl="0"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s-ES" b="0" u="sng" dirty="0">
                <a:latin typeface="Calibri" panose="020F0502020204030204" pitchFamily="34" charset="0"/>
                <a:cs typeface="Calibri" panose="020F0502020204030204" pitchFamily="34" charset="0"/>
              </a:rPr>
              <a:t>Factores</a:t>
            </a:r>
            <a:r>
              <a:rPr lang="es-ES" b="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9348590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48409711r\Desktop\png-transparent-yellow-sticky-notes-web-page-computer-file-simple-page-tag-message-box-miscellaneous-label-gift-box.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435" r="98696">
                        <a14:foregroundMark x1="25652" y1="49466" x2="57500" y2="23611"/>
                        <a14:foregroundMark x1="63913" y1="71047" x2="80326" y2="41667"/>
                        <a14:foregroundMark x1="45000" y1="50534" x2="32609" y2="74893"/>
                        <a14:foregroundMark x1="30652" y1="20726" x2="20217" y2="25107"/>
                        <a14:foregroundMark x1="32609" y1="53953" x2="23152" y2="71474"/>
                        <a14:foregroundMark x1="28587" y1="84188" x2="63370" y2="82692"/>
                        <a14:foregroundMark x1="14674" y1="30983" x2="10217" y2="71474"/>
                        <a14:foregroundMark x1="6304" y1="82265" x2="77283" y2="91026"/>
                        <a14:foregroundMark x1="9783" y1="8974" x2="9783" y2="8974"/>
                        <a14:foregroundMark x1="7283" y1="57585" x2="6196" y2="62073"/>
                        <a14:foregroundMark x1="9130" y1="72329" x2="5652" y2="74893"/>
                        <a14:foregroundMark x1="9674" y1="52564" x2="4891" y2="55983"/>
                        <a14:foregroundMark x1="8370" y1="52564" x2="6196" y2="53846"/>
                        <a14:foregroundMark x1="10978" y1="7051" x2="12935" y2="7799"/>
                        <a14:foregroundMark x1="83804" y1="89103" x2="83261" y2="97009"/>
                      </a14:backgroundRemoval>
                    </a14:imgEffect>
                  </a14:imgLayer>
                </a14:imgProps>
              </a:ext>
              <a:ext uri="{28A0092B-C50C-407E-A947-70E740481C1C}">
                <a14:useLocalDpi xmlns:a14="http://schemas.microsoft.com/office/drawing/2010/main" val="0"/>
              </a:ext>
            </a:extLst>
          </a:blip>
          <a:srcRect/>
          <a:stretch>
            <a:fillRect/>
          </a:stretch>
        </p:blipFill>
        <p:spPr bwMode="auto">
          <a:xfrm>
            <a:off x="5318736" y="3192218"/>
            <a:ext cx="8763000" cy="89154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E61792B1-21DF-8A80-7103-BC717E67328C}"/>
              </a:ext>
            </a:extLst>
          </p:cNvPr>
          <p:cNvSpPr>
            <a:spLocks noGrp="1"/>
          </p:cNvSpPr>
          <p:nvPr>
            <p:ph type="title"/>
          </p:nvPr>
        </p:nvSpPr>
        <p:spPr>
          <a:xfrm>
            <a:off x="2654987" y="926242"/>
            <a:ext cx="17832516" cy="1762125"/>
          </a:xfrm>
        </p:spPr>
        <p:txBody>
          <a:bodyPr>
            <a:normAutofit/>
          </a:bodyPr>
          <a:lstStyle/>
          <a:p>
            <a:r>
              <a:rPr lang="es-ES" b="0" dirty="0">
                <a:latin typeface="Calibri" panose="020F0502020204030204" pitchFamily="34" charset="0"/>
                <a:cs typeface="Calibri" panose="020F0502020204030204" pitchFamily="34" charset="0"/>
              </a:rPr>
              <a:t>Decisiones </a:t>
            </a:r>
            <a:r>
              <a:rPr lang="es-ES" b="0" dirty="0">
                <a:latin typeface="Calibri" panose="020F0502020204030204" pitchFamily="34" charset="0"/>
                <a:cs typeface="Calibri" panose="020F0502020204030204" pitchFamily="34" charset="0"/>
                <a:sym typeface="Wingdings" pitchFamily="2" charset="2"/>
              </a:rPr>
              <a:t> comité multidisciplinar</a:t>
            </a:r>
            <a:endParaRPr lang="es-ES" b="0" dirty="0">
              <a:latin typeface="Calibri" panose="020F0502020204030204" pitchFamily="34" charset="0"/>
              <a:cs typeface="Calibri" panose="020F0502020204030204" pitchFamily="34" charset="0"/>
            </a:endParaRPr>
          </a:p>
        </p:txBody>
      </p:sp>
      <p:sp>
        <p:nvSpPr>
          <p:cNvPr id="3" name="Título 2">
            <a:extLst>
              <a:ext uri="{FF2B5EF4-FFF2-40B4-BE49-F238E27FC236}">
                <a16:creationId xmlns:a16="http://schemas.microsoft.com/office/drawing/2014/main" id="{1B3D2988-5C0F-02B0-8A35-70F6B87CE52E}"/>
              </a:ext>
            </a:extLst>
          </p:cNvPr>
          <p:cNvSpPr txBox="1">
            <a:spLocks/>
          </p:cNvSpPr>
          <p:nvPr/>
        </p:nvSpPr>
        <p:spPr>
          <a:xfrm>
            <a:off x="6265695" y="4151763"/>
            <a:ext cx="17832516" cy="1762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2438338" rtl="0"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s-ES" b="0" u="sng" dirty="0">
                <a:latin typeface="Calibri" panose="020F0502020204030204" pitchFamily="34" charset="0"/>
                <a:cs typeface="Calibri" panose="020F0502020204030204" pitchFamily="34" charset="0"/>
              </a:rPr>
              <a:t>Factores</a:t>
            </a:r>
            <a:r>
              <a:rPr lang="es-ES" b="0" dirty="0">
                <a:latin typeface="Calibri" panose="020F0502020204030204" pitchFamily="34" charset="0"/>
                <a:cs typeface="Calibri" panose="020F0502020204030204" pitchFamily="34" charset="0"/>
              </a:rPr>
              <a:t>:</a:t>
            </a:r>
          </a:p>
        </p:txBody>
      </p:sp>
      <p:sp>
        <p:nvSpPr>
          <p:cNvPr id="4" name="CuadroTexto 3">
            <a:extLst>
              <a:ext uri="{FF2B5EF4-FFF2-40B4-BE49-F238E27FC236}">
                <a16:creationId xmlns:a16="http://schemas.microsoft.com/office/drawing/2014/main" id="{6540645C-149D-6F2F-765D-353D83D0FDAE}"/>
              </a:ext>
            </a:extLst>
          </p:cNvPr>
          <p:cNvSpPr txBox="1"/>
          <p:nvPr/>
        </p:nvSpPr>
        <p:spPr>
          <a:xfrm>
            <a:off x="6564832" y="5913888"/>
            <a:ext cx="9308214" cy="3912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lnSpc>
                <a:spcPct val="150000"/>
              </a:lnSpc>
              <a:buFont typeface="Arial" panose="020B0604020202020204" pitchFamily="34" charset="0"/>
              <a:buChar char="•"/>
            </a:pPr>
            <a:r>
              <a:rPr lang="es-ES" b="0" dirty="0">
                <a:solidFill>
                  <a:srgbClr val="010000"/>
                </a:solidFill>
                <a:latin typeface="Source Sans Pro" panose="020F0502020204030204" pitchFamily="34" charset="0"/>
              </a:rPr>
              <a:t>Edad</a:t>
            </a:r>
            <a:r>
              <a:rPr lang="es-ES" b="0" dirty="0">
                <a:latin typeface="Source Sans Pro" panose="020F0502020204030204" pitchFamily="34" charset="0"/>
              </a:rPr>
              <a:t> </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IK </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Volumen de la recaída </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Localización de la recaída</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Sintomatología asociada</a:t>
            </a:r>
          </a:p>
          <a:p>
            <a:pPr marL="457200" lvl="8" indent="-457200" algn="l">
              <a:lnSpc>
                <a:spcPct val="150000"/>
              </a:lnSpc>
              <a:buFont typeface="Arial" panose="020B0604020202020204" pitchFamily="34" charset="0"/>
              <a:buChar char="•"/>
            </a:pPr>
            <a:r>
              <a:rPr lang="es-ES" b="0" dirty="0">
                <a:solidFill>
                  <a:srgbClr val="F9E5B3"/>
                </a:solidFill>
                <a:latin typeface="Source Sans Pro" panose="020F0502020204030204" pitchFamily="34" charset="0"/>
              </a:rPr>
              <a:t>Tiempo desde RT previa </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MGMT como predictor respuesta TMZ</a:t>
            </a:r>
          </a:p>
        </p:txBody>
      </p:sp>
      <p:sp>
        <p:nvSpPr>
          <p:cNvPr id="6" name="CuadroTexto 5">
            <a:extLst>
              <a:ext uri="{FF2B5EF4-FFF2-40B4-BE49-F238E27FC236}">
                <a16:creationId xmlns:a16="http://schemas.microsoft.com/office/drawing/2014/main" id="{E9A3D898-4F70-B4D3-392D-F4F1692B4148}"/>
              </a:ext>
            </a:extLst>
          </p:cNvPr>
          <p:cNvSpPr txBox="1"/>
          <p:nvPr/>
        </p:nvSpPr>
        <p:spPr>
          <a:xfrm>
            <a:off x="19119868" y="10965571"/>
            <a:ext cx="438902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Pract</a:t>
            </a:r>
            <a:r>
              <a:rPr lang="es-ES" sz="1600" b="0" i="0" dirty="0">
                <a:solidFill>
                  <a:srgbClr val="010000"/>
                </a:solidFill>
                <a:effectLst/>
              </a:rPr>
              <a:t> </a:t>
            </a:r>
            <a:r>
              <a:rPr lang="es-ES" sz="1600" b="0" i="0" dirty="0" err="1">
                <a:solidFill>
                  <a:srgbClr val="010000"/>
                </a:solidFill>
                <a:effectLst/>
              </a:rPr>
              <a:t>Radiat</a:t>
            </a:r>
            <a:r>
              <a:rPr lang="es-ES" sz="1600" b="0" i="0" dirty="0">
                <a:solidFill>
                  <a:srgbClr val="010000"/>
                </a:solidFill>
                <a:effectLst/>
              </a:rPr>
              <a:t> Oncol. 2016 Jul-Aug;6(4):217-225</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7" name="CuadroTexto 6">
            <a:extLst>
              <a:ext uri="{FF2B5EF4-FFF2-40B4-BE49-F238E27FC236}">
                <a16:creationId xmlns:a16="http://schemas.microsoft.com/office/drawing/2014/main" id="{87FB942C-E410-B601-156C-A1286E08E2C8}"/>
              </a:ext>
            </a:extLst>
          </p:cNvPr>
          <p:cNvSpPr txBox="1"/>
          <p:nvPr/>
        </p:nvSpPr>
        <p:spPr>
          <a:xfrm>
            <a:off x="18355235" y="11314384"/>
            <a:ext cx="515365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Int</a:t>
            </a:r>
            <a:r>
              <a:rPr lang="es-ES" sz="1600" b="0" i="0" dirty="0">
                <a:solidFill>
                  <a:srgbClr val="010000"/>
                </a:solidFill>
                <a:effectLst/>
              </a:rPr>
              <a:t> J </a:t>
            </a:r>
            <a:r>
              <a:rPr lang="es-ES" sz="1600" b="0" i="0" dirty="0" err="1">
                <a:solidFill>
                  <a:srgbClr val="010000"/>
                </a:solidFill>
                <a:effectLst/>
              </a:rPr>
              <a:t>Radiat</a:t>
            </a:r>
            <a:r>
              <a:rPr lang="es-ES" sz="1600" b="0" i="0" dirty="0">
                <a:solidFill>
                  <a:srgbClr val="010000"/>
                </a:solidFill>
                <a:effectLst/>
              </a:rPr>
              <a:t> Oncol </a:t>
            </a:r>
            <a:r>
              <a:rPr lang="es-ES" sz="1600" b="0" i="0" dirty="0" err="1">
                <a:solidFill>
                  <a:srgbClr val="010000"/>
                </a:solidFill>
                <a:effectLst/>
              </a:rPr>
              <a:t>Biol</a:t>
            </a:r>
            <a:r>
              <a:rPr lang="es-ES" sz="1600" b="0" i="0" dirty="0">
                <a:solidFill>
                  <a:srgbClr val="010000"/>
                </a:solidFill>
                <a:effectLst/>
              </a:rPr>
              <a:t> </a:t>
            </a:r>
            <a:r>
              <a:rPr lang="es-ES" sz="1600" b="0" i="0" dirty="0" err="1">
                <a:solidFill>
                  <a:srgbClr val="010000"/>
                </a:solidFill>
                <a:effectLst/>
              </a:rPr>
              <a:t>Phys</a:t>
            </a:r>
            <a:r>
              <a:rPr lang="es-ES" sz="1600" b="0" i="0" dirty="0">
                <a:solidFill>
                  <a:srgbClr val="010000"/>
                </a:solidFill>
                <a:effectLst/>
              </a:rPr>
              <a:t>. 1999 </a:t>
            </a:r>
            <a:r>
              <a:rPr lang="es-ES" sz="1600" b="0" i="0" dirty="0" err="1">
                <a:solidFill>
                  <a:srgbClr val="010000"/>
                </a:solidFill>
                <a:effectLst/>
              </a:rPr>
              <a:t>Dec</a:t>
            </a:r>
            <a:r>
              <a:rPr lang="es-ES" sz="1600" b="0" i="0" dirty="0">
                <a:solidFill>
                  <a:srgbClr val="010000"/>
                </a:solidFill>
                <a:effectLst/>
              </a:rPr>
              <a:t> 1;45(5):1133-41</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1463640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48409711r\Desktop\png-transparent-yellow-sticky-notes-web-page-computer-file-simple-page-tag-message-box-miscellaneous-label-gift-box.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435" r="98696">
                        <a14:foregroundMark x1="25652" y1="49466" x2="57500" y2="23611"/>
                        <a14:foregroundMark x1="63913" y1="71047" x2="80326" y2="41667"/>
                        <a14:foregroundMark x1="45000" y1="50534" x2="32609" y2="74893"/>
                        <a14:foregroundMark x1="30652" y1="20726" x2="20217" y2="25107"/>
                        <a14:foregroundMark x1="32609" y1="53953" x2="23152" y2="71474"/>
                        <a14:foregroundMark x1="28587" y1="84188" x2="63370" y2="82692"/>
                        <a14:foregroundMark x1="14674" y1="30983" x2="10217" y2="71474"/>
                        <a14:foregroundMark x1="6304" y1="82265" x2="77283" y2="91026"/>
                        <a14:foregroundMark x1="9783" y1="8974" x2="9783" y2="8974"/>
                        <a14:foregroundMark x1="7283" y1="57585" x2="6196" y2="62073"/>
                        <a14:foregroundMark x1="9130" y1="72329" x2="5652" y2="74893"/>
                        <a14:foregroundMark x1="9674" y1="52564" x2="4891" y2="55983"/>
                        <a14:foregroundMark x1="8370" y1="52564" x2="6196" y2="53846"/>
                        <a14:foregroundMark x1="10978" y1="7051" x2="12935" y2="7799"/>
                        <a14:foregroundMark x1="83804" y1="89103" x2="83261" y2="97009"/>
                      </a14:backgroundRemoval>
                    </a14:imgEffect>
                  </a14:imgLayer>
                </a14:imgProps>
              </a:ext>
              <a:ext uri="{28A0092B-C50C-407E-A947-70E740481C1C}">
                <a14:useLocalDpi xmlns:a14="http://schemas.microsoft.com/office/drawing/2010/main" val="0"/>
              </a:ext>
            </a:extLst>
          </a:blip>
          <a:srcRect/>
          <a:stretch>
            <a:fillRect/>
          </a:stretch>
        </p:blipFill>
        <p:spPr bwMode="auto">
          <a:xfrm>
            <a:off x="5318736" y="3192218"/>
            <a:ext cx="8763000" cy="89154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E61792B1-21DF-8A80-7103-BC717E67328C}"/>
              </a:ext>
            </a:extLst>
          </p:cNvPr>
          <p:cNvSpPr>
            <a:spLocks noGrp="1"/>
          </p:cNvSpPr>
          <p:nvPr>
            <p:ph type="title"/>
          </p:nvPr>
        </p:nvSpPr>
        <p:spPr>
          <a:xfrm>
            <a:off x="2654987" y="926242"/>
            <a:ext cx="17832516" cy="1762125"/>
          </a:xfrm>
        </p:spPr>
        <p:txBody>
          <a:bodyPr>
            <a:normAutofit/>
          </a:bodyPr>
          <a:lstStyle/>
          <a:p>
            <a:r>
              <a:rPr lang="es-ES" b="0" dirty="0">
                <a:latin typeface="Calibri" panose="020F0502020204030204" pitchFamily="34" charset="0"/>
                <a:cs typeface="Calibri" panose="020F0502020204030204" pitchFamily="34" charset="0"/>
              </a:rPr>
              <a:t>Decisiones </a:t>
            </a:r>
            <a:r>
              <a:rPr lang="es-ES" b="0" dirty="0">
                <a:latin typeface="Calibri" panose="020F0502020204030204" pitchFamily="34" charset="0"/>
                <a:cs typeface="Calibri" panose="020F0502020204030204" pitchFamily="34" charset="0"/>
                <a:sym typeface="Wingdings" pitchFamily="2" charset="2"/>
              </a:rPr>
              <a:t> comité multidisciplinar</a:t>
            </a:r>
            <a:endParaRPr lang="es-ES" b="0" dirty="0">
              <a:latin typeface="Calibri" panose="020F0502020204030204" pitchFamily="34" charset="0"/>
              <a:cs typeface="Calibri" panose="020F0502020204030204" pitchFamily="34" charset="0"/>
            </a:endParaRPr>
          </a:p>
        </p:txBody>
      </p:sp>
      <p:sp>
        <p:nvSpPr>
          <p:cNvPr id="3" name="Título 2">
            <a:extLst>
              <a:ext uri="{FF2B5EF4-FFF2-40B4-BE49-F238E27FC236}">
                <a16:creationId xmlns:a16="http://schemas.microsoft.com/office/drawing/2014/main" id="{1B3D2988-5C0F-02B0-8A35-70F6B87CE52E}"/>
              </a:ext>
            </a:extLst>
          </p:cNvPr>
          <p:cNvSpPr txBox="1">
            <a:spLocks/>
          </p:cNvSpPr>
          <p:nvPr/>
        </p:nvSpPr>
        <p:spPr>
          <a:xfrm>
            <a:off x="6265695" y="4151763"/>
            <a:ext cx="17832516" cy="1762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2438338" rtl="0"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s-ES" b="0" u="sng" dirty="0">
                <a:latin typeface="Calibri" panose="020F0502020204030204" pitchFamily="34" charset="0"/>
                <a:cs typeface="Calibri" panose="020F0502020204030204" pitchFamily="34" charset="0"/>
              </a:rPr>
              <a:t>Factores</a:t>
            </a:r>
            <a:r>
              <a:rPr lang="es-ES" b="0" dirty="0">
                <a:latin typeface="Calibri" panose="020F0502020204030204" pitchFamily="34" charset="0"/>
                <a:cs typeface="Calibri" panose="020F0502020204030204" pitchFamily="34" charset="0"/>
              </a:rPr>
              <a:t>:</a:t>
            </a:r>
          </a:p>
        </p:txBody>
      </p:sp>
      <p:sp>
        <p:nvSpPr>
          <p:cNvPr id="4" name="CuadroTexto 3">
            <a:extLst>
              <a:ext uri="{FF2B5EF4-FFF2-40B4-BE49-F238E27FC236}">
                <a16:creationId xmlns:a16="http://schemas.microsoft.com/office/drawing/2014/main" id="{6540645C-149D-6F2F-765D-353D83D0FDAE}"/>
              </a:ext>
            </a:extLst>
          </p:cNvPr>
          <p:cNvSpPr txBox="1"/>
          <p:nvPr/>
        </p:nvSpPr>
        <p:spPr>
          <a:xfrm>
            <a:off x="6564832" y="5913888"/>
            <a:ext cx="9308214" cy="3912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lnSpc>
                <a:spcPct val="150000"/>
              </a:lnSpc>
              <a:buFont typeface="Arial" panose="020B0604020202020204" pitchFamily="34" charset="0"/>
              <a:buChar char="•"/>
            </a:pPr>
            <a:r>
              <a:rPr lang="es-ES" b="0" dirty="0">
                <a:solidFill>
                  <a:srgbClr val="010000"/>
                </a:solidFill>
                <a:latin typeface="Source Sans Pro" panose="020F0502020204030204" pitchFamily="34" charset="0"/>
              </a:rPr>
              <a:t>Edad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IK </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Volumen de la recaída </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Localización de la recaída</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Sintomatología asociada</a:t>
            </a:r>
          </a:p>
          <a:p>
            <a:pPr marL="457200" lvl="8" indent="-457200" algn="l">
              <a:lnSpc>
                <a:spcPct val="150000"/>
              </a:lnSpc>
              <a:buFont typeface="Arial" panose="020B0604020202020204" pitchFamily="34" charset="0"/>
              <a:buChar char="•"/>
            </a:pPr>
            <a:r>
              <a:rPr lang="es-ES" b="0" dirty="0">
                <a:solidFill>
                  <a:srgbClr val="F9E5B3"/>
                </a:solidFill>
                <a:latin typeface="Source Sans Pro" panose="020F0502020204030204" pitchFamily="34" charset="0"/>
              </a:rPr>
              <a:t>Tiempo desde RT previa </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MGMT como predictor respuesta TMZ</a:t>
            </a:r>
          </a:p>
        </p:txBody>
      </p:sp>
      <p:sp>
        <p:nvSpPr>
          <p:cNvPr id="8" name="CuadroTexto 7">
            <a:extLst>
              <a:ext uri="{FF2B5EF4-FFF2-40B4-BE49-F238E27FC236}">
                <a16:creationId xmlns:a16="http://schemas.microsoft.com/office/drawing/2014/main" id="{A305D2D7-6C72-2E0E-65E9-B1EEECD557B8}"/>
              </a:ext>
            </a:extLst>
          </p:cNvPr>
          <p:cNvSpPr txBox="1"/>
          <p:nvPr/>
        </p:nvSpPr>
        <p:spPr>
          <a:xfrm>
            <a:off x="19119868" y="10965571"/>
            <a:ext cx="438902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Pract</a:t>
            </a:r>
            <a:r>
              <a:rPr lang="es-ES" sz="1600" b="0" i="0" dirty="0">
                <a:solidFill>
                  <a:srgbClr val="010000"/>
                </a:solidFill>
                <a:effectLst/>
              </a:rPr>
              <a:t> </a:t>
            </a:r>
            <a:r>
              <a:rPr lang="es-ES" sz="1600" b="0" i="0" dirty="0" err="1">
                <a:solidFill>
                  <a:srgbClr val="010000"/>
                </a:solidFill>
                <a:effectLst/>
              </a:rPr>
              <a:t>Radiat</a:t>
            </a:r>
            <a:r>
              <a:rPr lang="es-ES" sz="1600" b="0" i="0" dirty="0">
                <a:solidFill>
                  <a:srgbClr val="010000"/>
                </a:solidFill>
                <a:effectLst/>
              </a:rPr>
              <a:t> Oncol. 2016 Jul-Aug;6(4):217-225</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9" name="CuadroTexto 8">
            <a:extLst>
              <a:ext uri="{FF2B5EF4-FFF2-40B4-BE49-F238E27FC236}">
                <a16:creationId xmlns:a16="http://schemas.microsoft.com/office/drawing/2014/main" id="{F4256C34-DF91-4917-9367-14D1C6F0578B}"/>
              </a:ext>
            </a:extLst>
          </p:cNvPr>
          <p:cNvSpPr txBox="1"/>
          <p:nvPr/>
        </p:nvSpPr>
        <p:spPr>
          <a:xfrm>
            <a:off x="18355235" y="11314384"/>
            <a:ext cx="515365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Int</a:t>
            </a:r>
            <a:r>
              <a:rPr lang="es-ES" sz="1600" b="0" i="0" dirty="0">
                <a:solidFill>
                  <a:srgbClr val="010000"/>
                </a:solidFill>
                <a:effectLst/>
              </a:rPr>
              <a:t> J </a:t>
            </a:r>
            <a:r>
              <a:rPr lang="es-ES" sz="1600" b="0" i="0" dirty="0" err="1">
                <a:solidFill>
                  <a:srgbClr val="010000"/>
                </a:solidFill>
                <a:effectLst/>
              </a:rPr>
              <a:t>Radiat</a:t>
            </a:r>
            <a:r>
              <a:rPr lang="es-ES" sz="1600" b="0" i="0" dirty="0">
                <a:solidFill>
                  <a:srgbClr val="010000"/>
                </a:solidFill>
                <a:effectLst/>
              </a:rPr>
              <a:t> Oncol </a:t>
            </a:r>
            <a:r>
              <a:rPr lang="es-ES" sz="1600" b="0" i="0" dirty="0" err="1">
                <a:solidFill>
                  <a:srgbClr val="010000"/>
                </a:solidFill>
                <a:effectLst/>
              </a:rPr>
              <a:t>Biol</a:t>
            </a:r>
            <a:r>
              <a:rPr lang="es-ES" sz="1600" b="0" i="0" dirty="0">
                <a:solidFill>
                  <a:srgbClr val="010000"/>
                </a:solidFill>
                <a:effectLst/>
              </a:rPr>
              <a:t> </a:t>
            </a:r>
            <a:r>
              <a:rPr lang="es-ES" sz="1600" b="0" i="0" dirty="0" err="1">
                <a:solidFill>
                  <a:srgbClr val="010000"/>
                </a:solidFill>
                <a:effectLst/>
              </a:rPr>
              <a:t>Phys</a:t>
            </a:r>
            <a:r>
              <a:rPr lang="es-ES" sz="1600" b="0" i="0" dirty="0">
                <a:solidFill>
                  <a:srgbClr val="010000"/>
                </a:solidFill>
                <a:effectLst/>
              </a:rPr>
              <a:t>. 1999 </a:t>
            </a:r>
            <a:r>
              <a:rPr lang="es-ES" sz="1600" b="0" i="0" dirty="0" err="1">
                <a:solidFill>
                  <a:srgbClr val="010000"/>
                </a:solidFill>
                <a:effectLst/>
              </a:rPr>
              <a:t>Dec</a:t>
            </a:r>
            <a:r>
              <a:rPr lang="es-ES" sz="1600" b="0" i="0" dirty="0">
                <a:solidFill>
                  <a:srgbClr val="010000"/>
                </a:solidFill>
                <a:effectLst/>
              </a:rPr>
              <a:t> 1;45(5):1133-41</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6940470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48409711r\Desktop\png-transparent-yellow-sticky-notes-web-page-computer-file-simple-page-tag-message-box-miscellaneous-label-gift-box.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435" r="98696">
                        <a14:foregroundMark x1="25652" y1="49466" x2="57500" y2="23611"/>
                        <a14:foregroundMark x1="63913" y1="71047" x2="80326" y2="41667"/>
                        <a14:foregroundMark x1="45000" y1="50534" x2="32609" y2="74893"/>
                        <a14:foregroundMark x1="30652" y1="20726" x2="20217" y2="25107"/>
                        <a14:foregroundMark x1="32609" y1="53953" x2="23152" y2="71474"/>
                        <a14:foregroundMark x1="28587" y1="84188" x2="63370" y2="82692"/>
                        <a14:foregroundMark x1="14674" y1="30983" x2="10217" y2="71474"/>
                        <a14:foregroundMark x1="6304" y1="82265" x2="77283" y2="91026"/>
                        <a14:foregroundMark x1="9783" y1="8974" x2="9783" y2="8974"/>
                        <a14:foregroundMark x1="7283" y1="57585" x2="6196" y2="62073"/>
                        <a14:foregroundMark x1="9130" y1="72329" x2="5652" y2="74893"/>
                        <a14:foregroundMark x1="9674" y1="52564" x2="4891" y2="55983"/>
                        <a14:foregroundMark x1="8370" y1="52564" x2="6196" y2="53846"/>
                        <a14:foregroundMark x1="10978" y1="7051" x2="12935" y2="7799"/>
                        <a14:foregroundMark x1="83804" y1="89103" x2="83261" y2="97009"/>
                      </a14:backgroundRemoval>
                    </a14:imgEffect>
                  </a14:imgLayer>
                </a14:imgProps>
              </a:ext>
              <a:ext uri="{28A0092B-C50C-407E-A947-70E740481C1C}">
                <a14:useLocalDpi xmlns:a14="http://schemas.microsoft.com/office/drawing/2010/main" val="0"/>
              </a:ext>
            </a:extLst>
          </a:blip>
          <a:srcRect/>
          <a:stretch>
            <a:fillRect/>
          </a:stretch>
        </p:blipFill>
        <p:spPr bwMode="auto">
          <a:xfrm>
            <a:off x="5318736" y="3192218"/>
            <a:ext cx="8763000" cy="89154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E61792B1-21DF-8A80-7103-BC717E67328C}"/>
              </a:ext>
            </a:extLst>
          </p:cNvPr>
          <p:cNvSpPr>
            <a:spLocks noGrp="1"/>
          </p:cNvSpPr>
          <p:nvPr>
            <p:ph type="title"/>
          </p:nvPr>
        </p:nvSpPr>
        <p:spPr>
          <a:xfrm>
            <a:off x="2654987" y="926242"/>
            <a:ext cx="17832516" cy="1762125"/>
          </a:xfrm>
        </p:spPr>
        <p:txBody>
          <a:bodyPr>
            <a:normAutofit/>
          </a:bodyPr>
          <a:lstStyle/>
          <a:p>
            <a:r>
              <a:rPr lang="es-ES" b="0" dirty="0">
                <a:latin typeface="Calibri" panose="020F0502020204030204" pitchFamily="34" charset="0"/>
                <a:cs typeface="Calibri" panose="020F0502020204030204" pitchFamily="34" charset="0"/>
              </a:rPr>
              <a:t>Decisiones </a:t>
            </a:r>
            <a:r>
              <a:rPr lang="es-ES" b="0" dirty="0">
                <a:latin typeface="Calibri" panose="020F0502020204030204" pitchFamily="34" charset="0"/>
                <a:cs typeface="Calibri" panose="020F0502020204030204" pitchFamily="34" charset="0"/>
                <a:sym typeface="Wingdings" pitchFamily="2" charset="2"/>
              </a:rPr>
              <a:t> comité multidisciplinar</a:t>
            </a:r>
            <a:endParaRPr lang="es-ES" b="0" dirty="0">
              <a:latin typeface="Calibri" panose="020F0502020204030204" pitchFamily="34" charset="0"/>
              <a:cs typeface="Calibri" panose="020F0502020204030204" pitchFamily="34" charset="0"/>
            </a:endParaRPr>
          </a:p>
        </p:txBody>
      </p:sp>
      <p:sp>
        <p:nvSpPr>
          <p:cNvPr id="3" name="Título 2">
            <a:extLst>
              <a:ext uri="{FF2B5EF4-FFF2-40B4-BE49-F238E27FC236}">
                <a16:creationId xmlns:a16="http://schemas.microsoft.com/office/drawing/2014/main" id="{1B3D2988-5C0F-02B0-8A35-70F6B87CE52E}"/>
              </a:ext>
            </a:extLst>
          </p:cNvPr>
          <p:cNvSpPr txBox="1">
            <a:spLocks/>
          </p:cNvSpPr>
          <p:nvPr/>
        </p:nvSpPr>
        <p:spPr>
          <a:xfrm>
            <a:off x="6265695" y="4151763"/>
            <a:ext cx="17832516" cy="1762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2438338" rtl="0"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s-ES" b="0" u="sng" dirty="0">
                <a:latin typeface="Calibri" panose="020F0502020204030204" pitchFamily="34" charset="0"/>
                <a:cs typeface="Calibri" panose="020F0502020204030204" pitchFamily="34" charset="0"/>
              </a:rPr>
              <a:t>Factores</a:t>
            </a:r>
            <a:r>
              <a:rPr lang="es-ES" b="0" dirty="0">
                <a:latin typeface="Calibri" panose="020F0502020204030204" pitchFamily="34" charset="0"/>
                <a:cs typeface="Calibri" panose="020F0502020204030204" pitchFamily="34" charset="0"/>
              </a:rPr>
              <a:t>:</a:t>
            </a:r>
          </a:p>
        </p:txBody>
      </p:sp>
      <p:sp>
        <p:nvSpPr>
          <p:cNvPr id="4" name="CuadroTexto 3">
            <a:extLst>
              <a:ext uri="{FF2B5EF4-FFF2-40B4-BE49-F238E27FC236}">
                <a16:creationId xmlns:a16="http://schemas.microsoft.com/office/drawing/2014/main" id="{6540645C-149D-6F2F-765D-353D83D0FDAE}"/>
              </a:ext>
            </a:extLst>
          </p:cNvPr>
          <p:cNvSpPr txBox="1"/>
          <p:nvPr/>
        </p:nvSpPr>
        <p:spPr>
          <a:xfrm>
            <a:off x="6564832" y="5913888"/>
            <a:ext cx="9308214" cy="3912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lnSpc>
                <a:spcPct val="150000"/>
              </a:lnSpc>
              <a:buFont typeface="Arial" panose="020B0604020202020204" pitchFamily="34" charset="0"/>
              <a:buChar char="•"/>
            </a:pPr>
            <a:r>
              <a:rPr lang="es-ES" b="0" dirty="0">
                <a:solidFill>
                  <a:srgbClr val="010000"/>
                </a:solidFill>
                <a:latin typeface="Source Sans Pro" panose="020F0502020204030204" pitchFamily="34" charset="0"/>
              </a:rPr>
              <a:t>Edad</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IK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Volumen de la recaída </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Localización de la recaída</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Sintomatología asociada</a:t>
            </a:r>
          </a:p>
          <a:p>
            <a:pPr marL="457200" lvl="8" indent="-457200" algn="l">
              <a:lnSpc>
                <a:spcPct val="150000"/>
              </a:lnSpc>
              <a:buFont typeface="Arial" panose="020B0604020202020204" pitchFamily="34" charset="0"/>
              <a:buChar char="•"/>
            </a:pPr>
            <a:r>
              <a:rPr lang="es-ES" b="0" dirty="0">
                <a:solidFill>
                  <a:srgbClr val="F9E5B3"/>
                </a:solidFill>
                <a:latin typeface="Source Sans Pro" panose="020F0502020204030204" pitchFamily="34" charset="0"/>
              </a:rPr>
              <a:t>Tiempo desde RT previa </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MGMT como predictor respuesta TMZ</a:t>
            </a:r>
          </a:p>
        </p:txBody>
      </p:sp>
      <p:sp>
        <p:nvSpPr>
          <p:cNvPr id="8" name="CuadroTexto 7">
            <a:extLst>
              <a:ext uri="{FF2B5EF4-FFF2-40B4-BE49-F238E27FC236}">
                <a16:creationId xmlns:a16="http://schemas.microsoft.com/office/drawing/2014/main" id="{FA72FD79-8ACD-64F3-6711-699F8419E7EB}"/>
              </a:ext>
            </a:extLst>
          </p:cNvPr>
          <p:cNvSpPr txBox="1"/>
          <p:nvPr/>
        </p:nvSpPr>
        <p:spPr>
          <a:xfrm>
            <a:off x="19119868" y="10965571"/>
            <a:ext cx="438902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Pract</a:t>
            </a:r>
            <a:r>
              <a:rPr lang="es-ES" sz="1600" b="0" i="0" dirty="0">
                <a:solidFill>
                  <a:srgbClr val="010000"/>
                </a:solidFill>
                <a:effectLst/>
              </a:rPr>
              <a:t> </a:t>
            </a:r>
            <a:r>
              <a:rPr lang="es-ES" sz="1600" b="0" i="0" dirty="0" err="1">
                <a:solidFill>
                  <a:srgbClr val="010000"/>
                </a:solidFill>
                <a:effectLst/>
              </a:rPr>
              <a:t>Radiat</a:t>
            </a:r>
            <a:r>
              <a:rPr lang="es-ES" sz="1600" b="0" i="0" dirty="0">
                <a:solidFill>
                  <a:srgbClr val="010000"/>
                </a:solidFill>
                <a:effectLst/>
              </a:rPr>
              <a:t> Oncol. 2016 Jul-Aug;6(4):217-225</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9" name="CuadroTexto 8">
            <a:extLst>
              <a:ext uri="{FF2B5EF4-FFF2-40B4-BE49-F238E27FC236}">
                <a16:creationId xmlns:a16="http://schemas.microsoft.com/office/drawing/2014/main" id="{022F681E-30C2-2F4F-AFE4-F0CD9ACD31D6}"/>
              </a:ext>
            </a:extLst>
          </p:cNvPr>
          <p:cNvSpPr txBox="1"/>
          <p:nvPr/>
        </p:nvSpPr>
        <p:spPr>
          <a:xfrm>
            <a:off x="18355235" y="11314384"/>
            <a:ext cx="515365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Int</a:t>
            </a:r>
            <a:r>
              <a:rPr lang="es-ES" sz="1600" b="0" i="0" dirty="0">
                <a:solidFill>
                  <a:srgbClr val="010000"/>
                </a:solidFill>
                <a:effectLst/>
              </a:rPr>
              <a:t> J </a:t>
            </a:r>
            <a:r>
              <a:rPr lang="es-ES" sz="1600" b="0" i="0" dirty="0" err="1">
                <a:solidFill>
                  <a:srgbClr val="010000"/>
                </a:solidFill>
                <a:effectLst/>
              </a:rPr>
              <a:t>Radiat</a:t>
            </a:r>
            <a:r>
              <a:rPr lang="es-ES" sz="1600" b="0" i="0" dirty="0">
                <a:solidFill>
                  <a:srgbClr val="010000"/>
                </a:solidFill>
                <a:effectLst/>
              </a:rPr>
              <a:t> Oncol </a:t>
            </a:r>
            <a:r>
              <a:rPr lang="es-ES" sz="1600" b="0" i="0" dirty="0" err="1">
                <a:solidFill>
                  <a:srgbClr val="010000"/>
                </a:solidFill>
                <a:effectLst/>
              </a:rPr>
              <a:t>Biol</a:t>
            </a:r>
            <a:r>
              <a:rPr lang="es-ES" sz="1600" b="0" i="0" dirty="0">
                <a:solidFill>
                  <a:srgbClr val="010000"/>
                </a:solidFill>
                <a:effectLst/>
              </a:rPr>
              <a:t> </a:t>
            </a:r>
            <a:r>
              <a:rPr lang="es-ES" sz="1600" b="0" i="0" dirty="0" err="1">
                <a:solidFill>
                  <a:srgbClr val="010000"/>
                </a:solidFill>
                <a:effectLst/>
              </a:rPr>
              <a:t>Phys</a:t>
            </a:r>
            <a:r>
              <a:rPr lang="es-ES" sz="1600" b="0" i="0" dirty="0">
                <a:solidFill>
                  <a:srgbClr val="010000"/>
                </a:solidFill>
                <a:effectLst/>
              </a:rPr>
              <a:t>. 1999 </a:t>
            </a:r>
            <a:r>
              <a:rPr lang="es-ES" sz="1600" b="0" i="0" dirty="0" err="1">
                <a:solidFill>
                  <a:srgbClr val="010000"/>
                </a:solidFill>
                <a:effectLst/>
              </a:rPr>
              <a:t>Dec</a:t>
            </a:r>
            <a:r>
              <a:rPr lang="es-ES" sz="1600" b="0" i="0" dirty="0">
                <a:solidFill>
                  <a:srgbClr val="010000"/>
                </a:solidFill>
                <a:effectLst/>
              </a:rPr>
              <a:t> 1;45(5):1133-41</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34646200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AA425D26-160D-3A71-A3A2-CB95E418788C}"/>
              </a:ext>
            </a:extLst>
          </p:cNvPr>
          <p:cNvSpPr txBox="1"/>
          <p:nvPr/>
        </p:nvSpPr>
        <p:spPr>
          <a:xfrm>
            <a:off x="1714500" y="3173115"/>
            <a:ext cx="11803963" cy="78123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50000"/>
              </a:lnSpc>
            </a:pPr>
            <a:r>
              <a:rPr lang="es-ES" sz="2600" dirty="0">
                <a:solidFill>
                  <a:srgbClr val="010000"/>
                </a:solidFill>
                <a:latin typeface="Calibri" panose="020F0502020204030204" pitchFamily="34" charset="0"/>
                <a:ea typeface="Helvetica Neue" panose="02000503000000020004" pitchFamily="2" charset="0"/>
                <a:cs typeface="Calibri" panose="020F0502020204030204" pitchFamily="34" charset="0"/>
              </a:rPr>
              <a:t>Tumor</a:t>
            </a:r>
            <a:r>
              <a:rPr lang="es-ES" sz="2600" b="1" dirty="0">
                <a:solidFill>
                  <a:srgbClr val="010000"/>
                </a:solidFill>
                <a:latin typeface="Calibri" panose="020F0502020204030204" pitchFamily="34" charset="0"/>
                <a:ea typeface="Helvetica Neue" panose="02000503000000020004" pitchFamily="2" charset="0"/>
                <a:cs typeface="Calibri" panose="020F0502020204030204" pitchFamily="34" charset="0"/>
              </a:rPr>
              <a:t> maligno cerebral primario más frecuente (15-20%)</a:t>
            </a:r>
          </a:p>
          <a:p>
            <a:pPr lvl="1" algn="l">
              <a:lnSpc>
                <a:spcPct val="150000"/>
              </a:lnSpc>
            </a:pPr>
            <a:r>
              <a:rPr lang="es-ES" dirty="0">
                <a:solidFill>
                  <a:srgbClr val="010000"/>
                </a:solidFill>
                <a:latin typeface="Calibri" panose="020F0502020204030204" pitchFamily="34" charset="0"/>
                <a:ea typeface="Helvetica Neue" panose="02000503000000020004" pitchFamily="2" charset="0"/>
                <a:cs typeface="Calibri" panose="020F0502020204030204" pitchFamily="34" charset="0"/>
              </a:rPr>
              <a:t>Incidencia mundial 3/100.000 adultos</a:t>
            </a:r>
          </a:p>
          <a:p>
            <a:pPr lvl="1" algn="l">
              <a:lnSpc>
                <a:spcPct val="150000"/>
              </a:lnSpc>
            </a:pPr>
            <a:r>
              <a:rPr lang="es-ES" dirty="0">
                <a:solidFill>
                  <a:srgbClr val="010000"/>
                </a:solidFill>
                <a:latin typeface="Calibri" panose="020F0502020204030204" pitchFamily="34" charset="0"/>
                <a:ea typeface="Helvetica Neue" panose="02000503000000020004" pitchFamily="2" charset="0"/>
                <a:cs typeface="Calibri" panose="020F0502020204030204" pitchFamily="34" charset="0"/>
              </a:rPr>
              <a:t>54% de los gliomas diagnosticados</a:t>
            </a:r>
          </a:p>
          <a:p>
            <a:pPr lvl="1" algn="l">
              <a:lnSpc>
                <a:spcPct val="150000"/>
              </a:lnSpc>
            </a:pPr>
            <a:r>
              <a:rPr lang="es-ES" dirty="0">
                <a:solidFill>
                  <a:srgbClr val="010000"/>
                </a:solidFill>
                <a:latin typeface="Calibri" panose="020F0502020204030204" pitchFamily="34" charset="0"/>
                <a:ea typeface="Helvetica Neue" panose="02000503000000020004" pitchFamily="2" charset="0"/>
                <a:cs typeface="Calibri" panose="020F0502020204030204" pitchFamily="34" charset="0"/>
              </a:rPr>
              <a:t>Edad media 60 años (primarios &gt; secundarios)</a:t>
            </a:r>
          </a:p>
          <a:p>
            <a:pPr algn="l">
              <a:lnSpc>
                <a:spcPct val="150000"/>
              </a:lnSpc>
            </a:pPr>
            <a:endParaRPr lang="es-ES" dirty="0">
              <a:solidFill>
                <a:srgbClr val="010000"/>
              </a:solidFill>
              <a:latin typeface="Calibri" panose="020F0502020204030204" pitchFamily="34" charset="0"/>
              <a:ea typeface="Helvetica Neue" panose="02000503000000020004" pitchFamily="2" charset="0"/>
              <a:cs typeface="Calibri" panose="020F0502020204030204" pitchFamily="34" charset="0"/>
            </a:endParaRPr>
          </a:p>
          <a:p>
            <a:pPr lvl="8" indent="0" algn="l">
              <a:lnSpc>
                <a:spcPct val="150000"/>
              </a:lnSpc>
            </a:pPr>
            <a:r>
              <a:rPr lang="es-ES" sz="2600" dirty="0">
                <a:solidFill>
                  <a:srgbClr val="010000"/>
                </a:solidFill>
                <a:latin typeface="Calibri" panose="020F0502020204030204" pitchFamily="34" charset="0"/>
                <a:ea typeface="Helvetica Neue" panose="02000503000000020004" pitchFamily="2" charset="0"/>
                <a:cs typeface="Calibri" panose="020F0502020204030204" pitchFamily="34" charset="0"/>
              </a:rPr>
              <a:t>Esquema de tratamiento establecido </a:t>
            </a:r>
            <a:r>
              <a:rPr lang="es-ES" sz="2600" b="1" dirty="0">
                <a:solidFill>
                  <a:srgbClr val="010000"/>
                </a:solidFill>
                <a:latin typeface="Calibri" panose="020F0502020204030204" pitchFamily="34" charset="0"/>
                <a:ea typeface="Helvetica Neue" panose="02000503000000020004" pitchFamily="2" charset="0"/>
                <a:cs typeface="Calibri" panose="020F0502020204030204" pitchFamily="34" charset="0"/>
              </a:rPr>
              <a:t>desde 2005; STUPP (EORTC fase III)</a:t>
            </a:r>
          </a:p>
          <a:p>
            <a:pPr lvl="8" indent="0" algn="l">
              <a:lnSpc>
                <a:spcPct val="150000"/>
              </a:lnSpc>
            </a:pPr>
            <a:r>
              <a:rPr lang="es-ES" dirty="0">
                <a:solidFill>
                  <a:srgbClr val="010000"/>
                </a:solidFill>
                <a:latin typeface="Calibri" panose="020F0502020204030204" pitchFamily="34" charset="0"/>
                <a:ea typeface="Helvetica Neue" panose="02000503000000020004" pitchFamily="2" charset="0"/>
                <a:cs typeface="Calibri" panose="020F0502020204030204" pitchFamily="34" charset="0"/>
              </a:rPr>
              <a:t>       OS media 14.6 meses</a:t>
            </a:r>
          </a:p>
          <a:p>
            <a:pPr lvl="8" indent="0" algn="l">
              <a:lnSpc>
                <a:spcPct val="150000"/>
              </a:lnSpc>
            </a:pPr>
            <a:r>
              <a:rPr lang="es-ES" dirty="0">
                <a:solidFill>
                  <a:srgbClr val="010000"/>
                </a:solidFill>
                <a:latin typeface="Calibri" panose="020F0502020204030204" pitchFamily="34" charset="0"/>
                <a:ea typeface="Helvetica Neue" panose="02000503000000020004" pitchFamily="2" charset="0"/>
                <a:cs typeface="Calibri" panose="020F0502020204030204" pitchFamily="34" charset="0"/>
              </a:rPr>
              <a:t>       OS 2 años 26.5%, &lt;10% a los 5 años </a:t>
            </a:r>
          </a:p>
          <a:p>
            <a:pPr lvl="8" indent="0" algn="l">
              <a:lnSpc>
                <a:spcPct val="150000"/>
              </a:lnSpc>
            </a:pPr>
            <a:r>
              <a:rPr lang="es-ES" dirty="0">
                <a:solidFill>
                  <a:srgbClr val="010000"/>
                </a:solidFill>
                <a:latin typeface="Calibri" panose="020F0502020204030204" pitchFamily="34" charset="0"/>
                <a:ea typeface="Helvetica Neue" panose="02000503000000020004" pitchFamily="2" charset="0"/>
                <a:cs typeface="Calibri" panose="020F0502020204030204" pitchFamily="34" charset="0"/>
              </a:rPr>
              <a:t>       PFS 11% a los 2 años y 4% a los 5 años</a:t>
            </a:r>
          </a:p>
          <a:p>
            <a:pPr marL="457200" lvl="8" indent="-457200" algn="l">
              <a:lnSpc>
                <a:spcPct val="150000"/>
              </a:lnSpc>
              <a:buFont typeface="Arial" panose="020B0604020202020204" pitchFamily="34" charset="0"/>
              <a:buChar char="•"/>
            </a:pPr>
            <a:endParaRPr lang="es-ES" dirty="0">
              <a:solidFill>
                <a:srgbClr val="010000"/>
              </a:solidFill>
              <a:latin typeface="Calibri" panose="020F0502020204030204" pitchFamily="34" charset="0"/>
              <a:ea typeface="Helvetica Neue" panose="02000503000000020004" pitchFamily="2" charset="0"/>
              <a:cs typeface="Calibri" panose="020F0502020204030204" pitchFamily="34" charset="0"/>
            </a:endParaRPr>
          </a:p>
          <a:p>
            <a:pPr lvl="8" indent="0" algn="l">
              <a:lnSpc>
                <a:spcPct val="150000"/>
              </a:lnSpc>
            </a:pPr>
            <a:r>
              <a:rPr lang="es-ES" sz="2600" dirty="0">
                <a:solidFill>
                  <a:srgbClr val="010000"/>
                </a:solidFill>
                <a:latin typeface="Calibri" panose="020F0502020204030204" pitchFamily="34" charset="0"/>
                <a:ea typeface="Helvetica Neue" panose="02000503000000020004" pitchFamily="2" charset="0"/>
                <a:cs typeface="Calibri" panose="020F0502020204030204" pitchFamily="34" charset="0"/>
              </a:rPr>
              <a:t>Alrededor </a:t>
            </a:r>
            <a:r>
              <a:rPr lang="es-ES" sz="2600" b="1" dirty="0">
                <a:solidFill>
                  <a:srgbClr val="010000"/>
                </a:solidFill>
                <a:latin typeface="Calibri" panose="020F0502020204030204" pitchFamily="34" charset="0"/>
                <a:ea typeface="Helvetica Neue" panose="02000503000000020004" pitchFamily="2" charset="0"/>
                <a:cs typeface="Calibri" panose="020F0502020204030204" pitchFamily="34" charset="0"/>
              </a:rPr>
              <a:t>90% recaídas suele ser en zonas de tratamiento</a:t>
            </a:r>
          </a:p>
          <a:p>
            <a:pPr lvl="8" indent="0" algn="l">
              <a:lnSpc>
                <a:spcPct val="150000"/>
              </a:lnSpc>
            </a:pPr>
            <a:r>
              <a:rPr lang="es-ES" b="1" dirty="0">
                <a:solidFill>
                  <a:srgbClr val="010000"/>
                </a:solidFill>
                <a:latin typeface="Calibri" panose="020F0502020204030204" pitchFamily="34" charset="0"/>
                <a:ea typeface="Helvetica Neue" panose="02000503000000020004" pitchFamily="2" charset="0"/>
                <a:cs typeface="Calibri" panose="020F0502020204030204" pitchFamily="34" charset="0"/>
              </a:rPr>
              <a:t>       NO existe standard-</a:t>
            </a:r>
            <a:r>
              <a:rPr lang="es-ES" b="1" dirty="0" err="1">
                <a:solidFill>
                  <a:srgbClr val="010000"/>
                </a:solidFill>
                <a:latin typeface="Calibri" panose="020F0502020204030204" pitchFamily="34" charset="0"/>
                <a:ea typeface="Helvetica Neue" panose="02000503000000020004" pitchFamily="2" charset="0"/>
                <a:cs typeface="Calibri" panose="020F0502020204030204" pitchFamily="34" charset="0"/>
              </a:rPr>
              <a:t>of</a:t>
            </a:r>
            <a:r>
              <a:rPr lang="es-ES" b="1" dirty="0">
                <a:solidFill>
                  <a:srgbClr val="010000"/>
                </a:solidFill>
                <a:latin typeface="Calibri" panose="020F0502020204030204" pitchFamily="34" charset="0"/>
                <a:ea typeface="Helvetica Neue" panose="02000503000000020004" pitchFamily="2" charset="0"/>
                <a:cs typeface="Calibri" panose="020F0502020204030204" pitchFamily="34" charset="0"/>
              </a:rPr>
              <a:t>-care</a:t>
            </a:r>
            <a:r>
              <a:rPr lang="es-ES" dirty="0">
                <a:solidFill>
                  <a:srgbClr val="010000"/>
                </a:solidFill>
                <a:latin typeface="Calibri" panose="020F0502020204030204" pitchFamily="34" charset="0"/>
                <a:ea typeface="Helvetica Neue" panose="02000503000000020004" pitchFamily="2" charset="0"/>
                <a:cs typeface="Calibri" panose="020F0502020204030204" pitchFamily="34" charset="0"/>
              </a:rPr>
              <a:t> en recaída </a:t>
            </a:r>
          </a:p>
          <a:p>
            <a:pPr lvl="8" indent="0" algn="l">
              <a:lnSpc>
                <a:spcPct val="150000"/>
              </a:lnSpc>
            </a:pPr>
            <a:r>
              <a:rPr lang="es-ES" dirty="0">
                <a:solidFill>
                  <a:srgbClr val="010000"/>
                </a:solidFill>
                <a:latin typeface="Calibri" panose="020F0502020204030204" pitchFamily="34" charset="0"/>
                <a:ea typeface="Helvetica Neue" panose="02000503000000020004" pitchFamily="2" charset="0"/>
                <a:cs typeface="Calibri" panose="020F0502020204030204" pitchFamily="34" charset="0"/>
              </a:rPr>
              <a:t>       OS sin tratamiento en recaída: 3-6m, con tratamiento varía 5-24m</a:t>
            </a:r>
          </a:p>
          <a:p>
            <a:pPr marL="0" marR="0" indent="0" algn="ctr"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7" name="CuadroTexto 1">
            <a:extLst>
              <a:ext uri="{FF2B5EF4-FFF2-40B4-BE49-F238E27FC236}">
                <a16:creationId xmlns:a16="http://schemas.microsoft.com/office/drawing/2014/main" id="{A6CD17B5-42AF-083A-157D-55DDEE443276}"/>
              </a:ext>
            </a:extLst>
          </p:cNvPr>
          <p:cNvSpPr txBox="1"/>
          <p:nvPr/>
        </p:nvSpPr>
        <p:spPr>
          <a:xfrm>
            <a:off x="16897163" y="11149095"/>
            <a:ext cx="405078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pt-BR" sz="1600" dirty="0">
                <a:solidFill>
                  <a:srgbClr val="010000"/>
                </a:solidFill>
              </a:rPr>
              <a:t>N </a:t>
            </a:r>
            <a:r>
              <a:rPr lang="pt-BR" sz="1600" dirty="0" err="1">
                <a:solidFill>
                  <a:srgbClr val="010000"/>
                </a:solidFill>
              </a:rPr>
              <a:t>Engl</a:t>
            </a:r>
            <a:r>
              <a:rPr lang="pt-BR" sz="1600" dirty="0">
                <a:solidFill>
                  <a:srgbClr val="010000"/>
                </a:solidFill>
              </a:rPr>
              <a:t> J Med. 2005 Mar 10;352(10):987-96</a:t>
            </a:r>
            <a:endParaRPr kumimoji="0" lang="es-ES" sz="1600" b="0" i="0" u="none" strike="noStrike" cap="none" spc="0" normalizeH="0" baseline="0" dirty="0">
              <a:ln>
                <a:noFill/>
              </a:ln>
              <a:solidFill>
                <a:srgbClr val="010000"/>
              </a:solidFill>
              <a:effectLst/>
              <a:uFillTx/>
              <a:latin typeface="+mn-lt"/>
              <a:ea typeface="+mn-ea"/>
              <a:cs typeface="+mn-cs"/>
              <a:sym typeface="Helvetica Neue"/>
            </a:endParaRPr>
          </a:p>
        </p:txBody>
      </p:sp>
      <p:pic>
        <p:nvPicPr>
          <p:cNvPr id="2050" name="Picture 2" descr="C:\Users\48409711r\Desktop\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0404" y="1911595"/>
            <a:ext cx="6584311" cy="423129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48409711r\Desktop\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0404" y="6353915"/>
            <a:ext cx="6584311" cy="42671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48409711r\Desktop\l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7521" y="1132987"/>
            <a:ext cx="4410075" cy="5524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48409711r\Desktop\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45366" y="633046"/>
            <a:ext cx="4482230" cy="499941"/>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2">
            <a:extLst>
              <a:ext uri="{FF2B5EF4-FFF2-40B4-BE49-F238E27FC236}">
                <a16:creationId xmlns:a16="http://schemas.microsoft.com/office/drawing/2014/main" id="{8E0AF8EB-A1F4-D498-F939-99403E16D2A3}"/>
              </a:ext>
            </a:extLst>
          </p:cNvPr>
          <p:cNvSpPr txBox="1">
            <a:spLocks/>
          </p:cNvSpPr>
          <p:nvPr/>
        </p:nvSpPr>
        <p:spPr>
          <a:xfrm>
            <a:off x="1670249" y="621443"/>
            <a:ext cx="17832516" cy="1762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l" defTabSz="2438338" rtl="0"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r>
              <a:rPr lang="es-ES" b="0" dirty="0">
                <a:latin typeface="Calibri" panose="020F0502020204030204" pitchFamily="34" charset="0"/>
                <a:cs typeface="Calibri" panose="020F0502020204030204" pitchFamily="34" charset="0"/>
              </a:rPr>
              <a:t>Contexto</a:t>
            </a:r>
          </a:p>
        </p:txBody>
      </p:sp>
      <p:pic>
        <p:nvPicPr>
          <p:cNvPr id="2055" name="Picture 7" descr="C:\Users\48409711r\Desktop\descarg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685" y="1168890"/>
            <a:ext cx="1071563" cy="107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50395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48409711r\Desktop\png-transparent-yellow-sticky-notes-web-page-computer-file-simple-page-tag-message-box-miscellaneous-label-gift-box.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435" r="98696">
                        <a14:foregroundMark x1="25652" y1="49466" x2="57500" y2="23611"/>
                        <a14:foregroundMark x1="63913" y1="71047" x2="80326" y2="41667"/>
                        <a14:foregroundMark x1="45000" y1="50534" x2="32609" y2="74893"/>
                        <a14:foregroundMark x1="30652" y1="20726" x2="20217" y2="25107"/>
                        <a14:foregroundMark x1="32609" y1="53953" x2="23152" y2="71474"/>
                        <a14:foregroundMark x1="28587" y1="84188" x2="63370" y2="82692"/>
                        <a14:foregroundMark x1="14674" y1="30983" x2="10217" y2="71474"/>
                        <a14:foregroundMark x1="6304" y1="82265" x2="77283" y2="91026"/>
                        <a14:foregroundMark x1="9783" y1="8974" x2="9783" y2="8974"/>
                        <a14:foregroundMark x1="7283" y1="57585" x2="6196" y2="62073"/>
                        <a14:foregroundMark x1="9130" y1="72329" x2="5652" y2="74893"/>
                        <a14:foregroundMark x1="9674" y1="52564" x2="4891" y2="55983"/>
                        <a14:foregroundMark x1="8370" y1="52564" x2="6196" y2="53846"/>
                        <a14:foregroundMark x1="10978" y1="7051" x2="12935" y2="7799"/>
                        <a14:foregroundMark x1="83804" y1="89103" x2="83261" y2="97009"/>
                      </a14:backgroundRemoval>
                    </a14:imgEffect>
                  </a14:imgLayer>
                </a14:imgProps>
              </a:ext>
              <a:ext uri="{28A0092B-C50C-407E-A947-70E740481C1C}">
                <a14:useLocalDpi xmlns:a14="http://schemas.microsoft.com/office/drawing/2010/main" val="0"/>
              </a:ext>
            </a:extLst>
          </a:blip>
          <a:srcRect/>
          <a:stretch>
            <a:fillRect/>
          </a:stretch>
        </p:blipFill>
        <p:spPr bwMode="auto">
          <a:xfrm>
            <a:off x="5318736" y="3192218"/>
            <a:ext cx="8763000" cy="89154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E61792B1-21DF-8A80-7103-BC717E67328C}"/>
              </a:ext>
            </a:extLst>
          </p:cNvPr>
          <p:cNvSpPr>
            <a:spLocks noGrp="1"/>
          </p:cNvSpPr>
          <p:nvPr>
            <p:ph type="title"/>
          </p:nvPr>
        </p:nvSpPr>
        <p:spPr>
          <a:xfrm>
            <a:off x="2654987" y="926242"/>
            <a:ext cx="17832516" cy="1762125"/>
          </a:xfrm>
        </p:spPr>
        <p:txBody>
          <a:bodyPr>
            <a:normAutofit/>
          </a:bodyPr>
          <a:lstStyle/>
          <a:p>
            <a:r>
              <a:rPr lang="es-ES" b="0" dirty="0">
                <a:latin typeface="Calibri" panose="020F0502020204030204" pitchFamily="34" charset="0"/>
                <a:cs typeface="Calibri" panose="020F0502020204030204" pitchFamily="34" charset="0"/>
              </a:rPr>
              <a:t>Decisiones </a:t>
            </a:r>
            <a:r>
              <a:rPr lang="es-ES" b="0" dirty="0">
                <a:latin typeface="Calibri" panose="020F0502020204030204" pitchFamily="34" charset="0"/>
                <a:cs typeface="Calibri" panose="020F0502020204030204" pitchFamily="34" charset="0"/>
                <a:sym typeface="Wingdings" pitchFamily="2" charset="2"/>
              </a:rPr>
              <a:t> comité multidisciplinar</a:t>
            </a:r>
            <a:endParaRPr lang="es-ES" b="0" dirty="0">
              <a:latin typeface="Calibri" panose="020F0502020204030204" pitchFamily="34" charset="0"/>
              <a:cs typeface="Calibri" panose="020F0502020204030204" pitchFamily="34" charset="0"/>
            </a:endParaRPr>
          </a:p>
        </p:txBody>
      </p:sp>
      <p:sp>
        <p:nvSpPr>
          <p:cNvPr id="3" name="Título 2">
            <a:extLst>
              <a:ext uri="{FF2B5EF4-FFF2-40B4-BE49-F238E27FC236}">
                <a16:creationId xmlns:a16="http://schemas.microsoft.com/office/drawing/2014/main" id="{1B3D2988-5C0F-02B0-8A35-70F6B87CE52E}"/>
              </a:ext>
            </a:extLst>
          </p:cNvPr>
          <p:cNvSpPr txBox="1">
            <a:spLocks/>
          </p:cNvSpPr>
          <p:nvPr/>
        </p:nvSpPr>
        <p:spPr>
          <a:xfrm>
            <a:off x="6265695" y="4151763"/>
            <a:ext cx="17832516" cy="1762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2438338" rtl="0"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s-ES" b="0" u="sng" dirty="0">
                <a:latin typeface="Calibri" panose="020F0502020204030204" pitchFamily="34" charset="0"/>
                <a:cs typeface="Calibri" panose="020F0502020204030204" pitchFamily="34" charset="0"/>
              </a:rPr>
              <a:t>Factores</a:t>
            </a:r>
            <a:r>
              <a:rPr lang="es-ES" b="0" dirty="0">
                <a:latin typeface="Calibri" panose="020F0502020204030204" pitchFamily="34" charset="0"/>
                <a:cs typeface="Calibri" panose="020F0502020204030204" pitchFamily="34" charset="0"/>
              </a:rPr>
              <a:t>:</a:t>
            </a:r>
          </a:p>
        </p:txBody>
      </p:sp>
      <p:sp>
        <p:nvSpPr>
          <p:cNvPr id="4" name="CuadroTexto 3">
            <a:extLst>
              <a:ext uri="{FF2B5EF4-FFF2-40B4-BE49-F238E27FC236}">
                <a16:creationId xmlns:a16="http://schemas.microsoft.com/office/drawing/2014/main" id="{6540645C-149D-6F2F-765D-353D83D0FDAE}"/>
              </a:ext>
            </a:extLst>
          </p:cNvPr>
          <p:cNvSpPr txBox="1"/>
          <p:nvPr/>
        </p:nvSpPr>
        <p:spPr>
          <a:xfrm>
            <a:off x="6564832" y="5913888"/>
            <a:ext cx="9308214" cy="3912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lnSpc>
                <a:spcPct val="150000"/>
              </a:lnSpc>
              <a:buFont typeface="Arial" panose="020B0604020202020204" pitchFamily="34" charset="0"/>
              <a:buChar char="•"/>
            </a:pPr>
            <a:r>
              <a:rPr lang="es-ES" b="0" dirty="0">
                <a:solidFill>
                  <a:srgbClr val="010000"/>
                </a:solidFill>
                <a:latin typeface="Source Sans Pro" panose="020F0502020204030204" pitchFamily="34" charset="0"/>
              </a:rPr>
              <a:t>Edad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IK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Volumen de la recaída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Localización de la recaída</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Sintomatología asociada</a:t>
            </a:r>
          </a:p>
          <a:p>
            <a:pPr marL="457200" lvl="8" indent="-457200" algn="l">
              <a:lnSpc>
                <a:spcPct val="150000"/>
              </a:lnSpc>
              <a:buFont typeface="Arial" panose="020B0604020202020204" pitchFamily="34" charset="0"/>
              <a:buChar char="•"/>
            </a:pPr>
            <a:r>
              <a:rPr lang="es-ES" b="0" dirty="0">
                <a:solidFill>
                  <a:srgbClr val="F9E5B3"/>
                </a:solidFill>
                <a:latin typeface="Source Sans Pro" panose="020F0502020204030204" pitchFamily="34" charset="0"/>
              </a:rPr>
              <a:t>Tiempo desde RT previa </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MGMT como predictor respuesta TMZ</a:t>
            </a:r>
          </a:p>
        </p:txBody>
      </p:sp>
      <p:sp>
        <p:nvSpPr>
          <p:cNvPr id="8" name="CuadroTexto 7">
            <a:extLst>
              <a:ext uri="{FF2B5EF4-FFF2-40B4-BE49-F238E27FC236}">
                <a16:creationId xmlns:a16="http://schemas.microsoft.com/office/drawing/2014/main" id="{63041B63-29A8-8C4A-534E-2EE5AEF7E54C}"/>
              </a:ext>
            </a:extLst>
          </p:cNvPr>
          <p:cNvSpPr txBox="1"/>
          <p:nvPr/>
        </p:nvSpPr>
        <p:spPr>
          <a:xfrm>
            <a:off x="19119868" y="10965571"/>
            <a:ext cx="438902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Pract</a:t>
            </a:r>
            <a:r>
              <a:rPr lang="es-ES" sz="1600" b="0" i="0" dirty="0">
                <a:solidFill>
                  <a:srgbClr val="010000"/>
                </a:solidFill>
                <a:effectLst/>
              </a:rPr>
              <a:t> </a:t>
            </a:r>
            <a:r>
              <a:rPr lang="es-ES" sz="1600" b="0" i="0" dirty="0" err="1">
                <a:solidFill>
                  <a:srgbClr val="010000"/>
                </a:solidFill>
                <a:effectLst/>
              </a:rPr>
              <a:t>Radiat</a:t>
            </a:r>
            <a:r>
              <a:rPr lang="es-ES" sz="1600" b="0" i="0" dirty="0">
                <a:solidFill>
                  <a:srgbClr val="010000"/>
                </a:solidFill>
                <a:effectLst/>
              </a:rPr>
              <a:t> Oncol. 2016 Jul-Aug;6(4):217-225</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9" name="CuadroTexto 8">
            <a:extLst>
              <a:ext uri="{FF2B5EF4-FFF2-40B4-BE49-F238E27FC236}">
                <a16:creationId xmlns:a16="http://schemas.microsoft.com/office/drawing/2014/main" id="{A2788B4A-4C61-1B87-1148-EFEEE9623576}"/>
              </a:ext>
            </a:extLst>
          </p:cNvPr>
          <p:cNvSpPr txBox="1"/>
          <p:nvPr/>
        </p:nvSpPr>
        <p:spPr>
          <a:xfrm>
            <a:off x="18355235" y="11314384"/>
            <a:ext cx="515365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Int</a:t>
            </a:r>
            <a:r>
              <a:rPr lang="es-ES" sz="1600" b="0" i="0" dirty="0">
                <a:solidFill>
                  <a:srgbClr val="010000"/>
                </a:solidFill>
                <a:effectLst/>
              </a:rPr>
              <a:t> J </a:t>
            </a:r>
            <a:r>
              <a:rPr lang="es-ES" sz="1600" b="0" i="0" dirty="0" err="1">
                <a:solidFill>
                  <a:srgbClr val="010000"/>
                </a:solidFill>
                <a:effectLst/>
              </a:rPr>
              <a:t>Radiat</a:t>
            </a:r>
            <a:r>
              <a:rPr lang="es-ES" sz="1600" b="0" i="0" dirty="0">
                <a:solidFill>
                  <a:srgbClr val="010000"/>
                </a:solidFill>
                <a:effectLst/>
              </a:rPr>
              <a:t> Oncol </a:t>
            </a:r>
            <a:r>
              <a:rPr lang="es-ES" sz="1600" b="0" i="0" dirty="0" err="1">
                <a:solidFill>
                  <a:srgbClr val="010000"/>
                </a:solidFill>
                <a:effectLst/>
              </a:rPr>
              <a:t>Biol</a:t>
            </a:r>
            <a:r>
              <a:rPr lang="es-ES" sz="1600" b="0" i="0" dirty="0">
                <a:solidFill>
                  <a:srgbClr val="010000"/>
                </a:solidFill>
                <a:effectLst/>
              </a:rPr>
              <a:t> </a:t>
            </a:r>
            <a:r>
              <a:rPr lang="es-ES" sz="1600" b="0" i="0" dirty="0" err="1">
                <a:solidFill>
                  <a:srgbClr val="010000"/>
                </a:solidFill>
                <a:effectLst/>
              </a:rPr>
              <a:t>Phys</a:t>
            </a:r>
            <a:r>
              <a:rPr lang="es-ES" sz="1600" b="0" i="0" dirty="0">
                <a:solidFill>
                  <a:srgbClr val="010000"/>
                </a:solidFill>
                <a:effectLst/>
              </a:rPr>
              <a:t>. 1999 </a:t>
            </a:r>
            <a:r>
              <a:rPr lang="es-ES" sz="1600" b="0" i="0" dirty="0" err="1">
                <a:solidFill>
                  <a:srgbClr val="010000"/>
                </a:solidFill>
                <a:effectLst/>
              </a:rPr>
              <a:t>Dec</a:t>
            </a:r>
            <a:r>
              <a:rPr lang="es-ES" sz="1600" b="0" i="0" dirty="0">
                <a:solidFill>
                  <a:srgbClr val="010000"/>
                </a:solidFill>
                <a:effectLst/>
              </a:rPr>
              <a:t> 1;45(5):1133-41</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242050121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48409711r\Desktop\png-transparent-yellow-sticky-notes-web-page-computer-file-simple-page-tag-message-box-miscellaneous-label-gift-box.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435" r="98696">
                        <a14:foregroundMark x1="25652" y1="49466" x2="57500" y2="23611"/>
                        <a14:foregroundMark x1="63913" y1="71047" x2="80326" y2="41667"/>
                        <a14:foregroundMark x1="45000" y1="50534" x2="32609" y2="74893"/>
                        <a14:foregroundMark x1="30652" y1="20726" x2="20217" y2="25107"/>
                        <a14:foregroundMark x1="32609" y1="53953" x2="23152" y2="71474"/>
                        <a14:foregroundMark x1="28587" y1="84188" x2="63370" y2="82692"/>
                        <a14:foregroundMark x1="14674" y1="30983" x2="10217" y2="71474"/>
                        <a14:foregroundMark x1="6304" y1="82265" x2="77283" y2="91026"/>
                        <a14:foregroundMark x1="9783" y1="8974" x2="9783" y2="8974"/>
                        <a14:foregroundMark x1="7283" y1="57585" x2="6196" y2="62073"/>
                        <a14:foregroundMark x1="9130" y1="72329" x2="5652" y2="74893"/>
                        <a14:foregroundMark x1="9674" y1="52564" x2="4891" y2="55983"/>
                        <a14:foregroundMark x1="8370" y1="52564" x2="6196" y2="53846"/>
                        <a14:foregroundMark x1="10978" y1="7051" x2="12935" y2="7799"/>
                        <a14:foregroundMark x1="83804" y1="89103" x2="83261" y2="97009"/>
                      </a14:backgroundRemoval>
                    </a14:imgEffect>
                  </a14:imgLayer>
                </a14:imgProps>
              </a:ext>
              <a:ext uri="{28A0092B-C50C-407E-A947-70E740481C1C}">
                <a14:useLocalDpi xmlns:a14="http://schemas.microsoft.com/office/drawing/2010/main" val="0"/>
              </a:ext>
            </a:extLst>
          </a:blip>
          <a:srcRect/>
          <a:stretch>
            <a:fillRect/>
          </a:stretch>
        </p:blipFill>
        <p:spPr bwMode="auto">
          <a:xfrm>
            <a:off x="5318736" y="3192218"/>
            <a:ext cx="8763000" cy="89154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E61792B1-21DF-8A80-7103-BC717E67328C}"/>
              </a:ext>
            </a:extLst>
          </p:cNvPr>
          <p:cNvSpPr>
            <a:spLocks noGrp="1"/>
          </p:cNvSpPr>
          <p:nvPr>
            <p:ph type="title"/>
          </p:nvPr>
        </p:nvSpPr>
        <p:spPr>
          <a:xfrm>
            <a:off x="2654987" y="926242"/>
            <a:ext cx="17832516" cy="1762125"/>
          </a:xfrm>
        </p:spPr>
        <p:txBody>
          <a:bodyPr>
            <a:normAutofit/>
          </a:bodyPr>
          <a:lstStyle/>
          <a:p>
            <a:r>
              <a:rPr lang="es-ES" b="0" dirty="0">
                <a:latin typeface="Calibri" panose="020F0502020204030204" pitchFamily="34" charset="0"/>
                <a:cs typeface="Calibri" panose="020F0502020204030204" pitchFamily="34" charset="0"/>
              </a:rPr>
              <a:t>Decisiones </a:t>
            </a:r>
            <a:r>
              <a:rPr lang="es-ES" b="0" dirty="0">
                <a:latin typeface="Calibri" panose="020F0502020204030204" pitchFamily="34" charset="0"/>
                <a:cs typeface="Calibri" panose="020F0502020204030204" pitchFamily="34" charset="0"/>
                <a:sym typeface="Wingdings" pitchFamily="2" charset="2"/>
              </a:rPr>
              <a:t> comité multidisciplinar</a:t>
            </a:r>
            <a:endParaRPr lang="es-ES" b="0" dirty="0">
              <a:latin typeface="Calibri" panose="020F0502020204030204" pitchFamily="34" charset="0"/>
              <a:cs typeface="Calibri" panose="020F0502020204030204" pitchFamily="34" charset="0"/>
            </a:endParaRPr>
          </a:p>
        </p:txBody>
      </p:sp>
      <p:sp>
        <p:nvSpPr>
          <p:cNvPr id="3" name="Título 2">
            <a:extLst>
              <a:ext uri="{FF2B5EF4-FFF2-40B4-BE49-F238E27FC236}">
                <a16:creationId xmlns:a16="http://schemas.microsoft.com/office/drawing/2014/main" id="{1B3D2988-5C0F-02B0-8A35-70F6B87CE52E}"/>
              </a:ext>
            </a:extLst>
          </p:cNvPr>
          <p:cNvSpPr txBox="1">
            <a:spLocks/>
          </p:cNvSpPr>
          <p:nvPr/>
        </p:nvSpPr>
        <p:spPr>
          <a:xfrm>
            <a:off x="6265695" y="4151763"/>
            <a:ext cx="17832516" cy="1762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2438338" rtl="0"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s-ES" b="0" u="sng" dirty="0">
                <a:latin typeface="Calibri" panose="020F0502020204030204" pitchFamily="34" charset="0"/>
                <a:cs typeface="Calibri" panose="020F0502020204030204" pitchFamily="34" charset="0"/>
              </a:rPr>
              <a:t>Factores</a:t>
            </a:r>
            <a:r>
              <a:rPr lang="es-ES" b="0" dirty="0">
                <a:latin typeface="Calibri" panose="020F0502020204030204" pitchFamily="34" charset="0"/>
                <a:cs typeface="Calibri" panose="020F0502020204030204" pitchFamily="34" charset="0"/>
              </a:rPr>
              <a:t>:</a:t>
            </a:r>
          </a:p>
        </p:txBody>
      </p:sp>
      <p:sp>
        <p:nvSpPr>
          <p:cNvPr id="4" name="CuadroTexto 3">
            <a:extLst>
              <a:ext uri="{FF2B5EF4-FFF2-40B4-BE49-F238E27FC236}">
                <a16:creationId xmlns:a16="http://schemas.microsoft.com/office/drawing/2014/main" id="{6540645C-149D-6F2F-765D-353D83D0FDAE}"/>
              </a:ext>
            </a:extLst>
          </p:cNvPr>
          <p:cNvSpPr txBox="1"/>
          <p:nvPr/>
        </p:nvSpPr>
        <p:spPr>
          <a:xfrm>
            <a:off x="6564832" y="5913888"/>
            <a:ext cx="9308214" cy="3912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lnSpc>
                <a:spcPct val="150000"/>
              </a:lnSpc>
              <a:buFont typeface="Arial" panose="020B0604020202020204" pitchFamily="34" charset="0"/>
              <a:buChar char="•"/>
            </a:pPr>
            <a:r>
              <a:rPr lang="es-ES" b="0" dirty="0">
                <a:solidFill>
                  <a:srgbClr val="010000"/>
                </a:solidFill>
                <a:latin typeface="Source Sans Pro" panose="020F0502020204030204" pitchFamily="34" charset="0"/>
              </a:rPr>
              <a:t>Edad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IK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Volumen de la recaída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Localización de la recaída</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Sintomatología asociada</a:t>
            </a:r>
          </a:p>
          <a:p>
            <a:pPr marL="457200" lvl="8" indent="-457200" algn="l">
              <a:lnSpc>
                <a:spcPct val="150000"/>
              </a:lnSpc>
              <a:buFont typeface="Arial" panose="020B0604020202020204" pitchFamily="34" charset="0"/>
              <a:buChar char="•"/>
            </a:pPr>
            <a:r>
              <a:rPr lang="es-ES" b="0" dirty="0">
                <a:solidFill>
                  <a:srgbClr val="F9E5B3"/>
                </a:solidFill>
                <a:latin typeface="Source Sans Pro" panose="020F0502020204030204" pitchFamily="34" charset="0"/>
              </a:rPr>
              <a:t>Tiempo desde RT previa </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MGMT como predictor respuesta TMZ</a:t>
            </a:r>
          </a:p>
        </p:txBody>
      </p:sp>
      <p:sp>
        <p:nvSpPr>
          <p:cNvPr id="8" name="CuadroTexto 7">
            <a:extLst>
              <a:ext uri="{FF2B5EF4-FFF2-40B4-BE49-F238E27FC236}">
                <a16:creationId xmlns:a16="http://schemas.microsoft.com/office/drawing/2014/main" id="{B951C795-82D5-4394-77A4-30697A1141FB}"/>
              </a:ext>
            </a:extLst>
          </p:cNvPr>
          <p:cNvSpPr txBox="1"/>
          <p:nvPr/>
        </p:nvSpPr>
        <p:spPr>
          <a:xfrm>
            <a:off x="19119868" y="10965571"/>
            <a:ext cx="438902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Pract</a:t>
            </a:r>
            <a:r>
              <a:rPr lang="es-ES" sz="1600" b="0" i="0" dirty="0">
                <a:solidFill>
                  <a:srgbClr val="010000"/>
                </a:solidFill>
                <a:effectLst/>
              </a:rPr>
              <a:t> </a:t>
            </a:r>
            <a:r>
              <a:rPr lang="es-ES" sz="1600" b="0" i="0" dirty="0" err="1">
                <a:solidFill>
                  <a:srgbClr val="010000"/>
                </a:solidFill>
                <a:effectLst/>
              </a:rPr>
              <a:t>Radiat</a:t>
            </a:r>
            <a:r>
              <a:rPr lang="es-ES" sz="1600" b="0" i="0" dirty="0">
                <a:solidFill>
                  <a:srgbClr val="010000"/>
                </a:solidFill>
                <a:effectLst/>
              </a:rPr>
              <a:t> Oncol. 2016 Jul-Aug;6(4):217-225</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9" name="CuadroTexto 8">
            <a:extLst>
              <a:ext uri="{FF2B5EF4-FFF2-40B4-BE49-F238E27FC236}">
                <a16:creationId xmlns:a16="http://schemas.microsoft.com/office/drawing/2014/main" id="{7BC69B8D-CC0D-B3CB-BB4F-A3740262F039}"/>
              </a:ext>
            </a:extLst>
          </p:cNvPr>
          <p:cNvSpPr txBox="1"/>
          <p:nvPr/>
        </p:nvSpPr>
        <p:spPr>
          <a:xfrm>
            <a:off x="18355235" y="11314384"/>
            <a:ext cx="515365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Int</a:t>
            </a:r>
            <a:r>
              <a:rPr lang="es-ES" sz="1600" b="0" i="0" dirty="0">
                <a:solidFill>
                  <a:srgbClr val="010000"/>
                </a:solidFill>
                <a:effectLst/>
              </a:rPr>
              <a:t> J </a:t>
            </a:r>
            <a:r>
              <a:rPr lang="es-ES" sz="1600" b="0" i="0" dirty="0" err="1">
                <a:solidFill>
                  <a:srgbClr val="010000"/>
                </a:solidFill>
                <a:effectLst/>
              </a:rPr>
              <a:t>Radiat</a:t>
            </a:r>
            <a:r>
              <a:rPr lang="es-ES" sz="1600" b="0" i="0" dirty="0">
                <a:solidFill>
                  <a:srgbClr val="010000"/>
                </a:solidFill>
                <a:effectLst/>
              </a:rPr>
              <a:t> Oncol </a:t>
            </a:r>
            <a:r>
              <a:rPr lang="es-ES" sz="1600" b="0" i="0" dirty="0" err="1">
                <a:solidFill>
                  <a:srgbClr val="010000"/>
                </a:solidFill>
                <a:effectLst/>
              </a:rPr>
              <a:t>Biol</a:t>
            </a:r>
            <a:r>
              <a:rPr lang="es-ES" sz="1600" b="0" i="0" dirty="0">
                <a:solidFill>
                  <a:srgbClr val="010000"/>
                </a:solidFill>
                <a:effectLst/>
              </a:rPr>
              <a:t> </a:t>
            </a:r>
            <a:r>
              <a:rPr lang="es-ES" sz="1600" b="0" i="0" dirty="0" err="1">
                <a:solidFill>
                  <a:srgbClr val="010000"/>
                </a:solidFill>
                <a:effectLst/>
              </a:rPr>
              <a:t>Phys</a:t>
            </a:r>
            <a:r>
              <a:rPr lang="es-ES" sz="1600" b="0" i="0" dirty="0">
                <a:solidFill>
                  <a:srgbClr val="010000"/>
                </a:solidFill>
                <a:effectLst/>
              </a:rPr>
              <a:t>. 1999 </a:t>
            </a:r>
            <a:r>
              <a:rPr lang="es-ES" sz="1600" b="0" i="0" dirty="0" err="1">
                <a:solidFill>
                  <a:srgbClr val="010000"/>
                </a:solidFill>
                <a:effectLst/>
              </a:rPr>
              <a:t>Dec</a:t>
            </a:r>
            <a:r>
              <a:rPr lang="es-ES" sz="1600" b="0" i="0" dirty="0">
                <a:solidFill>
                  <a:srgbClr val="010000"/>
                </a:solidFill>
                <a:effectLst/>
              </a:rPr>
              <a:t> 1;45(5):1133-41</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313866883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48409711r\Desktop\png-transparent-yellow-sticky-notes-web-page-computer-file-simple-page-tag-message-box-miscellaneous-label-gift-box.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435" r="98696">
                        <a14:foregroundMark x1="25652" y1="49466" x2="57500" y2="23611"/>
                        <a14:foregroundMark x1="63913" y1="71047" x2="80326" y2="41667"/>
                        <a14:foregroundMark x1="45000" y1="50534" x2="32609" y2="74893"/>
                        <a14:foregroundMark x1="30652" y1="20726" x2="20217" y2="25107"/>
                        <a14:foregroundMark x1="32609" y1="53953" x2="23152" y2="71474"/>
                        <a14:foregroundMark x1="28587" y1="84188" x2="63370" y2="82692"/>
                        <a14:foregroundMark x1="14674" y1="30983" x2="10217" y2="71474"/>
                        <a14:foregroundMark x1="6304" y1="82265" x2="77283" y2="91026"/>
                        <a14:foregroundMark x1="9783" y1="8974" x2="9783" y2="8974"/>
                        <a14:foregroundMark x1="7283" y1="57585" x2="6196" y2="62073"/>
                        <a14:foregroundMark x1="9130" y1="72329" x2="5652" y2="74893"/>
                        <a14:foregroundMark x1="9674" y1="52564" x2="4891" y2="55983"/>
                        <a14:foregroundMark x1="8370" y1="52564" x2="6196" y2="53846"/>
                        <a14:foregroundMark x1="10978" y1="7051" x2="12935" y2="7799"/>
                        <a14:foregroundMark x1="83804" y1="89103" x2="83261" y2="97009"/>
                      </a14:backgroundRemoval>
                    </a14:imgEffect>
                  </a14:imgLayer>
                </a14:imgProps>
              </a:ext>
              <a:ext uri="{28A0092B-C50C-407E-A947-70E740481C1C}">
                <a14:useLocalDpi xmlns:a14="http://schemas.microsoft.com/office/drawing/2010/main" val="0"/>
              </a:ext>
            </a:extLst>
          </a:blip>
          <a:srcRect/>
          <a:stretch>
            <a:fillRect/>
          </a:stretch>
        </p:blipFill>
        <p:spPr bwMode="auto">
          <a:xfrm>
            <a:off x="5318736" y="3192218"/>
            <a:ext cx="8763000" cy="89154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E61792B1-21DF-8A80-7103-BC717E67328C}"/>
              </a:ext>
            </a:extLst>
          </p:cNvPr>
          <p:cNvSpPr>
            <a:spLocks noGrp="1"/>
          </p:cNvSpPr>
          <p:nvPr>
            <p:ph type="title"/>
          </p:nvPr>
        </p:nvSpPr>
        <p:spPr>
          <a:xfrm>
            <a:off x="2654987" y="926242"/>
            <a:ext cx="17832516" cy="1762125"/>
          </a:xfrm>
        </p:spPr>
        <p:txBody>
          <a:bodyPr>
            <a:normAutofit/>
          </a:bodyPr>
          <a:lstStyle/>
          <a:p>
            <a:r>
              <a:rPr lang="es-ES" b="0" dirty="0">
                <a:latin typeface="Calibri" panose="020F0502020204030204" pitchFamily="34" charset="0"/>
                <a:cs typeface="Calibri" panose="020F0502020204030204" pitchFamily="34" charset="0"/>
              </a:rPr>
              <a:t>Decisiones </a:t>
            </a:r>
            <a:r>
              <a:rPr lang="es-ES" b="0" dirty="0">
                <a:latin typeface="Calibri" panose="020F0502020204030204" pitchFamily="34" charset="0"/>
                <a:cs typeface="Calibri" panose="020F0502020204030204" pitchFamily="34" charset="0"/>
                <a:sym typeface="Wingdings" pitchFamily="2" charset="2"/>
              </a:rPr>
              <a:t> comité multidisciplinar</a:t>
            </a:r>
            <a:endParaRPr lang="es-ES" b="0" dirty="0">
              <a:latin typeface="Calibri" panose="020F0502020204030204" pitchFamily="34" charset="0"/>
              <a:cs typeface="Calibri" panose="020F0502020204030204" pitchFamily="34" charset="0"/>
            </a:endParaRPr>
          </a:p>
        </p:txBody>
      </p:sp>
      <p:sp>
        <p:nvSpPr>
          <p:cNvPr id="3" name="Título 2">
            <a:extLst>
              <a:ext uri="{FF2B5EF4-FFF2-40B4-BE49-F238E27FC236}">
                <a16:creationId xmlns:a16="http://schemas.microsoft.com/office/drawing/2014/main" id="{1B3D2988-5C0F-02B0-8A35-70F6B87CE52E}"/>
              </a:ext>
            </a:extLst>
          </p:cNvPr>
          <p:cNvSpPr txBox="1">
            <a:spLocks/>
          </p:cNvSpPr>
          <p:nvPr/>
        </p:nvSpPr>
        <p:spPr>
          <a:xfrm>
            <a:off x="6265695" y="4151763"/>
            <a:ext cx="17832516" cy="1762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2438338" rtl="0"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s-ES" b="0" u="sng" dirty="0">
                <a:latin typeface="Calibri" panose="020F0502020204030204" pitchFamily="34" charset="0"/>
                <a:cs typeface="Calibri" panose="020F0502020204030204" pitchFamily="34" charset="0"/>
              </a:rPr>
              <a:t>Factores</a:t>
            </a:r>
            <a:r>
              <a:rPr lang="es-ES" b="0" dirty="0">
                <a:latin typeface="Calibri" panose="020F0502020204030204" pitchFamily="34" charset="0"/>
                <a:cs typeface="Calibri" panose="020F0502020204030204" pitchFamily="34" charset="0"/>
              </a:rPr>
              <a:t>:</a:t>
            </a:r>
          </a:p>
        </p:txBody>
      </p:sp>
      <p:sp>
        <p:nvSpPr>
          <p:cNvPr id="4" name="CuadroTexto 3">
            <a:extLst>
              <a:ext uri="{FF2B5EF4-FFF2-40B4-BE49-F238E27FC236}">
                <a16:creationId xmlns:a16="http://schemas.microsoft.com/office/drawing/2014/main" id="{6540645C-149D-6F2F-765D-353D83D0FDAE}"/>
              </a:ext>
            </a:extLst>
          </p:cNvPr>
          <p:cNvSpPr txBox="1"/>
          <p:nvPr/>
        </p:nvSpPr>
        <p:spPr>
          <a:xfrm>
            <a:off x="6564832" y="5913888"/>
            <a:ext cx="9308214" cy="3912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lnSpc>
                <a:spcPct val="150000"/>
              </a:lnSpc>
              <a:buFont typeface="Arial" panose="020B0604020202020204" pitchFamily="34" charset="0"/>
              <a:buChar char="•"/>
            </a:pPr>
            <a:r>
              <a:rPr lang="es-ES" b="0" dirty="0">
                <a:solidFill>
                  <a:srgbClr val="010000"/>
                </a:solidFill>
                <a:latin typeface="Source Sans Pro" panose="020F0502020204030204" pitchFamily="34" charset="0"/>
              </a:rPr>
              <a:t>Edad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IK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Volumen de la recaída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Localización de la recaída</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Sintomatología asociada</a:t>
            </a:r>
          </a:p>
          <a:p>
            <a:pPr marL="457200" lvl="8" indent="-457200" algn="l">
              <a:lnSpc>
                <a:spcPct val="150000"/>
              </a:lnSpc>
              <a:buFont typeface="Arial" panose="020B0604020202020204" pitchFamily="34" charset="0"/>
              <a:buChar char="•"/>
            </a:pPr>
            <a:r>
              <a:rPr lang="es-ES" b="0" dirty="0">
                <a:solidFill>
                  <a:srgbClr val="010000"/>
                </a:solidFill>
                <a:latin typeface="Source Sans Pro" panose="020F0502020204030204" pitchFamily="34" charset="0"/>
              </a:rPr>
              <a:t>SLP</a:t>
            </a:r>
          </a:p>
          <a:p>
            <a:pPr marL="457200" lvl="8" indent="-457200" algn="l">
              <a:lnSpc>
                <a:spcPct val="150000"/>
              </a:lnSpc>
              <a:buFont typeface="Arial" panose="020B0604020202020204" pitchFamily="34" charset="0"/>
              <a:buChar char="•"/>
            </a:pPr>
            <a:r>
              <a:rPr lang="es-ES" dirty="0">
                <a:solidFill>
                  <a:srgbClr val="F9E5B3"/>
                </a:solidFill>
                <a:latin typeface="Source Sans Pro" panose="020F0502020204030204" pitchFamily="34" charset="0"/>
              </a:rPr>
              <a:t>MGMT como predictor respuesta TMZ</a:t>
            </a:r>
          </a:p>
        </p:txBody>
      </p:sp>
      <p:sp>
        <p:nvSpPr>
          <p:cNvPr id="8" name="CuadroTexto 7">
            <a:extLst>
              <a:ext uri="{FF2B5EF4-FFF2-40B4-BE49-F238E27FC236}">
                <a16:creationId xmlns:a16="http://schemas.microsoft.com/office/drawing/2014/main" id="{D64257D0-AE5E-029F-1994-8AD4F0E09C6E}"/>
              </a:ext>
            </a:extLst>
          </p:cNvPr>
          <p:cNvSpPr txBox="1"/>
          <p:nvPr/>
        </p:nvSpPr>
        <p:spPr>
          <a:xfrm>
            <a:off x="19119868" y="10965571"/>
            <a:ext cx="438902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Pract</a:t>
            </a:r>
            <a:r>
              <a:rPr lang="es-ES" sz="1600" b="0" i="0" dirty="0">
                <a:solidFill>
                  <a:srgbClr val="010000"/>
                </a:solidFill>
                <a:effectLst/>
              </a:rPr>
              <a:t> </a:t>
            </a:r>
            <a:r>
              <a:rPr lang="es-ES" sz="1600" b="0" i="0" dirty="0" err="1">
                <a:solidFill>
                  <a:srgbClr val="010000"/>
                </a:solidFill>
                <a:effectLst/>
              </a:rPr>
              <a:t>Radiat</a:t>
            </a:r>
            <a:r>
              <a:rPr lang="es-ES" sz="1600" b="0" i="0" dirty="0">
                <a:solidFill>
                  <a:srgbClr val="010000"/>
                </a:solidFill>
                <a:effectLst/>
              </a:rPr>
              <a:t> Oncol. 2016 Jul-Aug;6(4):217-225</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9" name="CuadroTexto 8">
            <a:extLst>
              <a:ext uri="{FF2B5EF4-FFF2-40B4-BE49-F238E27FC236}">
                <a16:creationId xmlns:a16="http://schemas.microsoft.com/office/drawing/2014/main" id="{47E5D4EE-076F-D496-AEF2-B7236A5C09E1}"/>
              </a:ext>
            </a:extLst>
          </p:cNvPr>
          <p:cNvSpPr txBox="1"/>
          <p:nvPr/>
        </p:nvSpPr>
        <p:spPr>
          <a:xfrm>
            <a:off x="18355235" y="11314384"/>
            <a:ext cx="515365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Int</a:t>
            </a:r>
            <a:r>
              <a:rPr lang="es-ES" sz="1600" b="0" i="0" dirty="0">
                <a:solidFill>
                  <a:srgbClr val="010000"/>
                </a:solidFill>
                <a:effectLst/>
              </a:rPr>
              <a:t> J </a:t>
            </a:r>
            <a:r>
              <a:rPr lang="es-ES" sz="1600" b="0" i="0" dirty="0" err="1">
                <a:solidFill>
                  <a:srgbClr val="010000"/>
                </a:solidFill>
                <a:effectLst/>
              </a:rPr>
              <a:t>Radiat</a:t>
            </a:r>
            <a:r>
              <a:rPr lang="es-ES" sz="1600" b="0" i="0" dirty="0">
                <a:solidFill>
                  <a:srgbClr val="010000"/>
                </a:solidFill>
                <a:effectLst/>
              </a:rPr>
              <a:t> Oncol </a:t>
            </a:r>
            <a:r>
              <a:rPr lang="es-ES" sz="1600" b="0" i="0" dirty="0" err="1">
                <a:solidFill>
                  <a:srgbClr val="010000"/>
                </a:solidFill>
                <a:effectLst/>
              </a:rPr>
              <a:t>Biol</a:t>
            </a:r>
            <a:r>
              <a:rPr lang="es-ES" sz="1600" b="0" i="0" dirty="0">
                <a:solidFill>
                  <a:srgbClr val="010000"/>
                </a:solidFill>
                <a:effectLst/>
              </a:rPr>
              <a:t> </a:t>
            </a:r>
            <a:r>
              <a:rPr lang="es-ES" sz="1600" b="0" i="0" dirty="0" err="1">
                <a:solidFill>
                  <a:srgbClr val="010000"/>
                </a:solidFill>
                <a:effectLst/>
              </a:rPr>
              <a:t>Phys</a:t>
            </a:r>
            <a:r>
              <a:rPr lang="es-ES" sz="1600" b="0" i="0" dirty="0">
                <a:solidFill>
                  <a:srgbClr val="010000"/>
                </a:solidFill>
                <a:effectLst/>
              </a:rPr>
              <a:t>. 1999 </a:t>
            </a:r>
            <a:r>
              <a:rPr lang="es-ES" sz="1600" b="0" i="0" dirty="0" err="1">
                <a:solidFill>
                  <a:srgbClr val="010000"/>
                </a:solidFill>
                <a:effectLst/>
              </a:rPr>
              <a:t>Dec</a:t>
            </a:r>
            <a:r>
              <a:rPr lang="es-ES" sz="1600" b="0" i="0" dirty="0">
                <a:solidFill>
                  <a:srgbClr val="010000"/>
                </a:solidFill>
                <a:effectLst/>
              </a:rPr>
              <a:t> 1;45(5):1133-41</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45359606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48409711r\Desktop\png-transparent-yellow-sticky-notes-web-page-computer-file-simple-page-tag-message-box-miscellaneous-label-gift-box.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435" r="98696">
                        <a14:foregroundMark x1="25652" y1="49466" x2="57500" y2="23611"/>
                        <a14:foregroundMark x1="63913" y1="71047" x2="80326" y2="41667"/>
                        <a14:foregroundMark x1="45000" y1="50534" x2="32609" y2="74893"/>
                        <a14:foregroundMark x1="30652" y1="20726" x2="20217" y2="25107"/>
                        <a14:foregroundMark x1="32609" y1="53953" x2="23152" y2="71474"/>
                        <a14:foregroundMark x1="28587" y1="84188" x2="63370" y2="82692"/>
                        <a14:foregroundMark x1="14674" y1="30983" x2="10217" y2="71474"/>
                        <a14:foregroundMark x1="6304" y1="82265" x2="77283" y2="91026"/>
                        <a14:foregroundMark x1="9783" y1="8974" x2="9783" y2="8974"/>
                        <a14:foregroundMark x1="7283" y1="57585" x2="6196" y2="62073"/>
                        <a14:foregroundMark x1="9130" y1="72329" x2="5652" y2="74893"/>
                        <a14:foregroundMark x1="9674" y1="52564" x2="4891" y2="55983"/>
                        <a14:foregroundMark x1="8370" y1="52564" x2="6196" y2="53846"/>
                        <a14:foregroundMark x1="10978" y1="7051" x2="12935" y2="7799"/>
                        <a14:foregroundMark x1="83804" y1="89103" x2="83261" y2="97009"/>
                      </a14:backgroundRemoval>
                    </a14:imgEffect>
                  </a14:imgLayer>
                </a14:imgProps>
              </a:ext>
              <a:ext uri="{28A0092B-C50C-407E-A947-70E740481C1C}">
                <a14:useLocalDpi xmlns:a14="http://schemas.microsoft.com/office/drawing/2010/main" val="0"/>
              </a:ext>
            </a:extLst>
          </a:blip>
          <a:srcRect/>
          <a:stretch>
            <a:fillRect/>
          </a:stretch>
        </p:blipFill>
        <p:spPr bwMode="auto">
          <a:xfrm>
            <a:off x="5318736" y="3192218"/>
            <a:ext cx="8763000" cy="89154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2">
            <a:extLst>
              <a:ext uri="{FF2B5EF4-FFF2-40B4-BE49-F238E27FC236}">
                <a16:creationId xmlns:a16="http://schemas.microsoft.com/office/drawing/2014/main" id="{E61792B1-21DF-8A80-7103-BC717E67328C}"/>
              </a:ext>
            </a:extLst>
          </p:cNvPr>
          <p:cNvSpPr>
            <a:spLocks noGrp="1"/>
          </p:cNvSpPr>
          <p:nvPr>
            <p:ph type="title"/>
          </p:nvPr>
        </p:nvSpPr>
        <p:spPr>
          <a:xfrm>
            <a:off x="2654987" y="926242"/>
            <a:ext cx="17832516" cy="1762125"/>
          </a:xfrm>
        </p:spPr>
        <p:txBody>
          <a:bodyPr>
            <a:normAutofit/>
          </a:bodyPr>
          <a:lstStyle/>
          <a:p>
            <a:r>
              <a:rPr lang="es-ES" b="0" dirty="0">
                <a:latin typeface="Calibri" panose="020F0502020204030204" pitchFamily="34" charset="0"/>
                <a:cs typeface="Calibri" panose="020F0502020204030204" pitchFamily="34" charset="0"/>
              </a:rPr>
              <a:t>Decisiones </a:t>
            </a:r>
            <a:r>
              <a:rPr lang="es-ES" b="0" dirty="0">
                <a:latin typeface="Calibri" panose="020F0502020204030204" pitchFamily="34" charset="0"/>
                <a:cs typeface="Calibri" panose="020F0502020204030204" pitchFamily="34" charset="0"/>
                <a:sym typeface="Wingdings" pitchFamily="2" charset="2"/>
              </a:rPr>
              <a:t> comité multidisciplinar</a:t>
            </a:r>
            <a:endParaRPr lang="es-ES" b="0" dirty="0">
              <a:latin typeface="Calibri" panose="020F0502020204030204" pitchFamily="34" charset="0"/>
              <a:cs typeface="Calibri" panose="020F0502020204030204" pitchFamily="34" charset="0"/>
            </a:endParaRPr>
          </a:p>
        </p:txBody>
      </p:sp>
      <p:sp>
        <p:nvSpPr>
          <p:cNvPr id="3" name="Título 2">
            <a:extLst>
              <a:ext uri="{FF2B5EF4-FFF2-40B4-BE49-F238E27FC236}">
                <a16:creationId xmlns:a16="http://schemas.microsoft.com/office/drawing/2014/main" id="{1B3D2988-5C0F-02B0-8A35-70F6B87CE52E}"/>
              </a:ext>
            </a:extLst>
          </p:cNvPr>
          <p:cNvSpPr txBox="1">
            <a:spLocks/>
          </p:cNvSpPr>
          <p:nvPr/>
        </p:nvSpPr>
        <p:spPr>
          <a:xfrm>
            <a:off x="6265695" y="4151763"/>
            <a:ext cx="17832516" cy="1762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2438338" rtl="0"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s-ES" b="0" u="sng" dirty="0">
                <a:latin typeface="Calibri" panose="020F0502020204030204" pitchFamily="34" charset="0"/>
                <a:cs typeface="Calibri" panose="020F0502020204030204" pitchFamily="34" charset="0"/>
              </a:rPr>
              <a:t>Factores</a:t>
            </a:r>
            <a:r>
              <a:rPr lang="es-ES" b="0" dirty="0">
                <a:latin typeface="Calibri" panose="020F0502020204030204" pitchFamily="34" charset="0"/>
                <a:cs typeface="Calibri" panose="020F0502020204030204" pitchFamily="34" charset="0"/>
              </a:rPr>
              <a:t>:</a:t>
            </a:r>
          </a:p>
        </p:txBody>
      </p:sp>
      <p:sp>
        <p:nvSpPr>
          <p:cNvPr id="4" name="CuadroTexto 3">
            <a:extLst>
              <a:ext uri="{FF2B5EF4-FFF2-40B4-BE49-F238E27FC236}">
                <a16:creationId xmlns:a16="http://schemas.microsoft.com/office/drawing/2014/main" id="{6540645C-149D-6F2F-765D-353D83D0FDAE}"/>
              </a:ext>
            </a:extLst>
          </p:cNvPr>
          <p:cNvSpPr txBox="1"/>
          <p:nvPr/>
        </p:nvSpPr>
        <p:spPr>
          <a:xfrm>
            <a:off x="6564832" y="5913888"/>
            <a:ext cx="9308214" cy="3912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l">
              <a:lnSpc>
                <a:spcPct val="150000"/>
              </a:lnSpc>
              <a:buFont typeface="Arial" panose="020B0604020202020204" pitchFamily="34" charset="0"/>
              <a:buChar char="•"/>
            </a:pPr>
            <a:r>
              <a:rPr lang="es-ES" b="0" dirty="0">
                <a:solidFill>
                  <a:srgbClr val="010000"/>
                </a:solidFill>
                <a:latin typeface="Source Sans Pro" panose="020F0502020204030204" pitchFamily="34" charset="0"/>
              </a:rPr>
              <a:t>Edad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IK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Volumen de la recaída </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Localización de la recaída</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Sintomatología asociada</a:t>
            </a:r>
          </a:p>
          <a:p>
            <a:pPr marL="457200" lvl="8" indent="-457200" algn="l">
              <a:lnSpc>
                <a:spcPct val="150000"/>
              </a:lnSpc>
              <a:buFont typeface="Arial" panose="020B0604020202020204" pitchFamily="34" charset="0"/>
              <a:buChar char="•"/>
            </a:pPr>
            <a:r>
              <a:rPr lang="es-ES" b="0" dirty="0">
                <a:solidFill>
                  <a:srgbClr val="010000"/>
                </a:solidFill>
                <a:latin typeface="Source Sans Pro" panose="020F0502020204030204" pitchFamily="34" charset="0"/>
              </a:rPr>
              <a:t>SLP</a:t>
            </a:r>
          </a:p>
          <a:p>
            <a:pPr marL="457200" lvl="8" indent="-457200" algn="l">
              <a:lnSpc>
                <a:spcPct val="150000"/>
              </a:lnSpc>
              <a:buFont typeface="Arial" panose="020B0604020202020204" pitchFamily="34" charset="0"/>
              <a:buChar char="•"/>
            </a:pPr>
            <a:r>
              <a:rPr lang="es-ES" dirty="0">
                <a:solidFill>
                  <a:srgbClr val="010000"/>
                </a:solidFill>
                <a:latin typeface="Source Sans Pro" panose="020F0502020204030204" pitchFamily="34" charset="0"/>
              </a:rPr>
              <a:t>MGMT como predictor respuesta </a:t>
            </a:r>
            <a:r>
              <a:rPr lang="es-ES" dirty="0">
                <a:solidFill>
                  <a:srgbClr val="F9E5B3"/>
                </a:solidFill>
                <a:latin typeface="Source Sans Pro" panose="020F0502020204030204" pitchFamily="34" charset="0"/>
              </a:rPr>
              <a:t>TMZ</a:t>
            </a:r>
          </a:p>
        </p:txBody>
      </p:sp>
      <p:sp>
        <p:nvSpPr>
          <p:cNvPr id="8" name="CuadroTexto 7">
            <a:extLst>
              <a:ext uri="{FF2B5EF4-FFF2-40B4-BE49-F238E27FC236}">
                <a16:creationId xmlns:a16="http://schemas.microsoft.com/office/drawing/2014/main" id="{C40E7D98-77FC-7374-1BE7-281CB651C50D}"/>
              </a:ext>
            </a:extLst>
          </p:cNvPr>
          <p:cNvSpPr txBox="1"/>
          <p:nvPr/>
        </p:nvSpPr>
        <p:spPr>
          <a:xfrm>
            <a:off x="19119868" y="10965571"/>
            <a:ext cx="438902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Pract</a:t>
            </a:r>
            <a:r>
              <a:rPr lang="es-ES" sz="1600" b="0" i="0" dirty="0">
                <a:solidFill>
                  <a:srgbClr val="010000"/>
                </a:solidFill>
                <a:effectLst/>
              </a:rPr>
              <a:t> </a:t>
            </a:r>
            <a:r>
              <a:rPr lang="es-ES" sz="1600" b="0" i="0" dirty="0" err="1">
                <a:solidFill>
                  <a:srgbClr val="010000"/>
                </a:solidFill>
                <a:effectLst/>
              </a:rPr>
              <a:t>Radiat</a:t>
            </a:r>
            <a:r>
              <a:rPr lang="es-ES" sz="1600" b="0" i="0" dirty="0">
                <a:solidFill>
                  <a:srgbClr val="010000"/>
                </a:solidFill>
                <a:effectLst/>
              </a:rPr>
              <a:t> Oncol. 2016 Jul-Aug;6(4):217-225</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9" name="CuadroTexto 8">
            <a:extLst>
              <a:ext uri="{FF2B5EF4-FFF2-40B4-BE49-F238E27FC236}">
                <a16:creationId xmlns:a16="http://schemas.microsoft.com/office/drawing/2014/main" id="{A46B02F6-1F86-D521-EA50-F1511273A3AD}"/>
              </a:ext>
            </a:extLst>
          </p:cNvPr>
          <p:cNvSpPr txBox="1"/>
          <p:nvPr/>
        </p:nvSpPr>
        <p:spPr>
          <a:xfrm>
            <a:off x="18355235" y="11314384"/>
            <a:ext cx="515365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Int</a:t>
            </a:r>
            <a:r>
              <a:rPr lang="es-ES" sz="1600" b="0" i="0" dirty="0">
                <a:solidFill>
                  <a:srgbClr val="010000"/>
                </a:solidFill>
                <a:effectLst/>
              </a:rPr>
              <a:t> J </a:t>
            </a:r>
            <a:r>
              <a:rPr lang="es-ES" sz="1600" b="0" i="0" dirty="0" err="1">
                <a:solidFill>
                  <a:srgbClr val="010000"/>
                </a:solidFill>
                <a:effectLst/>
              </a:rPr>
              <a:t>Radiat</a:t>
            </a:r>
            <a:r>
              <a:rPr lang="es-ES" sz="1600" b="0" i="0" dirty="0">
                <a:solidFill>
                  <a:srgbClr val="010000"/>
                </a:solidFill>
                <a:effectLst/>
              </a:rPr>
              <a:t> Oncol </a:t>
            </a:r>
            <a:r>
              <a:rPr lang="es-ES" sz="1600" b="0" i="0" dirty="0" err="1">
                <a:solidFill>
                  <a:srgbClr val="010000"/>
                </a:solidFill>
                <a:effectLst/>
              </a:rPr>
              <a:t>Biol</a:t>
            </a:r>
            <a:r>
              <a:rPr lang="es-ES" sz="1600" b="0" i="0" dirty="0">
                <a:solidFill>
                  <a:srgbClr val="010000"/>
                </a:solidFill>
                <a:effectLst/>
              </a:rPr>
              <a:t> </a:t>
            </a:r>
            <a:r>
              <a:rPr lang="es-ES" sz="1600" b="0" i="0" dirty="0" err="1">
                <a:solidFill>
                  <a:srgbClr val="010000"/>
                </a:solidFill>
                <a:effectLst/>
              </a:rPr>
              <a:t>Phys</a:t>
            </a:r>
            <a:r>
              <a:rPr lang="es-ES" sz="1600" b="0" i="0" dirty="0">
                <a:solidFill>
                  <a:srgbClr val="010000"/>
                </a:solidFill>
                <a:effectLst/>
              </a:rPr>
              <a:t>. 1999 </a:t>
            </a:r>
            <a:r>
              <a:rPr lang="es-ES" sz="1600" b="0" i="0" dirty="0" err="1">
                <a:solidFill>
                  <a:srgbClr val="010000"/>
                </a:solidFill>
                <a:effectLst/>
              </a:rPr>
              <a:t>Dec</a:t>
            </a:r>
            <a:r>
              <a:rPr lang="es-ES" sz="1600" b="0" i="0" dirty="0">
                <a:solidFill>
                  <a:srgbClr val="010000"/>
                </a:solidFill>
                <a:effectLst/>
              </a:rPr>
              <a:t> 1;45(5):1133-41</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296111377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7F3049-C077-6DCA-A4A9-A16C9767B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250" y="71105"/>
            <a:ext cx="2349500" cy="889000"/>
          </a:xfrm>
          <a:prstGeom prst="rect">
            <a:avLst/>
          </a:prstGeom>
        </p:spPr>
      </p:pic>
      <p:pic>
        <p:nvPicPr>
          <p:cNvPr id="3" name="Imagen 2">
            <a:extLst>
              <a:ext uri="{FF2B5EF4-FFF2-40B4-BE49-F238E27FC236}">
                <a16:creationId xmlns:a16="http://schemas.microsoft.com/office/drawing/2014/main" id="{9EA0BF5A-6BA1-5CD6-11D1-4C1152E36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375" y="917321"/>
            <a:ext cx="9534818" cy="2289810"/>
          </a:xfrm>
          <a:prstGeom prst="rect">
            <a:avLst/>
          </a:prstGeom>
        </p:spPr>
      </p:pic>
      <p:sp>
        <p:nvSpPr>
          <p:cNvPr id="6" name="CuadroTexto 5">
            <a:extLst>
              <a:ext uri="{FF2B5EF4-FFF2-40B4-BE49-F238E27FC236}">
                <a16:creationId xmlns:a16="http://schemas.microsoft.com/office/drawing/2014/main" id="{E28F3C98-C661-B05D-4071-BE6E23A60988}"/>
              </a:ext>
            </a:extLst>
          </p:cNvPr>
          <p:cNvSpPr txBox="1"/>
          <p:nvPr/>
        </p:nvSpPr>
        <p:spPr>
          <a:xfrm>
            <a:off x="4033241" y="11243405"/>
            <a:ext cx="326852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212121"/>
                </a:solidFill>
                <a:effectLst/>
              </a:rPr>
              <a:t>Lancet Oncol. 2008 Jan;9(1):29-38</a:t>
            </a:r>
            <a:endParaRPr kumimoji="0" lang="es-ES" sz="1600" b="0" i="0" u="none" strike="noStrike" cap="none" spc="0" normalizeH="0" baseline="0" dirty="0">
              <a:ln>
                <a:noFill/>
              </a:ln>
              <a:solidFill>
                <a:srgbClr val="5E5E5E"/>
              </a:solidFill>
              <a:effectLst/>
              <a:uFillTx/>
              <a:ea typeface="+mn-ea"/>
              <a:cs typeface="+mn-cs"/>
              <a:sym typeface="Helvetica Neue"/>
            </a:endParaRPr>
          </a:p>
        </p:txBody>
      </p:sp>
      <p:sp>
        <p:nvSpPr>
          <p:cNvPr id="7" name="CuadroTexto 6">
            <a:extLst>
              <a:ext uri="{FF2B5EF4-FFF2-40B4-BE49-F238E27FC236}">
                <a16:creationId xmlns:a16="http://schemas.microsoft.com/office/drawing/2014/main" id="{6FFC836A-8181-5BA8-790A-6156AC360189}"/>
              </a:ext>
            </a:extLst>
          </p:cNvPr>
          <p:cNvSpPr txBox="1"/>
          <p:nvPr/>
        </p:nvSpPr>
        <p:spPr>
          <a:xfrm>
            <a:off x="16432219" y="11243405"/>
            <a:ext cx="377667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212121"/>
                </a:solidFill>
                <a:effectLst/>
              </a:rPr>
              <a:t>Neuro Oncol. 2017 May 1;19(5):669-677</a:t>
            </a:r>
            <a:endParaRPr kumimoji="0" lang="es-ES" sz="1600" b="0" i="0" u="none" strike="noStrike" cap="none" spc="0" normalizeH="0" baseline="0" dirty="0">
              <a:ln>
                <a:noFill/>
              </a:ln>
              <a:solidFill>
                <a:srgbClr val="5E5E5E"/>
              </a:solidFill>
              <a:effectLst/>
              <a:uFillTx/>
              <a:ea typeface="+mn-ea"/>
              <a:cs typeface="+mn-cs"/>
              <a:sym typeface="Helvetica Neue"/>
            </a:endParaRPr>
          </a:p>
        </p:txBody>
      </p:sp>
      <p:pic>
        <p:nvPicPr>
          <p:cNvPr id="10" name="Imagen 9">
            <a:extLst>
              <a:ext uri="{FF2B5EF4-FFF2-40B4-BE49-F238E27FC236}">
                <a16:creationId xmlns:a16="http://schemas.microsoft.com/office/drawing/2014/main" id="{5CFCBA6D-D79F-6BD0-5E5B-B3EFE4CFC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1920" y="1146779"/>
            <a:ext cx="7670800" cy="2730500"/>
          </a:xfrm>
          <a:prstGeom prst="rect">
            <a:avLst/>
          </a:prstGeom>
        </p:spPr>
      </p:pic>
      <p:pic>
        <p:nvPicPr>
          <p:cNvPr id="15" name="Imagen 14">
            <a:extLst>
              <a:ext uri="{FF2B5EF4-FFF2-40B4-BE49-F238E27FC236}">
                <a16:creationId xmlns:a16="http://schemas.microsoft.com/office/drawing/2014/main" id="{A17A0F7A-E1B1-E39B-A8F1-4996890C7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59673" y="613379"/>
            <a:ext cx="3581400" cy="533400"/>
          </a:xfrm>
          <a:prstGeom prst="rect">
            <a:avLst/>
          </a:prstGeom>
        </p:spPr>
      </p:pic>
      <p:sp>
        <p:nvSpPr>
          <p:cNvPr id="2" name="CuadroTexto 1">
            <a:extLst>
              <a:ext uri="{FF2B5EF4-FFF2-40B4-BE49-F238E27FC236}">
                <a16:creationId xmlns:a16="http://schemas.microsoft.com/office/drawing/2014/main" id="{8501453C-323D-1396-3114-40046C1B8F24}"/>
              </a:ext>
            </a:extLst>
          </p:cNvPr>
          <p:cNvSpPr txBox="1"/>
          <p:nvPr/>
        </p:nvSpPr>
        <p:spPr>
          <a:xfrm>
            <a:off x="2337160" y="9926319"/>
            <a:ext cx="730167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b="1" i="0" dirty="0">
                <a:solidFill>
                  <a:srgbClr val="212121"/>
                </a:solidFill>
                <a:effectLst/>
                <a:latin typeface="system-ui"/>
              </a:rPr>
              <a:t>http://</a:t>
            </a:r>
            <a:r>
              <a:rPr lang="es-ES" b="1" i="0" dirty="0" err="1">
                <a:solidFill>
                  <a:srgbClr val="212121"/>
                </a:solidFill>
                <a:effectLst/>
                <a:latin typeface="system-ui"/>
              </a:rPr>
              <a:t>www.eortc.be</a:t>
            </a:r>
            <a:r>
              <a:rPr lang="es-ES" b="1" i="0" dirty="0">
                <a:solidFill>
                  <a:srgbClr val="212121"/>
                </a:solidFill>
                <a:effectLst/>
                <a:latin typeface="system-ui"/>
              </a:rPr>
              <a:t>/</a:t>
            </a:r>
            <a:r>
              <a:rPr lang="es-ES" b="1" i="0" dirty="0" err="1">
                <a:solidFill>
                  <a:srgbClr val="212121"/>
                </a:solidFill>
                <a:effectLst/>
                <a:latin typeface="system-ui"/>
              </a:rPr>
              <a:t>tools</a:t>
            </a:r>
            <a:r>
              <a:rPr lang="es-ES" b="1" i="0" dirty="0">
                <a:solidFill>
                  <a:srgbClr val="212121"/>
                </a:solidFill>
                <a:effectLst/>
                <a:latin typeface="system-ui"/>
              </a:rPr>
              <a:t>/</a:t>
            </a:r>
            <a:r>
              <a:rPr lang="es-ES" b="1" i="0" dirty="0" err="1">
                <a:solidFill>
                  <a:srgbClr val="212121"/>
                </a:solidFill>
                <a:effectLst/>
                <a:latin typeface="system-ui"/>
              </a:rPr>
              <a:t>gbmcalculator</a:t>
            </a:r>
            <a:r>
              <a:rPr lang="es-ES" b="1" i="0" dirty="0">
                <a:solidFill>
                  <a:srgbClr val="212121"/>
                </a:solidFill>
                <a:effectLst/>
                <a:latin typeface="system-ui"/>
              </a:rPr>
              <a:t>/</a:t>
            </a:r>
            <a:r>
              <a:rPr lang="es-ES" b="1" i="0" dirty="0" err="1">
                <a:solidFill>
                  <a:srgbClr val="212121"/>
                </a:solidFill>
                <a:effectLst/>
                <a:latin typeface="system-ui"/>
              </a:rPr>
              <a:t>Default.aspx</a:t>
            </a:r>
            <a:endParaRPr kumimoji="0" lang="es-ES" sz="2400" b="1" i="0" u="none" strike="noStrike" cap="none" spc="0" normalizeH="0" baseline="0" dirty="0">
              <a:ln>
                <a:noFill/>
              </a:ln>
              <a:solidFill>
                <a:srgbClr val="5E5E5E"/>
              </a:solidFill>
              <a:effectLst/>
              <a:uFillTx/>
              <a:latin typeface="+mn-lt"/>
              <a:ea typeface="+mn-ea"/>
              <a:cs typeface="+mn-cs"/>
              <a:sym typeface="Helvetica Neue"/>
            </a:endParaRPr>
          </a:p>
        </p:txBody>
      </p:sp>
      <p:sp>
        <p:nvSpPr>
          <p:cNvPr id="4" name="CuadroTexto 3">
            <a:extLst>
              <a:ext uri="{FF2B5EF4-FFF2-40B4-BE49-F238E27FC236}">
                <a16:creationId xmlns:a16="http://schemas.microsoft.com/office/drawing/2014/main" id="{76A3DEB3-935F-54E8-A92A-9DCBB1A59928}"/>
              </a:ext>
            </a:extLst>
          </p:cNvPr>
          <p:cNvSpPr txBox="1"/>
          <p:nvPr/>
        </p:nvSpPr>
        <p:spPr>
          <a:xfrm>
            <a:off x="14844444" y="9926319"/>
            <a:ext cx="695222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b="1" i="0" dirty="0">
                <a:solidFill>
                  <a:srgbClr val="212121"/>
                </a:solidFill>
                <a:effectLst/>
                <a:latin typeface="system-ui"/>
              </a:rPr>
              <a:t>http://cancer4.case.edu/</a:t>
            </a:r>
            <a:r>
              <a:rPr lang="es-ES" b="1" i="0" dirty="0" err="1">
                <a:solidFill>
                  <a:srgbClr val="212121"/>
                </a:solidFill>
                <a:effectLst/>
                <a:latin typeface="system-ui"/>
              </a:rPr>
              <a:t>rCalculator</a:t>
            </a:r>
            <a:r>
              <a:rPr lang="es-ES" b="1" i="0" dirty="0">
                <a:solidFill>
                  <a:srgbClr val="212121"/>
                </a:solidFill>
                <a:effectLst/>
                <a:latin typeface="system-ui"/>
              </a:rPr>
              <a:t>/</a:t>
            </a:r>
            <a:r>
              <a:rPr lang="es-ES" b="1" i="0" dirty="0" err="1">
                <a:solidFill>
                  <a:srgbClr val="212121"/>
                </a:solidFill>
                <a:effectLst/>
                <a:latin typeface="system-ui"/>
              </a:rPr>
              <a:t>rCalculator.html</a:t>
            </a:r>
            <a:endParaRPr kumimoji="0" lang="es-ES" sz="2400" b="1"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33937241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7F3049-C077-6DCA-A4A9-A16C9767B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250" y="71105"/>
            <a:ext cx="2349500" cy="889000"/>
          </a:xfrm>
          <a:prstGeom prst="rect">
            <a:avLst/>
          </a:prstGeom>
        </p:spPr>
      </p:pic>
      <p:pic>
        <p:nvPicPr>
          <p:cNvPr id="3" name="Imagen 2">
            <a:extLst>
              <a:ext uri="{FF2B5EF4-FFF2-40B4-BE49-F238E27FC236}">
                <a16:creationId xmlns:a16="http://schemas.microsoft.com/office/drawing/2014/main" id="{9EA0BF5A-6BA1-5CD6-11D1-4C1152E36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375" y="917321"/>
            <a:ext cx="9534818" cy="2289810"/>
          </a:xfrm>
          <a:prstGeom prst="rect">
            <a:avLst/>
          </a:prstGeom>
        </p:spPr>
      </p:pic>
      <p:sp>
        <p:nvSpPr>
          <p:cNvPr id="6" name="CuadroTexto 5">
            <a:extLst>
              <a:ext uri="{FF2B5EF4-FFF2-40B4-BE49-F238E27FC236}">
                <a16:creationId xmlns:a16="http://schemas.microsoft.com/office/drawing/2014/main" id="{E28F3C98-C661-B05D-4071-BE6E23A60988}"/>
              </a:ext>
            </a:extLst>
          </p:cNvPr>
          <p:cNvSpPr txBox="1"/>
          <p:nvPr/>
        </p:nvSpPr>
        <p:spPr>
          <a:xfrm>
            <a:off x="4033241" y="11243405"/>
            <a:ext cx="326852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212121"/>
                </a:solidFill>
                <a:effectLst/>
              </a:rPr>
              <a:t>Lancet Oncol. 2008 Jan;9(1):29-38</a:t>
            </a:r>
            <a:endParaRPr kumimoji="0" lang="es-ES" sz="1600" b="0" i="0" u="none" strike="noStrike" cap="none" spc="0" normalizeH="0" baseline="0" dirty="0">
              <a:ln>
                <a:noFill/>
              </a:ln>
              <a:solidFill>
                <a:srgbClr val="5E5E5E"/>
              </a:solidFill>
              <a:effectLst/>
              <a:uFillTx/>
              <a:ea typeface="+mn-ea"/>
              <a:cs typeface="+mn-cs"/>
              <a:sym typeface="Helvetica Neue"/>
            </a:endParaRPr>
          </a:p>
        </p:txBody>
      </p:sp>
      <p:sp>
        <p:nvSpPr>
          <p:cNvPr id="7" name="CuadroTexto 6">
            <a:extLst>
              <a:ext uri="{FF2B5EF4-FFF2-40B4-BE49-F238E27FC236}">
                <a16:creationId xmlns:a16="http://schemas.microsoft.com/office/drawing/2014/main" id="{6FFC836A-8181-5BA8-790A-6156AC360189}"/>
              </a:ext>
            </a:extLst>
          </p:cNvPr>
          <p:cNvSpPr txBox="1"/>
          <p:nvPr/>
        </p:nvSpPr>
        <p:spPr>
          <a:xfrm>
            <a:off x="16432219" y="11243405"/>
            <a:ext cx="377667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212121"/>
                </a:solidFill>
                <a:effectLst/>
              </a:rPr>
              <a:t>Neuro Oncol. 2017 May 1;19(5):669-677</a:t>
            </a:r>
            <a:endParaRPr kumimoji="0" lang="es-ES" sz="1600" b="0" i="0" u="none" strike="noStrike" cap="none" spc="0" normalizeH="0" baseline="0" dirty="0">
              <a:ln>
                <a:noFill/>
              </a:ln>
              <a:solidFill>
                <a:srgbClr val="5E5E5E"/>
              </a:solidFill>
              <a:effectLst/>
              <a:uFillTx/>
              <a:ea typeface="+mn-ea"/>
              <a:cs typeface="+mn-cs"/>
              <a:sym typeface="Helvetica Neue"/>
            </a:endParaRPr>
          </a:p>
        </p:txBody>
      </p:sp>
      <p:pic>
        <p:nvPicPr>
          <p:cNvPr id="10" name="Imagen 9">
            <a:extLst>
              <a:ext uri="{FF2B5EF4-FFF2-40B4-BE49-F238E27FC236}">
                <a16:creationId xmlns:a16="http://schemas.microsoft.com/office/drawing/2014/main" id="{5CFCBA6D-D79F-6BD0-5E5B-B3EFE4CFC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1920" y="1146779"/>
            <a:ext cx="7670800" cy="2730500"/>
          </a:xfrm>
          <a:prstGeom prst="rect">
            <a:avLst/>
          </a:prstGeom>
        </p:spPr>
      </p:pic>
      <p:pic>
        <p:nvPicPr>
          <p:cNvPr id="15" name="Imagen 14">
            <a:extLst>
              <a:ext uri="{FF2B5EF4-FFF2-40B4-BE49-F238E27FC236}">
                <a16:creationId xmlns:a16="http://schemas.microsoft.com/office/drawing/2014/main" id="{A17A0F7A-E1B1-E39B-A8F1-4996890C7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59673" y="613379"/>
            <a:ext cx="3581400" cy="533400"/>
          </a:xfrm>
          <a:prstGeom prst="rect">
            <a:avLst/>
          </a:prstGeom>
        </p:spPr>
      </p:pic>
      <p:sp>
        <p:nvSpPr>
          <p:cNvPr id="2" name="CuadroTexto 1">
            <a:extLst>
              <a:ext uri="{FF2B5EF4-FFF2-40B4-BE49-F238E27FC236}">
                <a16:creationId xmlns:a16="http://schemas.microsoft.com/office/drawing/2014/main" id="{8501453C-323D-1396-3114-40046C1B8F24}"/>
              </a:ext>
            </a:extLst>
          </p:cNvPr>
          <p:cNvSpPr txBox="1"/>
          <p:nvPr/>
        </p:nvSpPr>
        <p:spPr>
          <a:xfrm>
            <a:off x="2337160" y="9926319"/>
            <a:ext cx="730167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b="1" i="0" dirty="0">
                <a:solidFill>
                  <a:srgbClr val="212121"/>
                </a:solidFill>
                <a:effectLst/>
                <a:latin typeface="system-ui"/>
              </a:rPr>
              <a:t>http://</a:t>
            </a:r>
            <a:r>
              <a:rPr lang="es-ES" b="1" i="0" dirty="0" err="1">
                <a:solidFill>
                  <a:srgbClr val="212121"/>
                </a:solidFill>
                <a:effectLst/>
                <a:latin typeface="system-ui"/>
              </a:rPr>
              <a:t>www.eortc.be</a:t>
            </a:r>
            <a:r>
              <a:rPr lang="es-ES" b="1" i="0" dirty="0">
                <a:solidFill>
                  <a:srgbClr val="212121"/>
                </a:solidFill>
                <a:effectLst/>
                <a:latin typeface="system-ui"/>
              </a:rPr>
              <a:t>/</a:t>
            </a:r>
            <a:r>
              <a:rPr lang="es-ES" b="1" i="0" dirty="0" err="1">
                <a:solidFill>
                  <a:srgbClr val="212121"/>
                </a:solidFill>
                <a:effectLst/>
                <a:latin typeface="system-ui"/>
              </a:rPr>
              <a:t>tools</a:t>
            </a:r>
            <a:r>
              <a:rPr lang="es-ES" b="1" i="0" dirty="0">
                <a:solidFill>
                  <a:srgbClr val="212121"/>
                </a:solidFill>
                <a:effectLst/>
                <a:latin typeface="system-ui"/>
              </a:rPr>
              <a:t>/</a:t>
            </a:r>
            <a:r>
              <a:rPr lang="es-ES" b="1" i="0" dirty="0" err="1">
                <a:solidFill>
                  <a:srgbClr val="212121"/>
                </a:solidFill>
                <a:effectLst/>
                <a:latin typeface="system-ui"/>
              </a:rPr>
              <a:t>gbmcalculator</a:t>
            </a:r>
            <a:r>
              <a:rPr lang="es-ES" b="1" i="0" dirty="0">
                <a:solidFill>
                  <a:srgbClr val="212121"/>
                </a:solidFill>
                <a:effectLst/>
                <a:latin typeface="system-ui"/>
              </a:rPr>
              <a:t>/</a:t>
            </a:r>
            <a:r>
              <a:rPr lang="es-ES" b="1" i="0" dirty="0" err="1">
                <a:solidFill>
                  <a:srgbClr val="212121"/>
                </a:solidFill>
                <a:effectLst/>
                <a:latin typeface="system-ui"/>
              </a:rPr>
              <a:t>Default.aspx</a:t>
            </a:r>
            <a:endParaRPr kumimoji="0" lang="es-ES" sz="2400" b="1" i="0" u="none" strike="noStrike" cap="none" spc="0" normalizeH="0" baseline="0" dirty="0">
              <a:ln>
                <a:noFill/>
              </a:ln>
              <a:solidFill>
                <a:srgbClr val="5E5E5E"/>
              </a:solidFill>
              <a:effectLst/>
              <a:uFillTx/>
              <a:latin typeface="+mn-lt"/>
              <a:ea typeface="+mn-ea"/>
              <a:cs typeface="+mn-cs"/>
              <a:sym typeface="Helvetica Neue"/>
            </a:endParaRPr>
          </a:p>
        </p:txBody>
      </p:sp>
      <p:sp>
        <p:nvSpPr>
          <p:cNvPr id="4" name="CuadroTexto 3">
            <a:extLst>
              <a:ext uri="{FF2B5EF4-FFF2-40B4-BE49-F238E27FC236}">
                <a16:creationId xmlns:a16="http://schemas.microsoft.com/office/drawing/2014/main" id="{76A3DEB3-935F-54E8-A92A-9DCBB1A59928}"/>
              </a:ext>
            </a:extLst>
          </p:cNvPr>
          <p:cNvSpPr txBox="1"/>
          <p:nvPr/>
        </p:nvSpPr>
        <p:spPr>
          <a:xfrm>
            <a:off x="14844444" y="9926319"/>
            <a:ext cx="695222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b="1" i="0" dirty="0">
                <a:solidFill>
                  <a:srgbClr val="212121"/>
                </a:solidFill>
                <a:effectLst/>
                <a:latin typeface="system-ui"/>
              </a:rPr>
              <a:t>http://cancer4.case.edu/</a:t>
            </a:r>
            <a:r>
              <a:rPr lang="es-ES" b="1" i="0" dirty="0" err="1">
                <a:solidFill>
                  <a:srgbClr val="212121"/>
                </a:solidFill>
                <a:effectLst/>
                <a:latin typeface="system-ui"/>
              </a:rPr>
              <a:t>rCalculator</a:t>
            </a:r>
            <a:r>
              <a:rPr lang="es-ES" b="1" i="0" dirty="0">
                <a:solidFill>
                  <a:srgbClr val="212121"/>
                </a:solidFill>
                <a:effectLst/>
                <a:latin typeface="system-ui"/>
              </a:rPr>
              <a:t>/</a:t>
            </a:r>
            <a:r>
              <a:rPr lang="es-ES" b="1" i="0" dirty="0" err="1">
                <a:solidFill>
                  <a:srgbClr val="212121"/>
                </a:solidFill>
                <a:effectLst/>
                <a:latin typeface="system-ui"/>
              </a:rPr>
              <a:t>rCalculator.html</a:t>
            </a:r>
            <a:endParaRPr kumimoji="0" lang="es-ES" sz="2400" b="1" i="0" u="none" strike="noStrike" cap="none" spc="0" normalizeH="0" baseline="0" dirty="0">
              <a:ln>
                <a:noFill/>
              </a:ln>
              <a:solidFill>
                <a:srgbClr val="5E5E5E"/>
              </a:solidFill>
              <a:effectLst/>
              <a:uFillTx/>
              <a:latin typeface="+mn-lt"/>
              <a:ea typeface="+mn-ea"/>
              <a:cs typeface="+mn-cs"/>
              <a:sym typeface="Helvetica Neue"/>
            </a:endParaRPr>
          </a:p>
        </p:txBody>
      </p:sp>
      <p:pic>
        <p:nvPicPr>
          <p:cNvPr id="8" name="Imagen 7">
            <a:extLst>
              <a:ext uri="{FF2B5EF4-FFF2-40B4-BE49-F238E27FC236}">
                <a16:creationId xmlns:a16="http://schemas.microsoft.com/office/drawing/2014/main" id="{919C9E3F-2681-A0B2-4165-AE55E9AA0A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06643" y="4722441"/>
            <a:ext cx="8801354" cy="4416836"/>
          </a:xfrm>
          <a:prstGeom prst="rect">
            <a:avLst/>
          </a:prstGeom>
        </p:spPr>
      </p:pic>
      <p:pic>
        <p:nvPicPr>
          <p:cNvPr id="9" name="Imagen 8">
            <a:extLst>
              <a:ext uri="{FF2B5EF4-FFF2-40B4-BE49-F238E27FC236}">
                <a16:creationId xmlns:a16="http://schemas.microsoft.com/office/drawing/2014/main" id="{7854EB69-DC9A-4D5D-19CE-58F859D1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745" y="4952457"/>
            <a:ext cx="10644077" cy="3228535"/>
          </a:xfrm>
          <a:prstGeom prst="rect">
            <a:avLst/>
          </a:prstGeom>
        </p:spPr>
      </p:pic>
    </p:spTree>
    <p:extLst>
      <p:ext uri="{BB962C8B-B14F-4D97-AF65-F5344CB8AC3E}">
        <p14:creationId xmlns:p14="http://schemas.microsoft.com/office/powerpoint/2010/main" val="296882175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17F3049-C077-6DCA-A4A9-A16C9767B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250" y="71105"/>
            <a:ext cx="2349500" cy="889000"/>
          </a:xfrm>
          <a:prstGeom prst="rect">
            <a:avLst/>
          </a:prstGeom>
        </p:spPr>
      </p:pic>
      <p:pic>
        <p:nvPicPr>
          <p:cNvPr id="3" name="Imagen 2">
            <a:extLst>
              <a:ext uri="{FF2B5EF4-FFF2-40B4-BE49-F238E27FC236}">
                <a16:creationId xmlns:a16="http://schemas.microsoft.com/office/drawing/2014/main" id="{9EA0BF5A-6BA1-5CD6-11D1-4C1152E36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375" y="917321"/>
            <a:ext cx="9534818" cy="2289810"/>
          </a:xfrm>
          <a:prstGeom prst="rect">
            <a:avLst/>
          </a:prstGeom>
        </p:spPr>
      </p:pic>
      <p:sp>
        <p:nvSpPr>
          <p:cNvPr id="6" name="CuadroTexto 5">
            <a:extLst>
              <a:ext uri="{FF2B5EF4-FFF2-40B4-BE49-F238E27FC236}">
                <a16:creationId xmlns:a16="http://schemas.microsoft.com/office/drawing/2014/main" id="{E28F3C98-C661-B05D-4071-BE6E23A60988}"/>
              </a:ext>
            </a:extLst>
          </p:cNvPr>
          <p:cNvSpPr txBox="1"/>
          <p:nvPr/>
        </p:nvSpPr>
        <p:spPr>
          <a:xfrm>
            <a:off x="4033241" y="11243405"/>
            <a:ext cx="326852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212121"/>
                </a:solidFill>
                <a:effectLst/>
              </a:rPr>
              <a:t>Lancet Oncol. 2008 Jan;9(1):29-38</a:t>
            </a:r>
            <a:endParaRPr kumimoji="0" lang="es-ES" sz="1600" b="0" i="0" u="none" strike="noStrike" cap="none" spc="0" normalizeH="0" baseline="0" dirty="0">
              <a:ln>
                <a:noFill/>
              </a:ln>
              <a:solidFill>
                <a:srgbClr val="5E5E5E"/>
              </a:solidFill>
              <a:effectLst/>
              <a:uFillTx/>
              <a:ea typeface="+mn-ea"/>
              <a:cs typeface="+mn-cs"/>
              <a:sym typeface="Helvetica Neue"/>
            </a:endParaRPr>
          </a:p>
        </p:txBody>
      </p:sp>
      <p:sp>
        <p:nvSpPr>
          <p:cNvPr id="7" name="CuadroTexto 6">
            <a:extLst>
              <a:ext uri="{FF2B5EF4-FFF2-40B4-BE49-F238E27FC236}">
                <a16:creationId xmlns:a16="http://schemas.microsoft.com/office/drawing/2014/main" id="{6FFC836A-8181-5BA8-790A-6156AC360189}"/>
              </a:ext>
            </a:extLst>
          </p:cNvPr>
          <p:cNvSpPr txBox="1"/>
          <p:nvPr/>
        </p:nvSpPr>
        <p:spPr>
          <a:xfrm>
            <a:off x="16432219" y="11243405"/>
            <a:ext cx="377667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212121"/>
                </a:solidFill>
                <a:effectLst/>
              </a:rPr>
              <a:t>Neuro Oncol. 2017 May 1;19(5):669-677</a:t>
            </a:r>
            <a:endParaRPr kumimoji="0" lang="es-ES" sz="1600" b="0" i="0" u="none" strike="noStrike" cap="none" spc="0" normalizeH="0" baseline="0" dirty="0">
              <a:ln>
                <a:noFill/>
              </a:ln>
              <a:solidFill>
                <a:srgbClr val="5E5E5E"/>
              </a:solidFill>
              <a:effectLst/>
              <a:uFillTx/>
              <a:ea typeface="+mn-ea"/>
              <a:cs typeface="+mn-cs"/>
              <a:sym typeface="Helvetica Neue"/>
            </a:endParaRPr>
          </a:p>
        </p:txBody>
      </p:sp>
      <p:pic>
        <p:nvPicPr>
          <p:cNvPr id="10" name="Imagen 9">
            <a:extLst>
              <a:ext uri="{FF2B5EF4-FFF2-40B4-BE49-F238E27FC236}">
                <a16:creationId xmlns:a16="http://schemas.microsoft.com/office/drawing/2014/main" id="{5CFCBA6D-D79F-6BD0-5E5B-B3EFE4CFC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1920" y="1146779"/>
            <a:ext cx="7670800" cy="2730500"/>
          </a:xfrm>
          <a:prstGeom prst="rect">
            <a:avLst/>
          </a:prstGeom>
        </p:spPr>
      </p:pic>
      <p:pic>
        <p:nvPicPr>
          <p:cNvPr id="15" name="Imagen 14">
            <a:extLst>
              <a:ext uri="{FF2B5EF4-FFF2-40B4-BE49-F238E27FC236}">
                <a16:creationId xmlns:a16="http://schemas.microsoft.com/office/drawing/2014/main" id="{A17A0F7A-E1B1-E39B-A8F1-4996890C7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59673" y="613379"/>
            <a:ext cx="3581400" cy="533400"/>
          </a:xfrm>
          <a:prstGeom prst="rect">
            <a:avLst/>
          </a:prstGeom>
        </p:spPr>
      </p:pic>
      <p:sp>
        <p:nvSpPr>
          <p:cNvPr id="2" name="CuadroTexto 1">
            <a:extLst>
              <a:ext uri="{FF2B5EF4-FFF2-40B4-BE49-F238E27FC236}">
                <a16:creationId xmlns:a16="http://schemas.microsoft.com/office/drawing/2014/main" id="{8501453C-323D-1396-3114-40046C1B8F24}"/>
              </a:ext>
            </a:extLst>
          </p:cNvPr>
          <p:cNvSpPr txBox="1"/>
          <p:nvPr/>
        </p:nvSpPr>
        <p:spPr>
          <a:xfrm>
            <a:off x="2337160" y="9926319"/>
            <a:ext cx="730167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b="1" i="0" dirty="0">
                <a:solidFill>
                  <a:srgbClr val="212121"/>
                </a:solidFill>
                <a:effectLst/>
                <a:latin typeface="system-ui"/>
              </a:rPr>
              <a:t>http://</a:t>
            </a:r>
            <a:r>
              <a:rPr lang="es-ES" b="1" i="0" dirty="0" err="1">
                <a:solidFill>
                  <a:srgbClr val="212121"/>
                </a:solidFill>
                <a:effectLst/>
                <a:latin typeface="system-ui"/>
              </a:rPr>
              <a:t>www.eortc.be</a:t>
            </a:r>
            <a:r>
              <a:rPr lang="es-ES" b="1" i="0" dirty="0">
                <a:solidFill>
                  <a:srgbClr val="212121"/>
                </a:solidFill>
                <a:effectLst/>
                <a:latin typeface="system-ui"/>
              </a:rPr>
              <a:t>/</a:t>
            </a:r>
            <a:r>
              <a:rPr lang="es-ES" b="1" i="0" dirty="0" err="1">
                <a:solidFill>
                  <a:srgbClr val="212121"/>
                </a:solidFill>
                <a:effectLst/>
                <a:latin typeface="system-ui"/>
              </a:rPr>
              <a:t>tools</a:t>
            </a:r>
            <a:r>
              <a:rPr lang="es-ES" b="1" i="0" dirty="0">
                <a:solidFill>
                  <a:srgbClr val="212121"/>
                </a:solidFill>
                <a:effectLst/>
                <a:latin typeface="system-ui"/>
              </a:rPr>
              <a:t>/</a:t>
            </a:r>
            <a:r>
              <a:rPr lang="es-ES" b="1" i="0" dirty="0" err="1">
                <a:solidFill>
                  <a:srgbClr val="212121"/>
                </a:solidFill>
                <a:effectLst/>
                <a:latin typeface="system-ui"/>
              </a:rPr>
              <a:t>gbmcalculator</a:t>
            </a:r>
            <a:r>
              <a:rPr lang="es-ES" b="1" i="0" dirty="0">
                <a:solidFill>
                  <a:srgbClr val="212121"/>
                </a:solidFill>
                <a:effectLst/>
                <a:latin typeface="system-ui"/>
              </a:rPr>
              <a:t>/</a:t>
            </a:r>
            <a:r>
              <a:rPr lang="es-ES" b="1" i="0" dirty="0" err="1">
                <a:solidFill>
                  <a:srgbClr val="212121"/>
                </a:solidFill>
                <a:effectLst/>
                <a:latin typeface="system-ui"/>
              </a:rPr>
              <a:t>Default.aspx</a:t>
            </a:r>
            <a:endParaRPr kumimoji="0" lang="es-ES" sz="2400" b="1" i="0" u="none" strike="noStrike" cap="none" spc="0" normalizeH="0" baseline="0" dirty="0">
              <a:ln>
                <a:noFill/>
              </a:ln>
              <a:solidFill>
                <a:srgbClr val="5E5E5E"/>
              </a:solidFill>
              <a:effectLst/>
              <a:uFillTx/>
              <a:latin typeface="+mn-lt"/>
              <a:ea typeface="+mn-ea"/>
              <a:cs typeface="+mn-cs"/>
              <a:sym typeface="Helvetica Neue"/>
            </a:endParaRPr>
          </a:p>
        </p:txBody>
      </p:sp>
      <p:sp>
        <p:nvSpPr>
          <p:cNvPr id="4" name="CuadroTexto 3">
            <a:extLst>
              <a:ext uri="{FF2B5EF4-FFF2-40B4-BE49-F238E27FC236}">
                <a16:creationId xmlns:a16="http://schemas.microsoft.com/office/drawing/2014/main" id="{76A3DEB3-935F-54E8-A92A-9DCBB1A59928}"/>
              </a:ext>
            </a:extLst>
          </p:cNvPr>
          <p:cNvSpPr txBox="1"/>
          <p:nvPr/>
        </p:nvSpPr>
        <p:spPr>
          <a:xfrm>
            <a:off x="14844444" y="9926319"/>
            <a:ext cx="695222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b="1" i="0" dirty="0">
                <a:solidFill>
                  <a:srgbClr val="212121"/>
                </a:solidFill>
                <a:effectLst/>
                <a:latin typeface="system-ui"/>
              </a:rPr>
              <a:t>http://cancer4.case.edu/</a:t>
            </a:r>
            <a:r>
              <a:rPr lang="es-ES" b="1" i="0" dirty="0" err="1">
                <a:solidFill>
                  <a:srgbClr val="212121"/>
                </a:solidFill>
                <a:effectLst/>
                <a:latin typeface="system-ui"/>
              </a:rPr>
              <a:t>rCalculator</a:t>
            </a:r>
            <a:r>
              <a:rPr lang="es-ES" b="1" i="0" dirty="0">
                <a:solidFill>
                  <a:srgbClr val="212121"/>
                </a:solidFill>
                <a:effectLst/>
                <a:latin typeface="system-ui"/>
              </a:rPr>
              <a:t>/</a:t>
            </a:r>
            <a:r>
              <a:rPr lang="es-ES" b="1" i="0" dirty="0" err="1">
                <a:solidFill>
                  <a:srgbClr val="212121"/>
                </a:solidFill>
                <a:effectLst/>
                <a:latin typeface="system-ui"/>
              </a:rPr>
              <a:t>rCalculator.html</a:t>
            </a:r>
            <a:endParaRPr kumimoji="0" lang="es-ES" sz="2400" b="1" i="0" u="none" strike="noStrike" cap="none" spc="0" normalizeH="0" baseline="0" dirty="0">
              <a:ln>
                <a:noFill/>
              </a:ln>
              <a:solidFill>
                <a:srgbClr val="5E5E5E"/>
              </a:solidFill>
              <a:effectLst/>
              <a:uFillTx/>
              <a:latin typeface="+mn-lt"/>
              <a:ea typeface="+mn-ea"/>
              <a:cs typeface="+mn-cs"/>
              <a:sym typeface="Helvetica Neue"/>
            </a:endParaRPr>
          </a:p>
        </p:txBody>
      </p:sp>
      <p:pic>
        <p:nvPicPr>
          <p:cNvPr id="8" name="Imagen 7">
            <a:extLst>
              <a:ext uri="{FF2B5EF4-FFF2-40B4-BE49-F238E27FC236}">
                <a16:creationId xmlns:a16="http://schemas.microsoft.com/office/drawing/2014/main" id="{919C9E3F-2681-A0B2-4165-AE55E9AA0A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06643" y="4722441"/>
            <a:ext cx="8801354" cy="4416836"/>
          </a:xfrm>
          <a:prstGeom prst="rect">
            <a:avLst/>
          </a:prstGeom>
        </p:spPr>
      </p:pic>
      <p:pic>
        <p:nvPicPr>
          <p:cNvPr id="9" name="Imagen 8">
            <a:extLst>
              <a:ext uri="{FF2B5EF4-FFF2-40B4-BE49-F238E27FC236}">
                <a16:creationId xmlns:a16="http://schemas.microsoft.com/office/drawing/2014/main" id="{7854EB69-DC9A-4D5D-19CE-58F859D1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745" y="4952457"/>
            <a:ext cx="10644077" cy="3228535"/>
          </a:xfrm>
          <a:prstGeom prst="rect">
            <a:avLst/>
          </a:prstGeom>
        </p:spPr>
      </p:pic>
      <p:sp>
        <p:nvSpPr>
          <p:cNvPr id="11" name="Elipse 10">
            <a:extLst>
              <a:ext uri="{FF2B5EF4-FFF2-40B4-BE49-F238E27FC236}">
                <a16:creationId xmlns:a16="http://schemas.microsoft.com/office/drawing/2014/main" id="{197B2614-33E9-BE68-0221-0D80EA089059}"/>
              </a:ext>
            </a:extLst>
          </p:cNvPr>
          <p:cNvSpPr/>
          <p:nvPr/>
        </p:nvSpPr>
        <p:spPr>
          <a:xfrm>
            <a:off x="6140328" y="5526157"/>
            <a:ext cx="3840011" cy="1637307"/>
          </a:xfrm>
          <a:prstGeom prst="ellipse">
            <a:avLst/>
          </a:prstGeom>
          <a:noFill/>
          <a:ln w="50800" cap="flat">
            <a:solidFill>
              <a:srgbClr val="F5424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2" name="Elipse 11">
            <a:extLst>
              <a:ext uri="{FF2B5EF4-FFF2-40B4-BE49-F238E27FC236}">
                <a16:creationId xmlns:a16="http://schemas.microsoft.com/office/drawing/2014/main" id="{DE06C862-CFFC-3E6B-492C-761344166889}"/>
              </a:ext>
            </a:extLst>
          </p:cNvPr>
          <p:cNvSpPr/>
          <p:nvPr/>
        </p:nvSpPr>
        <p:spPr>
          <a:xfrm>
            <a:off x="13079587" y="8180992"/>
            <a:ext cx="3489958" cy="1133018"/>
          </a:xfrm>
          <a:prstGeom prst="ellipse">
            <a:avLst/>
          </a:prstGeom>
          <a:noFill/>
          <a:ln w="50800" cap="flat">
            <a:solidFill>
              <a:srgbClr val="F5424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784622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902250" y="11472726"/>
            <a:ext cx="3653564" cy="338554"/>
          </a:xfrm>
          <a:prstGeom prst="rect">
            <a:avLst/>
          </a:prstGeom>
        </p:spPr>
        <p:txBody>
          <a:bodyPr wrap="none">
            <a:spAutoFit/>
          </a:bodyPr>
          <a:lstStyle/>
          <a:p>
            <a:r>
              <a:rPr lang="pt-BR" sz="1600" dirty="0" err="1">
                <a:solidFill>
                  <a:srgbClr val="010000"/>
                </a:solidFill>
              </a:rPr>
              <a:t>PLoS</a:t>
            </a:r>
            <a:r>
              <a:rPr lang="pt-BR" sz="1600" dirty="0">
                <a:solidFill>
                  <a:srgbClr val="010000"/>
                </a:solidFill>
              </a:rPr>
              <a:t> </a:t>
            </a:r>
            <a:r>
              <a:rPr lang="pt-BR" sz="1600" dirty="0" err="1">
                <a:solidFill>
                  <a:srgbClr val="010000"/>
                </a:solidFill>
              </a:rPr>
              <a:t>One</a:t>
            </a:r>
            <a:r>
              <a:rPr lang="pt-BR" sz="1600" dirty="0">
                <a:solidFill>
                  <a:srgbClr val="010000"/>
                </a:solidFill>
              </a:rPr>
              <a:t>. 2017 </a:t>
            </a:r>
            <a:r>
              <a:rPr lang="pt-BR" sz="1600" dirty="0" err="1">
                <a:solidFill>
                  <a:srgbClr val="010000"/>
                </a:solidFill>
              </a:rPr>
              <a:t>Jul</a:t>
            </a:r>
            <a:r>
              <a:rPr lang="pt-BR" sz="1600" dirty="0">
                <a:solidFill>
                  <a:srgbClr val="010000"/>
                </a:solidFill>
              </a:rPr>
              <a:t> 5;12(7):e0180457</a:t>
            </a:r>
            <a:endParaRPr lang="es-ES" sz="1600" dirty="0">
              <a:solidFill>
                <a:srgbClr val="010000"/>
              </a:solidFill>
            </a:endParaRPr>
          </a:p>
        </p:txBody>
      </p:sp>
      <p:pic>
        <p:nvPicPr>
          <p:cNvPr id="7170" name="Picture 2" descr="C:\Users\48409711r\Desktop\dddd.PNG"/>
          <p:cNvPicPr>
            <a:picLocks noChangeAspect="1" noChangeArrowheads="1"/>
          </p:cNvPicPr>
          <p:nvPr/>
        </p:nvPicPr>
        <p:blipFill rotWithShape="1">
          <a:blip r:embed="rId3">
            <a:extLst>
              <a:ext uri="{28A0092B-C50C-407E-A947-70E740481C1C}">
                <a14:useLocalDpi xmlns:a14="http://schemas.microsoft.com/office/drawing/2010/main" val="0"/>
              </a:ext>
            </a:extLst>
          </a:blip>
          <a:srcRect r="22338"/>
          <a:stretch/>
        </p:blipFill>
        <p:spPr bwMode="auto">
          <a:xfrm>
            <a:off x="3673993" y="5767509"/>
            <a:ext cx="5482657" cy="46767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48409711r\Desktop\sff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4" y="3380532"/>
            <a:ext cx="8505826" cy="766755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48409711r\Desktop\eee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7511" y="2132757"/>
            <a:ext cx="49434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48409711r\Desktop\hhhgh.PNG"/>
          <p:cNvPicPr>
            <a:picLocks noChangeAspect="1" noChangeArrowheads="1"/>
          </p:cNvPicPr>
          <p:nvPr/>
        </p:nvPicPr>
        <p:blipFill rotWithShape="1">
          <a:blip r:embed="rId6">
            <a:extLst>
              <a:ext uri="{28A0092B-C50C-407E-A947-70E740481C1C}">
                <a14:useLocalDpi xmlns:a14="http://schemas.microsoft.com/office/drawing/2010/main" val="0"/>
              </a:ext>
            </a:extLst>
          </a:blip>
          <a:srcRect b="32505"/>
          <a:stretch/>
        </p:blipFill>
        <p:spPr bwMode="auto">
          <a:xfrm>
            <a:off x="1204170" y="1122081"/>
            <a:ext cx="9361585" cy="1851541"/>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48409711r\Desktop\hhhh.PNG"/>
          <p:cNvPicPr>
            <a:picLocks noChangeAspect="1" noChangeArrowheads="1"/>
          </p:cNvPicPr>
          <p:nvPr/>
        </p:nvPicPr>
        <p:blipFill rotWithShape="1">
          <a:blip r:embed="rId7">
            <a:extLst>
              <a:ext uri="{28A0092B-C50C-407E-A947-70E740481C1C}">
                <a14:useLocalDpi xmlns:a14="http://schemas.microsoft.com/office/drawing/2010/main" val="0"/>
              </a:ext>
            </a:extLst>
          </a:blip>
          <a:srcRect t="25998" b="32452"/>
          <a:stretch/>
        </p:blipFill>
        <p:spPr bwMode="auto">
          <a:xfrm>
            <a:off x="1204170" y="3682311"/>
            <a:ext cx="9005985" cy="89170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23F44FA-FBEB-DD67-285A-9CD39B041050}"/>
              </a:ext>
            </a:extLst>
          </p:cNvPr>
          <p:cNvSpPr txBox="1"/>
          <p:nvPr/>
        </p:nvSpPr>
        <p:spPr>
          <a:xfrm>
            <a:off x="889169" y="6208479"/>
            <a:ext cx="2200924" cy="3426579"/>
          </a:xfrm>
          <a:prstGeom prst="rect">
            <a:avLst/>
          </a:prstGeom>
          <a:solidFill>
            <a:srgbClr val="D77F31">
              <a:alpha val="25000"/>
            </a:srgbClr>
          </a:solidFill>
          <a:ln w="25400" cap="flat">
            <a:solidFill>
              <a:srgbClr val="D77F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50000"/>
              </a:lnSpc>
              <a:spcBef>
                <a:spcPts val="0"/>
              </a:spcBef>
              <a:spcAft>
                <a:spcPts val="0"/>
              </a:spcAft>
              <a:buClrTx/>
              <a:buSzTx/>
              <a:buFontTx/>
              <a:buNone/>
              <a:tabLst/>
            </a:pPr>
            <a:r>
              <a:rPr kumimoji="0" lang="es-ES" b="0" i="0" u="none" strike="noStrike" cap="none" spc="0" normalizeH="0" baseline="0" dirty="0">
                <a:ln>
                  <a:noFill/>
                </a:ln>
                <a:solidFill>
                  <a:srgbClr val="010000"/>
                </a:solidFill>
                <a:effectLst/>
                <a:uFillTx/>
                <a:latin typeface="+mn-lt"/>
                <a:ea typeface="+mn-ea"/>
                <a:cs typeface="+mn-cs"/>
                <a:sym typeface="Helvetica Neue"/>
              </a:rPr>
              <a:t>Histología</a:t>
            </a:r>
          </a:p>
          <a:p>
            <a:pPr marL="0" marR="0" indent="0" algn="ctr" defTabSz="2438338" rtl="0" fontAlgn="auto" latinLnBrk="0" hangingPunct="0">
              <a:lnSpc>
                <a:spcPct val="150000"/>
              </a:lnSpc>
              <a:spcBef>
                <a:spcPts val="0"/>
              </a:spcBef>
              <a:spcAft>
                <a:spcPts val="0"/>
              </a:spcAft>
              <a:buClrTx/>
              <a:buSzTx/>
              <a:buFontTx/>
              <a:buNone/>
              <a:tabLst/>
            </a:pPr>
            <a:r>
              <a:rPr lang="es-ES" dirty="0">
                <a:solidFill>
                  <a:srgbClr val="010000"/>
                </a:solidFill>
              </a:rPr>
              <a:t>Edad</a:t>
            </a:r>
          </a:p>
          <a:p>
            <a:pPr marL="0" marR="0" indent="0" algn="ctr" defTabSz="2438338" rtl="0" fontAlgn="auto" latinLnBrk="0" hangingPunct="0">
              <a:lnSpc>
                <a:spcPct val="150000"/>
              </a:lnSpc>
              <a:spcBef>
                <a:spcPts val="0"/>
              </a:spcBef>
              <a:spcAft>
                <a:spcPts val="0"/>
              </a:spcAft>
              <a:buClrTx/>
              <a:buSzTx/>
              <a:buFontTx/>
              <a:buNone/>
              <a:tabLst/>
            </a:pPr>
            <a:r>
              <a:rPr lang="es-ES" dirty="0">
                <a:solidFill>
                  <a:srgbClr val="010000"/>
                </a:solidFill>
              </a:rPr>
              <a:t>t desde RT</a:t>
            </a:r>
          </a:p>
          <a:p>
            <a:pPr marL="0" marR="0" indent="0" algn="ctr" defTabSz="2438338" rtl="0" fontAlgn="auto" latinLnBrk="0" hangingPunct="0">
              <a:lnSpc>
                <a:spcPct val="150000"/>
              </a:lnSpc>
              <a:spcBef>
                <a:spcPts val="0"/>
              </a:spcBef>
              <a:spcAft>
                <a:spcPts val="0"/>
              </a:spcAft>
              <a:buClrTx/>
              <a:buSzTx/>
              <a:buFontTx/>
              <a:buNone/>
              <a:tabLst/>
            </a:pPr>
            <a:r>
              <a:rPr lang="es-ES" dirty="0">
                <a:solidFill>
                  <a:srgbClr val="010000"/>
                </a:solidFill>
              </a:rPr>
              <a:t>Reintervención</a:t>
            </a:r>
          </a:p>
          <a:p>
            <a:pPr marL="0" marR="0" indent="0" algn="ctr" defTabSz="2438338" rtl="0" fontAlgn="auto" latinLnBrk="0" hangingPunct="0">
              <a:lnSpc>
                <a:spcPct val="150000"/>
              </a:lnSpc>
              <a:spcBef>
                <a:spcPts val="0"/>
              </a:spcBef>
              <a:spcAft>
                <a:spcPts val="0"/>
              </a:spcAft>
              <a:buClrTx/>
              <a:buSzTx/>
              <a:buFontTx/>
              <a:buNone/>
              <a:tabLst/>
            </a:pPr>
            <a:r>
              <a:rPr lang="es-ES" dirty="0">
                <a:solidFill>
                  <a:srgbClr val="010000"/>
                </a:solidFill>
              </a:rPr>
              <a:t>IK</a:t>
            </a:r>
          </a:p>
          <a:p>
            <a:pPr marL="0" marR="0" indent="0" algn="ctr" defTabSz="2438338" rtl="0" fontAlgn="auto" latinLnBrk="0" hangingPunct="0">
              <a:lnSpc>
                <a:spcPct val="150000"/>
              </a:lnSpc>
              <a:spcBef>
                <a:spcPts val="0"/>
              </a:spcBef>
              <a:spcAft>
                <a:spcPts val="0"/>
              </a:spcAft>
              <a:buClrTx/>
              <a:buSzTx/>
              <a:buFontTx/>
              <a:buNone/>
              <a:tabLst/>
            </a:pPr>
            <a:r>
              <a:rPr lang="es-ES" dirty="0">
                <a:solidFill>
                  <a:srgbClr val="010000"/>
                </a:solidFill>
              </a:rPr>
              <a:t>Volumen tumor</a:t>
            </a:r>
          </a:p>
        </p:txBody>
      </p:sp>
    </p:spTree>
    <p:extLst>
      <p:ext uri="{BB962C8B-B14F-4D97-AF65-F5344CB8AC3E}">
        <p14:creationId xmlns:p14="http://schemas.microsoft.com/office/powerpoint/2010/main" val="1775423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FAC9E890-F60F-66CF-1C03-70205CBE913B}"/>
              </a:ext>
            </a:extLst>
          </p:cNvPr>
          <p:cNvSpPr>
            <a:spLocks noGrp="1"/>
          </p:cNvSpPr>
          <p:nvPr>
            <p:ph type="title"/>
          </p:nvPr>
        </p:nvSpPr>
        <p:spPr>
          <a:xfrm>
            <a:off x="2527987" y="4333875"/>
            <a:ext cx="3237813" cy="1762125"/>
          </a:xfrm>
        </p:spPr>
        <p:txBody>
          <a:bodyPr>
            <a:normAutofit/>
          </a:bodyPr>
          <a:lstStyle/>
          <a:p>
            <a:r>
              <a:rPr lang="es-ES" b="0" dirty="0">
                <a:latin typeface="Calibri" panose="020F0502020204030204" pitchFamily="34" charset="0"/>
                <a:cs typeface="Calibri" panose="020F0502020204030204" pitchFamily="34" charset="0"/>
              </a:rPr>
              <a:t>Cirugía</a:t>
            </a:r>
          </a:p>
        </p:txBody>
      </p:sp>
      <p:sp>
        <p:nvSpPr>
          <p:cNvPr id="3" name="CuadroTexto 2">
            <a:extLst>
              <a:ext uri="{FF2B5EF4-FFF2-40B4-BE49-F238E27FC236}">
                <a16:creationId xmlns:a16="http://schemas.microsoft.com/office/drawing/2014/main" id="{01A38210-5E1B-644A-CA14-8AB2C26E2875}"/>
              </a:ext>
            </a:extLst>
          </p:cNvPr>
          <p:cNvSpPr txBox="1"/>
          <p:nvPr/>
        </p:nvSpPr>
        <p:spPr>
          <a:xfrm>
            <a:off x="7848959" y="2950394"/>
            <a:ext cx="14007054" cy="5611793"/>
          </a:xfrm>
          <a:prstGeom prst="rect">
            <a:avLst/>
          </a:prstGeom>
          <a:solidFill>
            <a:srgbClr val="D77F31">
              <a:alpha val="25000"/>
            </a:srgbClr>
          </a:solidFill>
          <a:ln w="63500" cap="flat">
            <a:solidFill>
              <a:srgbClr val="D77F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buFont typeface="Arial" panose="020B0604020202020204" pitchFamily="34" charset="0"/>
              <a:buChar char="•"/>
            </a:pPr>
            <a:r>
              <a:rPr lang="es-ES" sz="3000" b="1" dirty="0">
                <a:solidFill>
                  <a:srgbClr val="010000"/>
                </a:solidFill>
                <a:latin typeface="Calibri" panose="020F0502020204030204" pitchFamily="34" charset="0"/>
                <a:cs typeface="Calibri" panose="020F0502020204030204" pitchFamily="34" charset="0"/>
              </a:rPr>
              <a:t>10-30% de los pacientes cumplen criterios </a:t>
            </a:r>
            <a:r>
              <a:rPr lang="es-ES" sz="3000" dirty="0">
                <a:solidFill>
                  <a:srgbClr val="010000"/>
                </a:solidFill>
                <a:latin typeface="Calibri" panose="020F0502020204030204" pitchFamily="34" charset="0"/>
                <a:cs typeface="Calibri" panose="020F0502020204030204" pitchFamily="34" charset="0"/>
              </a:rPr>
              <a:t>para cirugía en recaída</a:t>
            </a:r>
          </a:p>
          <a:p>
            <a:pPr algn="l"/>
            <a:endParaRPr lang="es-ES" sz="3000" dirty="0">
              <a:solidFill>
                <a:srgbClr val="010000"/>
              </a:solidFill>
              <a:latin typeface="Calibri" panose="020F0502020204030204" pitchFamily="34" charset="0"/>
              <a:cs typeface="Calibri" panose="020F0502020204030204" pitchFamily="34" charset="0"/>
            </a:endParaRPr>
          </a:p>
          <a:p>
            <a:pPr marL="457200" indent="-457200" algn="l">
              <a:buFont typeface="Arial" panose="020B0604020202020204" pitchFamily="34" charset="0"/>
              <a:buChar char="•"/>
            </a:pPr>
            <a:r>
              <a:rPr lang="es-ES" sz="3000" dirty="0">
                <a:solidFill>
                  <a:srgbClr val="010000"/>
                </a:solidFill>
                <a:latin typeface="Calibri" panose="020F0502020204030204" pitchFamily="34" charset="0"/>
                <a:cs typeface="Calibri" panose="020F0502020204030204" pitchFamily="34" charset="0"/>
              </a:rPr>
              <a:t>El </a:t>
            </a:r>
            <a:r>
              <a:rPr lang="es-ES" sz="3000" b="1" dirty="0">
                <a:solidFill>
                  <a:srgbClr val="010000"/>
                </a:solidFill>
                <a:latin typeface="Calibri" panose="020F0502020204030204" pitchFamily="34" charset="0"/>
                <a:cs typeface="Calibri" panose="020F0502020204030204" pitchFamily="34" charset="0"/>
              </a:rPr>
              <a:t>grado de resección impacta en OS</a:t>
            </a:r>
          </a:p>
          <a:p>
            <a:pPr marL="457200" indent="-457200" algn="l">
              <a:buFont typeface="Arial" panose="020B0604020202020204" pitchFamily="34" charset="0"/>
              <a:buChar char="•"/>
            </a:pPr>
            <a:endParaRPr lang="es-ES" sz="3000" dirty="0">
              <a:solidFill>
                <a:srgbClr val="010000"/>
              </a:solidFill>
              <a:latin typeface="Calibri" panose="020F0502020204030204" pitchFamily="34" charset="0"/>
              <a:cs typeface="Calibri" panose="020F0502020204030204" pitchFamily="34" charset="0"/>
            </a:endParaRPr>
          </a:p>
          <a:p>
            <a:pPr marL="457200" indent="-457200" algn="l">
              <a:buFont typeface="Arial" panose="020B0604020202020204" pitchFamily="34" charset="0"/>
              <a:buChar char="•"/>
            </a:pPr>
            <a:r>
              <a:rPr lang="es-ES" sz="3000" b="1" dirty="0">
                <a:solidFill>
                  <a:srgbClr val="010000"/>
                </a:solidFill>
                <a:latin typeface="Calibri" panose="020F0502020204030204" pitchFamily="34" charset="0"/>
                <a:cs typeface="Calibri" panose="020F0502020204030204" pitchFamily="34" charset="0"/>
              </a:rPr>
              <a:t>Ventajas</a:t>
            </a:r>
            <a:r>
              <a:rPr lang="es-ES" sz="3000" dirty="0">
                <a:solidFill>
                  <a:srgbClr val="010000"/>
                </a:solidFill>
                <a:latin typeface="Calibri" panose="020F0502020204030204" pitchFamily="34" charset="0"/>
                <a:cs typeface="Calibri" panose="020F0502020204030204" pitchFamily="34" charset="0"/>
              </a:rPr>
              <a:t>: </a:t>
            </a:r>
          </a:p>
          <a:p>
            <a:pPr algn="l"/>
            <a:r>
              <a:rPr lang="es-ES" sz="3000" dirty="0">
                <a:solidFill>
                  <a:srgbClr val="010000"/>
                </a:solidFill>
                <a:latin typeface="Calibri" panose="020F0502020204030204" pitchFamily="34" charset="0"/>
                <a:cs typeface="Calibri" panose="020F0502020204030204" pitchFamily="34" charset="0"/>
              </a:rPr>
              <a:t>	Herramienta diagnóstica y terapéutica</a:t>
            </a:r>
          </a:p>
          <a:p>
            <a:pPr algn="l"/>
            <a:r>
              <a:rPr lang="es-ES" sz="3000" dirty="0">
                <a:solidFill>
                  <a:srgbClr val="010000"/>
                </a:solidFill>
                <a:latin typeface="Calibri" panose="020F0502020204030204" pitchFamily="34" charset="0"/>
                <a:cs typeface="Calibri" panose="020F0502020204030204" pitchFamily="34" charset="0"/>
              </a:rPr>
              <a:t>	Determinación de marcadores moleculares para la toma de decisiones</a:t>
            </a:r>
          </a:p>
          <a:p>
            <a:pPr algn="l"/>
            <a:endParaRPr lang="es-ES" sz="3000" dirty="0">
              <a:solidFill>
                <a:srgbClr val="010000"/>
              </a:solidFill>
              <a:latin typeface="Calibri" panose="020F0502020204030204" pitchFamily="34" charset="0"/>
              <a:cs typeface="Calibri" panose="020F0502020204030204" pitchFamily="34" charset="0"/>
            </a:endParaRPr>
          </a:p>
          <a:p>
            <a:pPr marL="457200" indent="-457200" algn="l">
              <a:buFont typeface="Arial" panose="020B0604020202020204" pitchFamily="34" charset="0"/>
              <a:buChar char="•"/>
            </a:pPr>
            <a:r>
              <a:rPr lang="es-ES" sz="3000" b="1" dirty="0">
                <a:solidFill>
                  <a:srgbClr val="010000"/>
                </a:solidFill>
                <a:latin typeface="Calibri" panose="020F0502020204030204" pitchFamily="34" charset="0"/>
                <a:cs typeface="Calibri" panose="020F0502020204030204" pitchFamily="34" charset="0"/>
              </a:rPr>
              <a:t>Desventajas: </a:t>
            </a:r>
          </a:p>
          <a:p>
            <a:pPr lvl="8" indent="0" algn="l"/>
            <a:r>
              <a:rPr lang="es-ES" sz="3000" dirty="0">
                <a:solidFill>
                  <a:srgbClr val="010000"/>
                </a:solidFill>
                <a:latin typeface="Calibri" panose="020F0502020204030204" pitchFamily="34" charset="0"/>
                <a:cs typeface="Calibri" panose="020F0502020204030204" pitchFamily="34" charset="0"/>
              </a:rPr>
              <a:t>	Riesgo cicatrización/sangrado al intervenir zona irradiada altas dosis</a:t>
            </a:r>
          </a:p>
          <a:p>
            <a:pPr lvl="8" indent="0" algn="l"/>
            <a:r>
              <a:rPr lang="es-ES" sz="3000" dirty="0">
                <a:solidFill>
                  <a:srgbClr val="010000"/>
                </a:solidFill>
                <a:latin typeface="Calibri" panose="020F0502020204030204" pitchFamily="34" charset="0"/>
                <a:cs typeface="Calibri" panose="020F0502020204030204" pitchFamily="34" charset="0"/>
              </a:rPr>
              <a:t>	Naturaleza del tumor requiere mayores márgenes</a:t>
            </a:r>
          </a:p>
          <a:p>
            <a:pPr lvl="8" indent="0" algn="l"/>
            <a:endParaRPr lang="es-ES" sz="2800" dirty="0">
              <a:solidFill>
                <a:srgbClr val="010000"/>
              </a:solidFill>
              <a:latin typeface="Calibri" panose="020F0502020204030204" pitchFamily="34" charset="0"/>
              <a:cs typeface="Calibri" panose="020F0502020204030204" pitchFamily="34" charset="0"/>
            </a:endParaRPr>
          </a:p>
        </p:txBody>
      </p:sp>
      <p:sp>
        <p:nvSpPr>
          <p:cNvPr id="4" name="CuadroTexto 3">
            <a:extLst>
              <a:ext uri="{FF2B5EF4-FFF2-40B4-BE49-F238E27FC236}">
                <a16:creationId xmlns:a16="http://schemas.microsoft.com/office/drawing/2014/main" id="{74653618-7E6D-7F2A-7AD2-B1AAC5F7706C}"/>
              </a:ext>
            </a:extLst>
          </p:cNvPr>
          <p:cNvSpPr txBox="1"/>
          <p:nvPr/>
        </p:nvSpPr>
        <p:spPr>
          <a:xfrm>
            <a:off x="18992090" y="11304213"/>
            <a:ext cx="415819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Semin </a:t>
            </a:r>
            <a:r>
              <a:rPr lang="es-ES" sz="1600" b="0" i="0" dirty="0" err="1">
                <a:solidFill>
                  <a:srgbClr val="010000"/>
                </a:solidFill>
                <a:effectLst/>
              </a:rPr>
              <a:t>Radiat</a:t>
            </a:r>
            <a:r>
              <a:rPr lang="es-ES" sz="1600" b="0" i="0" dirty="0">
                <a:solidFill>
                  <a:srgbClr val="010000"/>
                </a:solidFill>
                <a:effectLst/>
              </a:rPr>
              <a:t> Oncol. 2014 Oct;24(4):289-98.</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39287467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8160E32-E690-9C35-7FF2-69E84391E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291" y="532994"/>
            <a:ext cx="17468851" cy="11212477"/>
          </a:xfrm>
          <a:prstGeom prst="rect">
            <a:avLst/>
          </a:prstGeom>
        </p:spPr>
      </p:pic>
      <p:sp>
        <p:nvSpPr>
          <p:cNvPr id="2" name="CuadroTexto 1">
            <a:extLst>
              <a:ext uri="{FF2B5EF4-FFF2-40B4-BE49-F238E27FC236}">
                <a16:creationId xmlns:a16="http://schemas.microsoft.com/office/drawing/2014/main" id="{D0EC08FA-6F11-1CED-F81B-B5D805AD6E0A}"/>
              </a:ext>
            </a:extLst>
          </p:cNvPr>
          <p:cNvSpPr txBox="1"/>
          <p:nvPr/>
        </p:nvSpPr>
        <p:spPr>
          <a:xfrm>
            <a:off x="18992090" y="11304213"/>
            <a:ext cx="415819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Semin </a:t>
            </a:r>
            <a:r>
              <a:rPr lang="es-ES" sz="1600" b="0" i="0" dirty="0" err="1">
                <a:solidFill>
                  <a:srgbClr val="010000"/>
                </a:solidFill>
                <a:effectLst/>
              </a:rPr>
              <a:t>Radiat</a:t>
            </a:r>
            <a:r>
              <a:rPr lang="es-ES" sz="1600" b="0" i="0" dirty="0">
                <a:solidFill>
                  <a:srgbClr val="010000"/>
                </a:solidFill>
                <a:effectLst/>
              </a:rPr>
              <a:t> Oncol. 2014 Oct;24(4):289-98.</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32873695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2C3E4BC-E79E-8A1F-42FA-28D4DB3F3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701" y="3110400"/>
            <a:ext cx="16551442" cy="4358546"/>
          </a:xfrm>
          <a:prstGeom prst="rect">
            <a:avLst/>
          </a:prstGeom>
        </p:spPr>
      </p:pic>
      <p:sp>
        <p:nvSpPr>
          <p:cNvPr id="5" name="Título 2">
            <a:extLst>
              <a:ext uri="{FF2B5EF4-FFF2-40B4-BE49-F238E27FC236}">
                <a16:creationId xmlns:a16="http://schemas.microsoft.com/office/drawing/2014/main" id="{8E0AF8EB-A1F4-D498-F939-99403E16D2A3}"/>
              </a:ext>
            </a:extLst>
          </p:cNvPr>
          <p:cNvSpPr>
            <a:spLocks noGrp="1"/>
          </p:cNvSpPr>
          <p:nvPr>
            <p:ph type="title"/>
          </p:nvPr>
        </p:nvSpPr>
        <p:spPr>
          <a:xfrm>
            <a:off x="1670249" y="621443"/>
            <a:ext cx="17832516" cy="1762125"/>
          </a:xfrm>
        </p:spPr>
        <p:txBody>
          <a:bodyPr>
            <a:normAutofit/>
          </a:bodyPr>
          <a:lstStyle/>
          <a:p>
            <a:r>
              <a:rPr lang="es-ES" b="0" dirty="0" err="1">
                <a:latin typeface="Calibri" panose="020F0502020204030204" pitchFamily="34" charset="0"/>
                <a:cs typeface="Calibri" panose="020F0502020204030204" pitchFamily="34" charset="0"/>
              </a:rPr>
              <a:t>Pseudoprogresión</a:t>
            </a:r>
            <a:endParaRPr lang="es-ES" b="0" dirty="0">
              <a:latin typeface="Calibri" panose="020F0502020204030204" pitchFamily="34" charset="0"/>
              <a:cs typeface="Calibri" panose="020F0502020204030204" pitchFamily="34" charset="0"/>
            </a:endParaRPr>
          </a:p>
        </p:txBody>
      </p:sp>
      <p:sp>
        <p:nvSpPr>
          <p:cNvPr id="6" name="CuadroTexto 5">
            <a:extLst>
              <a:ext uri="{FF2B5EF4-FFF2-40B4-BE49-F238E27FC236}">
                <a16:creationId xmlns:a16="http://schemas.microsoft.com/office/drawing/2014/main" id="{7894E03B-46FF-0044-ABBA-6E7CAAF30E72}"/>
              </a:ext>
            </a:extLst>
          </p:cNvPr>
          <p:cNvSpPr txBox="1"/>
          <p:nvPr/>
        </p:nvSpPr>
        <p:spPr>
          <a:xfrm>
            <a:off x="2715565" y="7948245"/>
            <a:ext cx="19769301"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Aumento en la </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captación contraste de la lesión tumoral en ausencia de una verdadera viabilidad tumoral</a:t>
            </a:r>
            <a:endPar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r>
              <a:rPr lang="es-ES" dirty="0">
                <a:solidFill>
                  <a:srgbClr val="010000"/>
                </a:solidFill>
                <a:latin typeface="Calibri" panose="020F0502020204030204" pitchFamily="34" charset="0"/>
                <a:cs typeface="Calibri" panose="020F0502020204030204" pitchFamily="34" charset="0"/>
              </a:rPr>
              <a:t>Debido a un </a:t>
            </a:r>
            <a:r>
              <a:rPr lang="es-ES" b="1" dirty="0">
                <a:solidFill>
                  <a:srgbClr val="010000"/>
                </a:solidFill>
                <a:latin typeface="Calibri" panose="020F0502020204030204" pitchFamily="34" charset="0"/>
                <a:cs typeface="Calibri" panose="020F0502020204030204" pitchFamily="34" charset="0"/>
              </a:rPr>
              <a:t>aumento transitorio de la permeabilidad de la vascularización </a:t>
            </a:r>
            <a:r>
              <a:rPr lang="es-ES" dirty="0">
                <a:solidFill>
                  <a:srgbClr val="010000"/>
                </a:solidFill>
                <a:latin typeface="Calibri" panose="020F0502020204030204" pitchFamily="34" charset="0"/>
                <a:cs typeface="Calibri" panose="020F0502020204030204" pitchFamily="34" charset="0"/>
              </a:rPr>
              <a:t>tumoral secundario al tratamiento</a:t>
            </a:r>
          </a:p>
          <a:p>
            <a:pPr marL="342900" indent="-342900" algn="l">
              <a:lnSpc>
                <a:spcPct val="150000"/>
              </a:lnSpc>
              <a:buFont typeface="Arial" panose="020B0604020202020204" pitchFamily="34" charset="0"/>
              <a:buChar char="•"/>
            </a:pPr>
            <a:r>
              <a:rPr lang="es-ES" dirty="0">
                <a:solidFill>
                  <a:srgbClr val="010000"/>
                </a:solidFill>
                <a:latin typeface="Calibri" panose="020F0502020204030204" pitchFamily="34" charset="0"/>
                <a:cs typeface="Calibri" panose="020F0502020204030204" pitchFamily="34" charset="0"/>
              </a:rPr>
              <a:t>Puede ocurrir </a:t>
            </a:r>
            <a:r>
              <a:rPr lang="es-ES" b="1" dirty="0">
                <a:solidFill>
                  <a:srgbClr val="010000"/>
                </a:solidFill>
                <a:latin typeface="Calibri" panose="020F0502020204030204" pitchFamily="34" charset="0"/>
                <a:cs typeface="Calibri" panose="020F0502020204030204" pitchFamily="34" charset="0"/>
              </a:rPr>
              <a:t>20-36%</a:t>
            </a:r>
            <a:r>
              <a:rPr lang="es-ES" dirty="0">
                <a:solidFill>
                  <a:srgbClr val="010000"/>
                </a:solidFill>
                <a:latin typeface="Calibri" panose="020F0502020204030204" pitchFamily="34" charset="0"/>
                <a:cs typeface="Calibri" panose="020F0502020204030204" pitchFamily="34" charset="0"/>
              </a:rPr>
              <a:t> de los pacientes, siendo la incidencia mayor que en gliomas de bajo grado</a:t>
            </a:r>
            <a:endPar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r>
              <a:rPr lang="es-ES" b="1" dirty="0">
                <a:solidFill>
                  <a:srgbClr val="010000"/>
                </a:solidFill>
                <a:latin typeface="Calibri" panose="020F0502020204030204" pitchFamily="34" charset="0"/>
                <a:cs typeface="Calibri" panose="020F0502020204030204" pitchFamily="34" charset="0"/>
              </a:rPr>
              <a:t>Mayor frecuencia en MGMT metilados</a:t>
            </a:r>
            <a:r>
              <a:rPr lang="es-ES" dirty="0">
                <a:solidFill>
                  <a:srgbClr val="010000"/>
                </a:solidFill>
                <a:latin typeface="Calibri" panose="020F0502020204030204" pitchFamily="34" charset="0"/>
                <a:cs typeface="Calibri" panose="020F0502020204030204" pitchFamily="34" charset="0"/>
              </a:rPr>
              <a:t> debido al mayor efecto sinérgico del tratamiento</a:t>
            </a:r>
            <a:endPar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Aparece típicamente </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6 meses tras finalización del tratamiento</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a:t>
            </a:r>
            <a:r>
              <a:rPr lang="es-ES" dirty="0">
                <a:solidFill>
                  <a:srgbClr val="010000"/>
                </a:solidFill>
                <a:latin typeface="Calibri" panose="020F0502020204030204" pitchFamily="34" charset="0"/>
                <a:cs typeface="Calibri" panose="020F0502020204030204" pitchFamily="34" charset="0"/>
              </a:rPr>
              <a:t>La mayor incidencia la encontramos en los primeros 3 meses (60%)</a:t>
            </a:r>
          </a:p>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endParaRPr lang="es-ES" dirty="0"/>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9" name="8 Conector recto de flecha"/>
          <p:cNvCxnSpPr/>
          <p:nvPr/>
        </p:nvCxnSpPr>
        <p:spPr>
          <a:xfrm>
            <a:off x="18874159" y="5767755"/>
            <a:ext cx="3118338" cy="0"/>
          </a:xfrm>
          <a:prstGeom prst="straightConnector1">
            <a:avLst/>
          </a:prstGeom>
          <a:noFill/>
          <a:ln w="88900" cap="flat">
            <a:solidFill>
              <a:srgbClr val="000000"/>
            </a:solidFill>
            <a:prstDash val="lgDash"/>
            <a:miter lim="400000"/>
            <a:tailEnd type="arrow"/>
          </a:ln>
          <a:effectLst/>
          <a:sp3d/>
        </p:spPr>
        <p:style>
          <a:lnRef idx="0">
            <a:scrgbClr r="0" g="0" b="0"/>
          </a:lnRef>
          <a:fillRef idx="0">
            <a:scrgbClr r="0" g="0" b="0"/>
          </a:fillRef>
          <a:effectRef idx="0">
            <a:scrgbClr r="0" g="0" b="0"/>
          </a:effectRef>
          <a:fontRef idx="none"/>
        </p:style>
      </p:cxnSp>
      <p:cxnSp>
        <p:nvCxnSpPr>
          <p:cNvPr id="13" name="12 Conector recto de flecha"/>
          <p:cNvCxnSpPr/>
          <p:nvPr/>
        </p:nvCxnSpPr>
        <p:spPr>
          <a:xfrm flipH="1">
            <a:off x="18667171" y="5767755"/>
            <a:ext cx="3165230" cy="0"/>
          </a:xfrm>
          <a:prstGeom prst="straightConnector1">
            <a:avLst/>
          </a:prstGeom>
          <a:noFill/>
          <a:ln w="88900" cap="flat">
            <a:solidFill>
              <a:srgbClr val="000000"/>
            </a:solidFill>
            <a:prstDash val="lgDash"/>
            <a:miter lim="400000"/>
            <a:tailEnd type="arrow"/>
          </a:ln>
          <a:effectLst/>
          <a:sp3d/>
        </p:spPr>
        <p:style>
          <a:lnRef idx="0">
            <a:scrgbClr r="0" g="0" b="0"/>
          </a:lnRef>
          <a:fillRef idx="0">
            <a:scrgbClr r="0" g="0" b="0"/>
          </a:fillRef>
          <a:effectRef idx="0">
            <a:scrgbClr r="0" g="0" b="0"/>
          </a:effectRef>
          <a:fontRef idx="none"/>
        </p:style>
      </p:cxnSp>
      <p:sp>
        <p:nvSpPr>
          <p:cNvPr id="2" name="CuadroTexto 1">
            <a:extLst>
              <a:ext uri="{FF2B5EF4-FFF2-40B4-BE49-F238E27FC236}">
                <a16:creationId xmlns:a16="http://schemas.microsoft.com/office/drawing/2014/main" id="{CD89E629-0BA4-4E20-634D-8818215A0512}"/>
              </a:ext>
            </a:extLst>
          </p:cNvPr>
          <p:cNvSpPr txBox="1"/>
          <p:nvPr/>
        </p:nvSpPr>
        <p:spPr>
          <a:xfrm>
            <a:off x="18817742" y="11395343"/>
            <a:ext cx="523380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212121"/>
                </a:solidFill>
                <a:effectLst/>
              </a:rPr>
              <a:t>Contrast</a:t>
            </a:r>
            <a:r>
              <a:rPr lang="es-ES" sz="1600" b="0" i="0" dirty="0">
                <a:solidFill>
                  <a:srgbClr val="212121"/>
                </a:solidFill>
                <a:effectLst/>
              </a:rPr>
              <a:t> Media Mol </a:t>
            </a:r>
            <a:r>
              <a:rPr lang="es-ES" sz="1600" b="0" i="0" dirty="0" err="1">
                <a:solidFill>
                  <a:srgbClr val="212121"/>
                </a:solidFill>
                <a:effectLst/>
              </a:rPr>
              <a:t>Imaging</a:t>
            </a:r>
            <a:r>
              <a:rPr lang="es-ES" sz="1600" b="0" i="0" dirty="0">
                <a:solidFill>
                  <a:srgbClr val="212121"/>
                </a:solidFill>
                <a:effectLst/>
              </a:rPr>
              <a:t>. 2018 </a:t>
            </a:r>
            <a:r>
              <a:rPr lang="es-ES" sz="1600" b="0" i="0" dirty="0" err="1">
                <a:solidFill>
                  <a:srgbClr val="212121"/>
                </a:solidFill>
                <a:effectLst/>
              </a:rPr>
              <a:t>Dec</a:t>
            </a:r>
            <a:r>
              <a:rPr lang="es-ES" sz="1600" b="0" i="0" dirty="0">
                <a:solidFill>
                  <a:srgbClr val="212121"/>
                </a:solidFill>
                <a:effectLst/>
              </a:rPr>
              <a:t> 2;2018:6828396</a:t>
            </a:r>
            <a:endParaRPr kumimoji="0" lang="es-ES" sz="1600" b="0" i="0" u="none" strike="noStrike" cap="none" spc="0" normalizeH="0" baseline="0" dirty="0">
              <a:ln>
                <a:noFill/>
              </a:ln>
              <a:solidFill>
                <a:srgbClr val="5E5E5E"/>
              </a:solidFill>
              <a:effectLst/>
              <a:uFillTx/>
              <a:ea typeface="+mn-ea"/>
              <a:cs typeface="+mn-cs"/>
              <a:sym typeface="Helvetica Neue"/>
            </a:endParaRPr>
          </a:p>
        </p:txBody>
      </p:sp>
    </p:spTree>
    <p:extLst>
      <p:ext uri="{BB962C8B-B14F-4D97-AF65-F5344CB8AC3E}">
        <p14:creationId xmlns:p14="http://schemas.microsoft.com/office/powerpoint/2010/main" val="30452513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8160E32-E690-9C35-7FF2-69E84391E2F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758291" y="532994"/>
            <a:ext cx="17468851" cy="11212477"/>
          </a:xfrm>
          <a:prstGeom prst="rect">
            <a:avLst/>
          </a:prstGeom>
        </p:spPr>
      </p:pic>
      <p:sp>
        <p:nvSpPr>
          <p:cNvPr id="9" name="Llamada de flecha a la izquierda 8">
            <a:extLst>
              <a:ext uri="{FF2B5EF4-FFF2-40B4-BE49-F238E27FC236}">
                <a16:creationId xmlns:a16="http://schemas.microsoft.com/office/drawing/2014/main" id="{F0504C58-965D-B045-A4ED-08848A27C29F}"/>
              </a:ext>
            </a:extLst>
          </p:cNvPr>
          <p:cNvSpPr/>
          <p:nvPr/>
        </p:nvSpPr>
        <p:spPr>
          <a:xfrm>
            <a:off x="8948057" y="1061046"/>
            <a:ext cx="4702630" cy="10619111"/>
          </a:xfrm>
          <a:prstGeom prst="leftArrowCallout">
            <a:avLst>
              <a:gd name="adj1" fmla="val 16813"/>
              <a:gd name="adj2" fmla="val 17982"/>
              <a:gd name="adj3" fmla="val 25585"/>
              <a:gd name="adj4" fmla="val 64977"/>
            </a:avLst>
          </a:prstGeom>
          <a:noFill/>
          <a:ln w="95250" cap="flat">
            <a:solidFill>
              <a:srgbClr val="0193B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 name="CuadroTexto 1">
            <a:extLst>
              <a:ext uri="{FF2B5EF4-FFF2-40B4-BE49-F238E27FC236}">
                <a16:creationId xmlns:a16="http://schemas.microsoft.com/office/drawing/2014/main" id="{80320F5F-12FF-F5C3-CBD2-9ADF464AD880}"/>
              </a:ext>
            </a:extLst>
          </p:cNvPr>
          <p:cNvSpPr txBox="1"/>
          <p:nvPr/>
        </p:nvSpPr>
        <p:spPr>
          <a:xfrm flipH="1">
            <a:off x="5638800" y="6016744"/>
            <a:ext cx="2667000" cy="84125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4800" b="1" i="0" u="none" strike="noStrike" cap="none" spc="0" normalizeH="0" baseline="0" dirty="0">
                <a:ln>
                  <a:noFill/>
                </a:ln>
                <a:solidFill>
                  <a:srgbClr val="5E5E5E"/>
                </a:solidFill>
                <a:effectLst/>
                <a:uFillTx/>
                <a:latin typeface="Calibri" panose="020F0502020204030204" pitchFamily="34" charset="0"/>
                <a:cs typeface="Calibri" panose="020F0502020204030204" pitchFamily="34" charset="0"/>
                <a:sym typeface="Helvetica Neue"/>
              </a:rPr>
              <a:t>3-12 </a:t>
            </a:r>
            <a:r>
              <a:rPr kumimoji="0" lang="es-ES" sz="4800" b="1" i="0" u="none" strike="noStrike" cap="none" spc="0" normalizeH="0" baseline="0" dirty="0" err="1">
                <a:ln>
                  <a:noFill/>
                </a:ln>
                <a:solidFill>
                  <a:srgbClr val="5E5E5E"/>
                </a:solidFill>
                <a:effectLst/>
                <a:uFillTx/>
                <a:latin typeface="Calibri" panose="020F0502020204030204" pitchFamily="34" charset="0"/>
                <a:cs typeface="Calibri" panose="020F0502020204030204" pitchFamily="34" charset="0"/>
                <a:sym typeface="Helvetica Neue"/>
              </a:rPr>
              <a:t>mo</a:t>
            </a:r>
            <a:endParaRPr kumimoji="0" lang="es-ES" sz="2400" b="1" i="0" u="none" strike="noStrike" cap="none" spc="0" normalizeH="0" baseline="0" dirty="0">
              <a:ln>
                <a:noFill/>
              </a:ln>
              <a:solidFill>
                <a:srgbClr val="5E5E5E"/>
              </a:solidFill>
              <a:effectLst/>
              <a:uFillTx/>
              <a:latin typeface="Calibri" panose="020F0502020204030204" pitchFamily="34" charset="0"/>
              <a:cs typeface="Calibri" panose="020F0502020204030204" pitchFamily="34" charset="0"/>
              <a:sym typeface="Helvetica Neue"/>
            </a:endParaRPr>
          </a:p>
        </p:txBody>
      </p:sp>
    </p:spTree>
    <p:extLst>
      <p:ext uri="{BB962C8B-B14F-4D97-AF65-F5344CB8AC3E}">
        <p14:creationId xmlns:p14="http://schemas.microsoft.com/office/powerpoint/2010/main" val="92842530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8160E32-E690-9C35-7FF2-69E84391E2F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758291" y="532992"/>
            <a:ext cx="17468851" cy="11212477"/>
          </a:xfrm>
          <a:prstGeom prst="rect">
            <a:avLst/>
          </a:prstGeom>
        </p:spPr>
      </p:pic>
      <p:sp>
        <p:nvSpPr>
          <p:cNvPr id="9" name="Llamada de flecha a la izquierda 8">
            <a:extLst>
              <a:ext uri="{FF2B5EF4-FFF2-40B4-BE49-F238E27FC236}">
                <a16:creationId xmlns:a16="http://schemas.microsoft.com/office/drawing/2014/main" id="{F0504C58-965D-B045-A4ED-08848A27C29F}"/>
              </a:ext>
            </a:extLst>
          </p:cNvPr>
          <p:cNvSpPr/>
          <p:nvPr/>
        </p:nvSpPr>
        <p:spPr>
          <a:xfrm>
            <a:off x="11201400" y="1126360"/>
            <a:ext cx="6923314" cy="10619111"/>
          </a:xfrm>
          <a:prstGeom prst="leftArrowCallout">
            <a:avLst>
              <a:gd name="adj1" fmla="val 10332"/>
              <a:gd name="adj2" fmla="val 11501"/>
              <a:gd name="adj3" fmla="val 26048"/>
              <a:gd name="adj4" fmla="val 64977"/>
            </a:avLst>
          </a:prstGeom>
          <a:noFill/>
          <a:ln w="101600" cap="flat">
            <a:solidFill>
              <a:srgbClr val="0193B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 name="CuadroTexto 3">
            <a:extLst>
              <a:ext uri="{FF2B5EF4-FFF2-40B4-BE49-F238E27FC236}">
                <a16:creationId xmlns:a16="http://schemas.microsoft.com/office/drawing/2014/main" id="{BAF221E8-D252-3B5B-AAAF-78876ECB4657}"/>
              </a:ext>
            </a:extLst>
          </p:cNvPr>
          <p:cNvSpPr txBox="1"/>
          <p:nvPr/>
        </p:nvSpPr>
        <p:spPr>
          <a:xfrm flipH="1">
            <a:off x="6560001" y="4298940"/>
            <a:ext cx="4381501" cy="342657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3600" b="1" dirty="0">
                <a:latin typeface="Calibri" panose="020F0502020204030204" pitchFamily="34" charset="0"/>
                <a:cs typeface="Calibri" panose="020F0502020204030204" pitchFamily="34" charset="0"/>
              </a:rPr>
              <a:t>IK alto</a:t>
            </a:r>
          </a:p>
          <a:p>
            <a:pPr marL="0" marR="0" indent="0" algn="ctr" defTabSz="2438338" rtl="0" fontAlgn="auto" latinLnBrk="0" hangingPunct="0">
              <a:lnSpc>
                <a:spcPct val="100000"/>
              </a:lnSpc>
              <a:spcBef>
                <a:spcPts val="0"/>
              </a:spcBef>
              <a:spcAft>
                <a:spcPts val="0"/>
              </a:spcAft>
              <a:buClrTx/>
              <a:buSzTx/>
              <a:buFontTx/>
              <a:buNone/>
              <a:tabLst/>
            </a:pPr>
            <a:r>
              <a:rPr lang="es-ES" sz="3600" b="1" dirty="0">
                <a:latin typeface="Calibri" panose="020F0502020204030204" pitchFamily="34" charset="0"/>
                <a:cs typeface="Calibri" panose="020F0502020204030204" pitchFamily="34" charset="0"/>
              </a:rPr>
              <a:t>Grado resección</a:t>
            </a:r>
          </a:p>
          <a:p>
            <a:pPr marL="0" marR="0" indent="0" algn="ctr" defTabSz="2438338" rtl="0" fontAlgn="auto" latinLnBrk="0" hangingPunct="0">
              <a:lnSpc>
                <a:spcPct val="100000"/>
              </a:lnSpc>
              <a:spcBef>
                <a:spcPts val="0"/>
              </a:spcBef>
              <a:spcAft>
                <a:spcPts val="0"/>
              </a:spcAft>
              <a:buClrTx/>
              <a:buSzTx/>
              <a:buFontTx/>
              <a:buNone/>
              <a:tabLst/>
            </a:pPr>
            <a:r>
              <a:rPr kumimoji="0" lang="es-ES" sz="3600" b="1" i="0" u="none" strike="noStrike" cap="none" spc="0" normalizeH="0" baseline="0" dirty="0">
                <a:ln>
                  <a:noFill/>
                </a:ln>
                <a:solidFill>
                  <a:srgbClr val="5E5E5E"/>
                </a:solidFill>
                <a:effectLst/>
                <a:uFillTx/>
                <a:latin typeface="Calibri" panose="020F0502020204030204" pitchFamily="34" charset="0"/>
                <a:cs typeface="Calibri" panose="020F0502020204030204" pitchFamily="34" charset="0"/>
                <a:sym typeface="Helvetica Neue"/>
              </a:rPr>
              <a:t>Edad</a:t>
            </a:r>
          </a:p>
          <a:p>
            <a:pPr marL="0" marR="0" indent="0" algn="ctr" defTabSz="2438338" rtl="0" fontAlgn="auto" latinLnBrk="0" hangingPunct="0">
              <a:lnSpc>
                <a:spcPct val="100000"/>
              </a:lnSpc>
              <a:spcBef>
                <a:spcPts val="0"/>
              </a:spcBef>
              <a:spcAft>
                <a:spcPts val="0"/>
              </a:spcAft>
              <a:buClrTx/>
              <a:buSzTx/>
              <a:buFontTx/>
              <a:buNone/>
              <a:tabLst/>
            </a:pPr>
            <a:r>
              <a:rPr lang="es-ES" sz="3600" b="1" dirty="0">
                <a:latin typeface="Calibri" panose="020F0502020204030204" pitchFamily="34" charset="0"/>
                <a:cs typeface="Calibri" panose="020F0502020204030204" pitchFamily="34" charset="0"/>
              </a:rPr>
              <a:t>Adición </a:t>
            </a:r>
            <a:r>
              <a:rPr lang="es-ES" sz="3600" b="1" dirty="0" err="1">
                <a:latin typeface="Calibri" panose="020F0502020204030204" pitchFamily="34" charset="0"/>
                <a:cs typeface="Calibri" panose="020F0502020204030204" pitchFamily="34" charset="0"/>
              </a:rPr>
              <a:t>tto</a:t>
            </a:r>
            <a:r>
              <a:rPr lang="es-ES" sz="3600" b="1" dirty="0">
                <a:latin typeface="Calibri" panose="020F0502020204030204" pitchFamily="34" charset="0"/>
                <a:cs typeface="Calibri" panose="020F0502020204030204" pitchFamily="34" charset="0"/>
              </a:rPr>
              <a:t> adyuvante</a:t>
            </a:r>
          </a:p>
          <a:p>
            <a:pPr marL="0" marR="0" indent="0" algn="ctr" defTabSz="2438338" rtl="0" fontAlgn="auto" latinLnBrk="0" hangingPunct="0">
              <a:lnSpc>
                <a:spcPct val="100000"/>
              </a:lnSpc>
              <a:spcBef>
                <a:spcPts val="0"/>
              </a:spcBef>
              <a:spcAft>
                <a:spcPts val="0"/>
              </a:spcAft>
              <a:buClrTx/>
              <a:buSzTx/>
              <a:buFontTx/>
              <a:buNone/>
              <a:tabLst/>
            </a:pPr>
            <a:r>
              <a:rPr kumimoji="0" lang="es-ES" sz="3600" b="1" i="0" u="none" strike="noStrike" cap="none" spc="0" normalizeH="0" baseline="0" dirty="0">
                <a:ln>
                  <a:noFill/>
                </a:ln>
                <a:solidFill>
                  <a:srgbClr val="5E5E5E"/>
                </a:solidFill>
                <a:effectLst/>
                <a:uFillTx/>
                <a:latin typeface="Calibri" panose="020F0502020204030204" pitchFamily="34" charset="0"/>
                <a:cs typeface="Calibri" panose="020F0502020204030204" pitchFamily="34" charset="0"/>
                <a:sym typeface="Helvetica Neue"/>
              </a:rPr>
              <a:t>Localización</a:t>
            </a:r>
          </a:p>
          <a:p>
            <a:pPr marL="0" marR="0" indent="0" algn="ctr" defTabSz="2438338" rtl="0" fontAlgn="auto" latinLnBrk="0" hangingPunct="0">
              <a:lnSpc>
                <a:spcPct val="100000"/>
              </a:lnSpc>
              <a:spcBef>
                <a:spcPts val="0"/>
              </a:spcBef>
              <a:spcAft>
                <a:spcPts val="0"/>
              </a:spcAft>
              <a:buClrTx/>
              <a:buSzTx/>
              <a:buFontTx/>
              <a:buNone/>
              <a:tabLst/>
            </a:pPr>
            <a:r>
              <a:rPr lang="es-ES" sz="3600" b="1" dirty="0">
                <a:latin typeface="Calibri" panose="020F0502020204030204" pitchFamily="34" charset="0"/>
                <a:cs typeface="Calibri" panose="020F0502020204030204" pitchFamily="34" charset="0"/>
              </a:rPr>
              <a:t>Volumen</a:t>
            </a:r>
            <a:endParaRPr kumimoji="0" lang="es-ES" sz="1600" b="1" i="0" u="none" strike="noStrike" cap="none" spc="0" normalizeH="0" baseline="0" dirty="0">
              <a:ln>
                <a:noFill/>
              </a:ln>
              <a:solidFill>
                <a:srgbClr val="5E5E5E"/>
              </a:solidFill>
              <a:effectLst/>
              <a:uFillTx/>
              <a:latin typeface="Calibri" panose="020F0502020204030204" pitchFamily="34" charset="0"/>
              <a:cs typeface="Calibri" panose="020F0502020204030204" pitchFamily="34" charset="0"/>
              <a:sym typeface="Helvetica Neue"/>
            </a:endParaRPr>
          </a:p>
        </p:txBody>
      </p:sp>
    </p:spTree>
    <p:extLst>
      <p:ext uri="{BB962C8B-B14F-4D97-AF65-F5344CB8AC3E}">
        <p14:creationId xmlns:p14="http://schemas.microsoft.com/office/powerpoint/2010/main" val="51668901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C8B9913-1878-DBCD-F65D-C4E67115B0CB}"/>
              </a:ext>
            </a:extLst>
          </p:cNvPr>
          <p:cNvSpPr txBox="1"/>
          <p:nvPr/>
        </p:nvSpPr>
        <p:spPr>
          <a:xfrm flipH="1">
            <a:off x="22339299" y="5553620"/>
            <a:ext cx="1955800" cy="176458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3600" b="1" dirty="0">
                <a:latin typeface="Calibri" panose="020F0502020204030204" pitchFamily="34" charset="0"/>
                <a:cs typeface="Calibri" panose="020F0502020204030204" pitchFamily="34" charset="0"/>
              </a:rPr>
              <a:t>N</a:t>
            </a:r>
            <a:r>
              <a:rPr kumimoji="0" lang="es-ES" sz="3600" b="1" i="0" u="none" strike="noStrike" cap="none" spc="0" normalizeH="0" baseline="0" dirty="0">
                <a:ln>
                  <a:noFill/>
                </a:ln>
                <a:solidFill>
                  <a:srgbClr val="5E5E5E"/>
                </a:solidFill>
                <a:effectLst/>
                <a:uFillTx/>
                <a:latin typeface="Calibri" panose="020F0502020204030204" pitchFamily="34" charset="0"/>
                <a:cs typeface="Calibri" panose="020F0502020204030204" pitchFamily="34" charset="0"/>
                <a:sym typeface="Helvetica Neue"/>
              </a:rPr>
              <a:t>o  impacta en </a:t>
            </a:r>
            <a:r>
              <a:rPr lang="es-ES" sz="3600" b="1" dirty="0">
                <a:latin typeface="Calibri" panose="020F0502020204030204" pitchFamily="34" charset="0"/>
                <a:cs typeface="Calibri" panose="020F0502020204030204" pitchFamily="34" charset="0"/>
              </a:rPr>
              <a:t>OS</a:t>
            </a:r>
            <a:endParaRPr kumimoji="0" lang="es-ES" sz="1600" b="1" i="0" u="none" strike="noStrike" cap="none" spc="0" normalizeH="0" baseline="0" dirty="0">
              <a:ln>
                <a:noFill/>
              </a:ln>
              <a:solidFill>
                <a:srgbClr val="5E5E5E"/>
              </a:solidFill>
              <a:effectLst/>
              <a:uFillTx/>
              <a:latin typeface="Calibri" panose="020F0502020204030204" pitchFamily="34" charset="0"/>
              <a:cs typeface="Calibri" panose="020F0502020204030204" pitchFamily="34" charset="0"/>
              <a:sym typeface="Helvetica Neue"/>
            </a:endParaRPr>
          </a:p>
        </p:txBody>
      </p:sp>
      <p:pic>
        <p:nvPicPr>
          <p:cNvPr id="5" name="Imagen 4">
            <a:extLst>
              <a:ext uri="{FF2B5EF4-FFF2-40B4-BE49-F238E27FC236}">
                <a16:creationId xmlns:a16="http://schemas.microsoft.com/office/drawing/2014/main" id="{28160E32-E690-9C35-7FF2-69E84391E2F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758291" y="532992"/>
            <a:ext cx="17468851" cy="11212477"/>
          </a:xfrm>
          <a:prstGeom prst="rect">
            <a:avLst/>
          </a:prstGeom>
        </p:spPr>
      </p:pic>
      <p:sp>
        <p:nvSpPr>
          <p:cNvPr id="2" name="Llamada de flecha a la izquierda 1">
            <a:extLst>
              <a:ext uri="{FF2B5EF4-FFF2-40B4-BE49-F238E27FC236}">
                <a16:creationId xmlns:a16="http://schemas.microsoft.com/office/drawing/2014/main" id="{0FB6EFB2-D6F9-466B-6CEB-94467B3BCF78}"/>
              </a:ext>
            </a:extLst>
          </p:cNvPr>
          <p:cNvSpPr/>
          <p:nvPr/>
        </p:nvSpPr>
        <p:spPr>
          <a:xfrm rot="10800000">
            <a:off x="18124713" y="1126358"/>
            <a:ext cx="4180115" cy="10619111"/>
          </a:xfrm>
          <a:prstGeom prst="leftArrowCallout">
            <a:avLst>
              <a:gd name="adj1" fmla="val 16813"/>
              <a:gd name="adj2" fmla="val 17982"/>
              <a:gd name="adj3" fmla="val 25585"/>
              <a:gd name="adj4" fmla="val 64977"/>
            </a:avLst>
          </a:prstGeom>
          <a:noFill/>
          <a:ln w="95250" cap="flat">
            <a:solidFill>
              <a:srgbClr val="0193B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7032769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D44159B-AC8A-DD92-0080-C9F625B9ED3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3758291" y="532992"/>
            <a:ext cx="17468851" cy="11212477"/>
          </a:xfrm>
          <a:prstGeom prst="rect">
            <a:avLst/>
          </a:prstGeom>
        </p:spPr>
      </p:pic>
      <p:sp>
        <p:nvSpPr>
          <p:cNvPr id="4" name="Marcador de texto 1">
            <a:extLst>
              <a:ext uri="{FF2B5EF4-FFF2-40B4-BE49-F238E27FC236}">
                <a16:creationId xmlns:a16="http://schemas.microsoft.com/office/drawing/2014/main" id="{3737375A-64AE-8B05-6A70-C697C5F69140}"/>
              </a:ext>
            </a:extLst>
          </p:cNvPr>
          <p:cNvSpPr txBox="1">
            <a:spLocks/>
          </p:cNvSpPr>
          <p:nvPr/>
        </p:nvSpPr>
        <p:spPr>
          <a:xfrm>
            <a:off x="9223513" y="2528624"/>
            <a:ext cx="7668823" cy="7650092"/>
          </a:xfrm>
          <a:prstGeom prst="rect">
            <a:avLst/>
          </a:prstGeom>
          <a:solidFill>
            <a:schemeClr val="bg1"/>
          </a:solidFill>
          <a:ln w="44450">
            <a:noFill/>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s-ES" sz="3600" b="1" dirty="0">
              <a:solidFill>
                <a:schemeClr val="bg1"/>
              </a:solidFill>
              <a:latin typeface="Calibri" panose="020F0502020204030204" pitchFamily="34" charset="0"/>
              <a:cs typeface="Calibri" panose="020F0502020204030204" pitchFamily="34" charset="0"/>
            </a:endParaRPr>
          </a:p>
          <a:p>
            <a:pPr marL="0" indent="0" algn="ctr">
              <a:buNone/>
            </a:pPr>
            <a:r>
              <a:rPr lang="es-ES" sz="3900" b="1" dirty="0">
                <a:solidFill>
                  <a:schemeClr val="bg1"/>
                </a:solidFill>
                <a:latin typeface="Calibri" panose="020F0502020204030204" pitchFamily="34" charset="0"/>
                <a:cs typeface="Calibri" panose="020F0502020204030204" pitchFamily="34" charset="0"/>
              </a:rPr>
              <a:t>¿Reservar la cirugía a…</a:t>
            </a:r>
          </a:p>
          <a:p>
            <a:pPr marL="0" indent="0" algn="ctr">
              <a:buNone/>
            </a:pPr>
            <a:r>
              <a:rPr lang="es-ES" sz="3600" dirty="0">
                <a:solidFill>
                  <a:schemeClr val="bg1"/>
                </a:solidFill>
                <a:latin typeface="Calibri" panose="020F0502020204030204" pitchFamily="34" charset="0"/>
                <a:cs typeface="Calibri" panose="020F0502020204030204" pitchFamily="34" charset="0"/>
              </a:rPr>
              <a:t> lesiones sintomáticas </a:t>
            </a:r>
          </a:p>
          <a:p>
            <a:pPr marL="0" indent="0" algn="ctr">
              <a:buNone/>
            </a:pPr>
            <a:r>
              <a:rPr lang="es-ES" sz="3600" dirty="0">
                <a:solidFill>
                  <a:schemeClr val="bg1"/>
                </a:solidFill>
                <a:latin typeface="Calibri" panose="020F0502020204030204" pitchFamily="34" charset="0"/>
                <a:cs typeface="Calibri" panose="020F0502020204030204" pitchFamily="34" charset="0"/>
              </a:rPr>
              <a:t>zonas no elocuentes </a:t>
            </a:r>
          </a:p>
          <a:p>
            <a:pPr marL="0" indent="0" algn="ctr">
              <a:buNone/>
            </a:pPr>
            <a:r>
              <a:rPr lang="es-ES" sz="3600" dirty="0">
                <a:solidFill>
                  <a:schemeClr val="bg1"/>
                </a:solidFill>
                <a:latin typeface="Calibri" panose="020F0502020204030204" pitchFamily="34" charset="0"/>
                <a:cs typeface="Calibri" panose="020F0502020204030204" pitchFamily="34" charset="0"/>
              </a:rPr>
              <a:t>Producen efecto masa</a:t>
            </a:r>
          </a:p>
          <a:p>
            <a:pPr marL="0" indent="0" algn="ctr">
              <a:buNone/>
            </a:pPr>
            <a:r>
              <a:rPr lang="es-ES" sz="3600" dirty="0">
                <a:solidFill>
                  <a:schemeClr val="bg1"/>
                </a:solidFill>
                <a:latin typeface="Calibri" panose="020F0502020204030204" pitchFamily="34" charset="0"/>
                <a:cs typeface="Calibri" panose="020F0502020204030204" pitchFamily="34" charset="0"/>
              </a:rPr>
              <a:t>Posibilidad de resección completa</a:t>
            </a:r>
          </a:p>
          <a:p>
            <a:pPr marL="0" indent="0" algn="ctr">
              <a:buNone/>
            </a:pPr>
            <a:r>
              <a:rPr lang="es-ES" sz="3600" dirty="0">
                <a:solidFill>
                  <a:schemeClr val="bg1"/>
                </a:solidFill>
                <a:latin typeface="Calibri" panose="020F0502020204030204" pitchFamily="34" charset="0"/>
                <a:cs typeface="Calibri" panose="020F0502020204030204" pitchFamily="34" charset="0"/>
              </a:rPr>
              <a:t>Paciente </a:t>
            </a:r>
            <a:r>
              <a:rPr lang="es-ES" sz="3600" dirty="0" err="1">
                <a:solidFill>
                  <a:schemeClr val="bg1"/>
                </a:solidFill>
                <a:latin typeface="Calibri" panose="020F0502020204030204" pitchFamily="34" charset="0"/>
                <a:cs typeface="Calibri" panose="020F0502020204030204" pitchFamily="34" charset="0"/>
              </a:rPr>
              <a:t>fit?aque</a:t>
            </a: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endParaRPr lang="es-ES" sz="3600" dirty="0">
              <a:solidFill>
                <a:schemeClr val="bg1"/>
              </a:solidFill>
              <a:latin typeface="Calibri" panose="020F0502020204030204" pitchFamily="34" charset="0"/>
              <a:cs typeface="Calibri" panose="020F0502020204030204" pitchFamily="34" charset="0"/>
            </a:endParaRPr>
          </a:p>
          <a:p>
            <a:pPr marL="0" indent="0" algn="ctr">
              <a:buNone/>
            </a:pPr>
            <a:r>
              <a:rPr lang="es-ES" sz="3600" dirty="0" err="1">
                <a:solidFill>
                  <a:schemeClr val="bg1"/>
                </a:solidFill>
                <a:latin typeface="Calibri" panose="020F0502020204030204" pitchFamily="34" charset="0"/>
                <a:cs typeface="Calibri" panose="020F0502020204030204" pitchFamily="34" charset="0"/>
              </a:rPr>
              <a:t>llas</a:t>
            </a:r>
            <a:r>
              <a:rPr lang="es-ES" sz="3600" dirty="0">
                <a:solidFill>
                  <a:schemeClr val="bg1"/>
                </a:solidFill>
                <a:latin typeface="Calibri" panose="020F0502020204030204" pitchFamily="34" charset="0"/>
                <a:cs typeface="Calibri" panose="020F0502020204030204" pitchFamily="34" charset="0"/>
              </a:rPr>
              <a:t> que produzcan efecto masa?</a:t>
            </a:r>
          </a:p>
        </p:txBody>
      </p:sp>
      <p:sp>
        <p:nvSpPr>
          <p:cNvPr id="6" name="Marcador de texto 1">
            <a:extLst>
              <a:ext uri="{FF2B5EF4-FFF2-40B4-BE49-F238E27FC236}">
                <a16:creationId xmlns:a16="http://schemas.microsoft.com/office/drawing/2014/main" id="{B5A42691-878A-AB30-7DBA-75698D2A5F33}"/>
              </a:ext>
            </a:extLst>
          </p:cNvPr>
          <p:cNvSpPr txBox="1">
            <a:spLocks/>
          </p:cNvSpPr>
          <p:nvPr/>
        </p:nvSpPr>
        <p:spPr>
          <a:xfrm>
            <a:off x="9223513" y="2528624"/>
            <a:ext cx="8107849" cy="7650093"/>
          </a:xfrm>
          <a:prstGeom prst="rect">
            <a:avLst/>
          </a:prstGeom>
          <a:solidFill>
            <a:srgbClr val="D77F31">
              <a:alpha val="25000"/>
            </a:srgbClr>
          </a:solidFill>
          <a:ln w="44450">
            <a:solidFill>
              <a:srgbClr val="D77F3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s-ES" sz="2400" b="1" dirty="0">
              <a:solidFill>
                <a:srgbClr val="010000"/>
              </a:solidFill>
              <a:latin typeface="Calibri" panose="020F0502020204030204" pitchFamily="34" charset="0"/>
              <a:cs typeface="Calibri" panose="020F0502020204030204" pitchFamily="34" charset="0"/>
            </a:endParaRPr>
          </a:p>
          <a:p>
            <a:pPr marL="0" indent="0" algn="ctr">
              <a:buNone/>
            </a:pPr>
            <a:r>
              <a:rPr lang="es-ES" sz="3500" b="1" dirty="0">
                <a:solidFill>
                  <a:srgbClr val="010000"/>
                </a:solidFill>
                <a:latin typeface="Calibri" panose="020F0502020204030204" pitchFamily="34" charset="0"/>
                <a:cs typeface="Calibri" panose="020F0502020204030204" pitchFamily="34" charset="0"/>
              </a:rPr>
              <a:t>¿Reservar la cirugía a…</a:t>
            </a:r>
          </a:p>
          <a:p>
            <a:pPr marL="0" indent="0" algn="ctr">
              <a:buNone/>
            </a:pPr>
            <a:endParaRPr lang="es-ES" sz="3500" b="1" dirty="0">
              <a:solidFill>
                <a:srgbClr val="010000"/>
              </a:solidFill>
              <a:latin typeface="Calibri" panose="020F0502020204030204" pitchFamily="34" charset="0"/>
              <a:cs typeface="Calibri" panose="020F0502020204030204" pitchFamily="34" charset="0"/>
            </a:endParaRPr>
          </a:p>
          <a:p>
            <a:pPr marL="0" indent="0" algn="ctr">
              <a:lnSpc>
                <a:spcPct val="170000"/>
              </a:lnSpc>
              <a:buNone/>
            </a:pPr>
            <a:r>
              <a:rPr lang="es-ES" sz="3000" dirty="0">
                <a:solidFill>
                  <a:srgbClr val="010000"/>
                </a:solidFill>
                <a:latin typeface="Calibri" panose="020F0502020204030204" pitchFamily="34" charset="0"/>
                <a:cs typeface="Calibri" panose="020F0502020204030204" pitchFamily="34" charset="0"/>
              </a:rPr>
              <a:t> lesiones sintomáticas/efecto masa</a:t>
            </a:r>
          </a:p>
          <a:p>
            <a:pPr marL="0" indent="0" algn="ctr">
              <a:lnSpc>
                <a:spcPct val="170000"/>
              </a:lnSpc>
              <a:buNone/>
            </a:pPr>
            <a:r>
              <a:rPr lang="es-ES" sz="3000" dirty="0">
                <a:solidFill>
                  <a:srgbClr val="010000"/>
                </a:solidFill>
                <a:latin typeface="Calibri" panose="020F0502020204030204" pitchFamily="34" charset="0"/>
                <a:cs typeface="Calibri" panose="020F0502020204030204" pitchFamily="34" charset="0"/>
              </a:rPr>
              <a:t>volúmenes pequeños ¿&lt;50cc?</a:t>
            </a:r>
          </a:p>
          <a:p>
            <a:pPr marL="0" indent="0" algn="ctr">
              <a:lnSpc>
                <a:spcPct val="170000"/>
              </a:lnSpc>
              <a:buNone/>
            </a:pPr>
            <a:r>
              <a:rPr lang="es-ES" sz="3000" dirty="0">
                <a:solidFill>
                  <a:srgbClr val="010000"/>
                </a:solidFill>
                <a:latin typeface="Calibri" panose="020F0502020204030204" pitchFamily="34" charset="0"/>
                <a:cs typeface="Calibri" panose="020F0502020204030204" pitchFamily="34" charset="0"/>
              </a:rPr>
              <a:t>zonas no elocuentes/superficiales</a:t>
            </a:r>
          </a:p>
          <a:p>
            <a:pPr marL="0" indent="0" algn="ctr">
              <a:lnSpc>
                <a:spcPct val="170000"/>
              </a:lnSpc>
              <a:buNone/>
            </a:pPr>
            <a:r>
              <a:rPr lang="es-ES" sz="3000" dirty="0">
                <a:solidFill>
                  <a:srgbClr val="010000"/>
                </a:solidFill>
                <a:latin typeface="Calibri" panose="020F0502020204030204" pitchFamily="34" charset="0"/>
                <a:cs typeface="Calibri" panose="020F0502020204030204" pitchFamily="34" charset="0"/>
              </a:rPr>
              <a:t>posibilidad de resección completa</a:t>
            </a:r>
          </a:p>
          <a:p>
            <a:pPr marL="0" indent="0" algn="ctr">
              <a:lnSpc>
                <a:spcPct val="170000"/>
              </a:lnSpc>
              <a:buNone/>
            </a:pPr>
            <a:r>
              <a:rPr lang="es-ES" sz="3000" dirty="0">
                <a:solidFill>
                  <a:srgbClr val="010000"/>
                </a:solidFill>
                <a:latin typeface="Calibri" panose="020F0502020204030204" pitchFamily="34" charset="0"/>
                <a:cs typeface="Calibri" panose="020F0502020204030204" pitchFamily="34" charset="0"/>
              </a:rPr>
              <a:t>necesidad de muestra</a:t>
            </a:r>
          </a:p>
          <a:p>
            <a:pPr marL="0" indent="0" algn="ctr">
              <a:lnSpc>
                <a:spcPct val="170000"/>
              </a:lnSpc>
              <a:buNone/>
            </a:pPr>
            <a:r>
              <a:rPr lang="es-ES" sz="3000" dirty="0">
                <a:solidFill>
                  <a:srgbClr val="010000"/>
                </a:solidFill>
                <a:latin typeface="Calibri" panose="020F0502020204030204" pitchFamily="34" charset="0"/>
                <a:cs typeface="Calibri" panose="020F0502020204030204" pitchFamily="34" charset="0"/>
              </a:rPr>
              <a:t>Tiempo a la progresión &gt;6m</a:t>
            </a:r>
          </a:p>
          <a:p>
            <a:pPr marL="0" indent="0" algn="ctr">
              <a:buNone/>
            </a:pPr>
            <a:endParaRPr lang="es-ES" sz="2600" dirty="0">
              <a:solidFill>
                <a:srgbClr val="010000"/>
              </a:solidFill>
              <a:latin typeface="Calibri" panose="020F0502020204030204" pitchFamily="34" charset="0"/>
              <a:cs typeface="Calibri" panose="020F0502020204030204" pitchFamily="34" charset="0"/>
            </a:endParaRPr>
          </a:p>
          <a:p>
            <a:pPr marL="0" indent="0" algn="ctr">
              <a:buNone/>
            </a:pPr>
            <a:r>
              <a:rPr lang="es-ES" sz="3000" dirty="0">
                <a:solidFill>
                  <a:srgbClr val="010000"/>
                </a:solidFill>
                <a:latin typeface="Calibri" panose="020F0502020204030204" pitchFamily="34" charset="0"/>
                <a:cs typeface="Calibri" panose="020F0502020204030204" pitchFamily="34" charset="0"/>
              </a:rPr>
              <a:t> …</a:t>
            </a:r>
            <a:r>
              <a:rPr lang="es-ES" sz="3500" b="1" dirty="0">
                <a:solidFill>
                  <a:srgbClr val="010000"/>
                </a:solidFill>
                <a:latin typeface="Calibri" panose="020F0502020204030204" pitchFamily="34" charset="0"/>
                <a:cs typeface="Calibri" panose="020F0502020204030204" pitchFamily="34" charset="0"/>
              </a:rPr>
              <a:t>en paciente </a:t>
            </a:r>
            <a:r>
              <a:rPr lang="es-ES" sz="3500" b="1" dirty="0" err="1">
                <a:solidFill>
                  <a:srgbClr val="010000"/>
                </a:solidFill>
                <a:latin typeface="Calibri" panose="020F0502020204030204" pitchFamily="34" charset="0"/>
                <a:cs typeface="Calibri" panose="020F0502020204030204" pitchFamily="34" charset="0"/>
              </a:rPr>
              <a:t>fit</a:t>
            </a:r>
            <a:r>
              <a:rPr lang="es-ES" sz="3500" b="1" dirty="0">
                <a:solidFill>
                  <a:srgbClr val="010000"/>
                </a:solidFill>
                <a:latin typeface="Calibri" panose="020F0502020204030204" pitchFamily="34" charset="0"/>
                <a:cs typeface="Calibri" panose="020F0502020204030204" pitchFamily="34" charset="0"/>
              </a:rPr>
              <a:t> </a:t>
            </a:r>
            <a:r>
              <a:rPr lang="es-ES" sz="3500" b="1" i="1" dirty="0">
                <a:solidFill>
                  <a:srgbClr val="010000"/>
                </a:solidFill>
                <a:latin typeface="Calibri" panose="020F0502020204030204" pitchFamily="34" charset="0"/>
                <a:cs typeface="Calibri" panose="020F0502020204030204" pitchFamily="34" charset="0"/>
              </a:rPr>
              <a:t>+ </a:t>
            </a:r>
            <a:r>
              <a:rPr lang="es-ES" sz="3500" b="1" i="1" dirty="0" err="1">
                <a:solidFill>
                  <a:srgbClr val="010000"/>
                </a:solidFill>
                <a:latin typeface="Calibri" panose="020F0502020204030204" pitchFamily="34" charset="0"/>
                <a:cs typeface="Calibri" panose="020F0502020204030204" pitchFamily="34" charset="0"/>
              </a:rPr>
              <a:t>tto</a:t>
            </a:r>
            <a:r>
              <a:rPr lang="es-ES" sz="3500" b="1" i="1" dirty="0">
                <a:solidFill>
                  <a:srgbClr val="010000"/>
                </a:solidFill>
                <a:latin typeface="Calibri" panose="020F0502020204030204" pitchFamily="34" charset="0"/>
                <a:cs typeface="Calibri" panose="020F0502020204030204" pitchFamily="34" charset="0"/>
              </a:rPr>
              <a:t> adyuvante posterior</a:t>
            </a:r>
            <a:r>
              <a:rPr lang="es-ES" sz="3500" b="1" dirty="0">
                <a:solidFill>
                  <a:srgbClr val="010000"/>
                </a:solidFill>
                <a:latin typeface="Calibri" panose="020F0502020204030204" pitchFamily="34" charset="0"/>
                <a:cs typeface="Calibri" panose="020F0502020204030204" pitchFamily="34" charset="0"/>
              </a:rPr>
              <a:t>?</a:t>
            </a:r>
            <a:endParaRPr lang="es-ES" sz="3000" b="1" dirty="0">
              <a:solidFill>
                <a:srgbClr val="010000"/>
              </a:solidFill>
              <a:latin typeface="Calibri" panose="020F0502020204030204" pitchFamily="34" charset="0"/>
              <a:cs typeface="Calibri" panose="020F0502020204030204" pitchFamily="34" charset="0"/>
            </a:endParaRPr>
          </a:p>
        </p:txBody>
      </p:sp>
      <p:pic>
        <p:nvPicPr>
          <p:cNvPr id="7" name="Imagen 6" descr="Logotipo&#10;&#10;Descripción generada automáticamente">
            <a:extLst>
              <a:ext uri="{FF2B5EF4-FFF2-40B4-BE49-F238E27FC236}">
                <a16:creationId xmlns:a16="http://schemas.microsoft.com/office/drawing/2014/main" id="{B96D1B27-D854-074F-511E-6096036D8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6981" y="7086600"/>
            <a:ext cx="4597455" cy="3803650"/>
          </a:xfrm>
          <a:prstGeom prst="rect">
            <a:avLst/>
          </a:prstGeom>
        </p:spPr>
      </p:pic>
      <p:sp>
        <p:nvSpPr>
          <p:cNvPr id="8" name="CuadroTexto 7">
            <a:extLst>
              <a:ext uri="{FF2B5EF4-FFF2-40B4-BE49-F238E27FC236}">
                <a16:creationId xmlns:a16="http://schemas.microsoft.com/office/drawing/2014/main" id="{95E71B00-5DA8-9FFD-9D08-E16523BE8AA5}"/>
              </a:ext>
            </a:extLst>
          </p:cNvPr>
          <p:cNvSpPr txBox="1"/>
          <p:nvPr/>
        </p:nvSpPr>
        <p:spPr>
          <a:xfrm>
            <a:off x="18667116" y="9942753"/>
            <a:ext cx="40636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a:ln>
                  <a:noFill/>
                </a:ln>
                <a:solidFill>
                  <a:srgbClr val="5E5E5E"/>
                </a:solidFill>
                <a:effectLst/>
                <a:uFillTx/>
                <a:latin typeface="+mn-lt"/>
                <a:ea typeface="+mn-ea"/>
                <a:cs typeface="+mn-cs"/>
                <a:sym typeface="Helvetica Neue"/>
              </a:rPr>
              <a:t>https://</a:t>
            </a:r>
            <a:r>
              <a:rPr kumimoji="0" lang="es-ES" sz="2400" b="0" i="0" u="none" strike="noStrike" cap="none" spc="0" normalizeH="0" baseline="0" dirty="0" err="1">
                <a:ln>
                  <a:noFill/>
                </a:ln>
                <a:solidFill>
                  <a:srgbClr val="5E5E5E"/>
                </a:solidFill>
                <a:effectLst/>
                <a:uFillTx/>
                <a:latin typeface="+mn-lt"/>
                <a:ea typeface="+mn-ea"/>
                <a:cs typeface="+mn-cs"/>
                <a:sym typeface="Helvetica Neue"/>
              </a:rPr>
              <a:t>www.resurge-trial.ch</a:t>
            </a:r>
            <a:r>
              <a:rPr kumimoji="0" lang="es-ES" sz="2400" b="0" i="0" u="none" strike="noStrike" cap="none" spc="0" normalizeH="0" baseline="0" dirty="0">
                <a:ln>
                  <a:noFill/>
                </a:ln>
                <a:solidFill>
                  <a:srgbClr val="5E5E5E"/>
                </a:solidFill>
                <a:effectLst/>
                <a:uFillTx/>
                <a:latin typeface="+mn-lt"/>
                <a:ea typeface="+mn-ea"/>
                <a:cs typeface="+mn-cs"/>
                <a:sym typeface="Helvetica Neue"/>
              </a:rPr>
              <a:t>/</a:t>
            </a:r>
          </a:p>
        </p:txBody>
      </p:sp>
    </p:spTree>
    <p:extLst>
      <p:ext uri="{BB962C8B-B14F-4D97-AF65-F5344CB8AC3E}">
        <p14:creationId xmlns:p14="http://schemas.microsoft.com/office/powerpoint/2010/main" val="159374023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FAC9E890-F60F-66CF-1C03-70205CBE913B}"/>
              </a:ext>
            </a:extLst>
          </p:cNvPr>
          <p:cNvSpPr>
            <a:spLocks noGrp="1"/>
          </p:cNvSpPr>
          <p:nvPr>
            <p:ph type="title"/>
          </p:nvPr>
        </p:nvSpPr>
        <p:spPr>
          <a:xfrm>
            <a:off x="2278792" y="5088095"/>
            <a:ext cx="17832516" cy="1762125"/>
          </a:xfrm>
        </p:spPr>
        <p:txBody>
          <a:bodyPr>
            <a:normAutofit/>
          </a:bodyPr>
          <a:lstStyle/>
          <a:p>
            <a:r>
              <a:rPr lang="es-ES" b="0" dirty="0">
                <a:latin typeface="Calibri" panose="020F0502020204030204" pitchFamily="34" charset="0"/>
                <a:cs typeface="Calibri" panose="020F0502020204030204" pitchFamily="34" charset="0"/>
              </a:rPr>
              <a:t>Radioterapia</a:t>
            </a:r>
            <a:endParaRPr lang="es-ES" b="0" i="1" dirty="0">
              <a:latin typeface="Calibri" panose="020F0502020204030204" pitchFamily="34" charset="0"/>
              <a:cs typeface="Calibri" panose="020F0502020204030204" pitchFamily="34" charset="0"/>
            </a:endParaRPr>
          </a:p>
        </p:txBody>
      </p:sp>
      <p:pic>
        <p:nvPicPr>
          <p:cNvPr id="18" name="Imagen 17">
            <a:extLst>
              <a:ext uri="{FF2B5EF4-FFF2-40B4-BE49-F238E27FC236}">
                <a16:creationId xmlns:a16="http://schemas.microsoft.com/office/drawing/2014/main" id="{6C801425-34BF-412F-11B7-2243EE0D3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9638" y="1969161"/>
            <a:ext cx="15514362" cy="1762125"/>
          </a:xfrm>
          <a:prstGeom prst="rect">
            <a:avLst/>
          </a:prstGeom>
        </p:spPr>
      </p:pic>
      <p:sp>
        <p:nvSpPr>
          <p:cNvPr id="21" name="CuadroTexto 20">
            <a:extLst>
              <a:ext uri="{FF2B5EF4-FFF2-40B4-BE49-F238E27FC236}">
                <a16:creationId xmlns:a16="http://schemas.microsoft.com/office/drawing/2014/main" id="{FC737AA9-9ABC-BD70-7132-D031385E8BFE}"/>
              </a:ext>
            </a:extLst>
          </p:cNvPr>
          <p:cNvSpPr txBox="1"/>
          <p:nvPr/>
        </p:nvSpPr>
        <p:spPr>
          <a:xfrm>
            <a:off x="11473026" y="5122051"/>
            <a:ext cx="9662948" cy="324191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s-ES" sz="3600" b="0" dirty="0">
                <a:solidFill>
                  <a:srgbClr val="010000"/>
                </a:solidFill>
                <a:effectLst/>
                <a:latin typeface="Calibri" panose="020F0502020204030204" pitchFamily="34" charset="0"/>
                <a:cs typeface="Calibri" panose="020F0502020204030204" pitchFamily="34" charset="0"/>
              </a:rPr>
              <a:t>Reciente revisión estudios no comparativos</a:t>
            </a:r>
          </a:p>
          <a:p>
            <a:r>
              <a:rPr lang="es-ES" sz="3600" dirty="0">
                <a:solidFill>
                  <a:srgbClr val="010000"/>
                </a:solidFill>
                <a:latin typeface="Calibri" panose="020F0502020204030204" pitchFamily="34" charset="0"/>
                <a:cs typeface="Calibri" panose="020F0502020204030204" pitchFamily="34" charset="0"/>
              </a:rPr>
              <a:t>Variada calidad</a:t>
            </a:r>
            <a:endParaRPr lang="es-ES" sz="3600" b="0" dirty="0">
              <a:solidFill>
                <a:srgbClr val="010000"/>
              </a:solidFill>
              <a:effectLst/>
              <a:latin typeface="Calibri" panose="020F0502020204030204" pitchFamily="34" charset="0"/>
              <a:cs typeface="Calibri" panose="020F0502020204030204" pitchFamily="34" charset="0"/>
            </a:endParaRPr>
          </a:p>
          <a:p>
            <a:r>
              <a:rPr lang="es-ES" sz="3600" dirty="0">
                <a:solidFill>
                  <a:srgbClr val="010000"/>
                </a:solidFill>
                <a:latin typeface="Calibri" panose="020F0502020204030204" pitchFamily="34" charset="0"/>
                <a:cs typeface="Calibri" panose="020F0502020204030204" pitchFamily="34" charset="0"/>
              </a:rPr>
              <a:t>2095 pacientes</a:t>
            </a:r>
          </a:p>
          <a:p>
            <a:endParaRPr lang="es-ES" sz="3600" dirty="0">
              <a:solidFill>
                <a:srgbClr val="010000"/>
              </a:solidFill>
              <a:latin typeface="Calibri" panose="020F0502020204030204" pitchFamily="34" charset="0"/>
              <a:cs typeface="Calibri" panose="020F0502020204030204" pitchFamily="34" charset="0"/>
            </a:endParaRPr>
          </a:p>
          <a:p>
            <a:r>
              <a:rPr lang="es-ES" sz="3600" u="sng" dirty="0">
                <a:solidFill>
                  <a:srgbClr val="010000"/>
                </a:solidFill>
                <a:latin typeface="Calibri" panose="020F0502020204030204" pitchFamily="34" charset="0"/>
                <a:cs typeface="Calibri" panose="020F0502020204030204" pitchFamily="34" charset="0"/>
              </a:rPr>
              <a:t>Resultados con RT:</a:t>
            </a:r>
          </a:p>
          <a:p>
            <a:pPr marL="0" marR="0" indent="0" algn="ctr"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2" name="CuadroTexto 21">
            <a:extLst>
              <a:ext uri="{FF2B5EF4-FFF2-40B4-BE49-F238E27FC236}">
                <a16:creationId xmlns:a16="http://schemas.microsoft.com/office/drawing/2014/main" id="{1D568242-2CAD-3A0D-CEDB-7569A940412F}"/>
              </a:ext>
            </a:extLst>
          </p:cNvPr>
          <p:cNvSpPr txBox="1"/>
          <p:nvPr/>
        </p:nvSpPr>
        <p:spPr>
          <a:xfrm>
            <a:off x="18725002" y="11034998"/>
            <a:ext cx="352500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J </a:t>
            </a:r>
            <a:r>
              <a:rPr lang="es-ES" sz="1600" b="0" i="0" dirty="0" err="1">
                <a:solidFill>
                  <a:srgbClr val="010000"/>
                </a:solidFill>
                <a:effectLst/>
              </a:rPr>
              <a:t>Neurooncol</a:t>
            </a:r>
            <a:r>
              <a:rPr lang="es-ES" sz="1600" b="0" i="0" dirty="0">
                <a:solidFill>
                  <a:srgbClr val="010000"/>
                </a:solidFill>
                <a:effectLst/>
              </a:rPr>
              <a:t>. 2019 Mar;142(1):79-90</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graphicFrame>
        <p:nvGraphicFramePr>
          <p:cNvPr id="4" name="Tabla 4">
            <a:extLst>
              <a:ext uri="{FF2B5EF4-FFF2-40B4-BE49-F238E27FC236}">
                <a16:creationId xmlns:a16="http://schemas.microsoft.com/office/drawing/2014/main" id="{AB353A5D-2C17-46EF-412F-9A0871B47160}"/>
              </a:ext>
            </a:extLst>
          </p:cNvPr>
          <p:cNvGraphicFramePr>
            <a:graphicFrameLocks noGrp="1"/>
          </p:cNvGraphicFramePr>
          <p:nvPr>
            <p:extLst>
              <p:ext uri="{D42A27DB-BD31-4B8C-83A1-F6EECF244321}">
                <p14:modId xmlns:p14="http://schemas.microsoft.com/office/powerpoint/2010/main" val="945652428"/>
              </p:ext>
            </p:extLst>
          </p:nvPr>
        </p:nvGraphicFramePr>
        <p:xfrm>
          <a:off x="11001421" y="8207029"/>
          <a:ext cx="10606158" cy="3787585"/>
        </p:xfrm>
        <a:graphic>
          <a:graphicData uri="http://schemas.openxmlformats.org/drawingml/2006/table">
            <a:tbl>
              <a:tblPr firstRow="1" bandRow="1">
                <a:tableStyleId>{5940675A-B579-460E-94D1-54222C63F5DA}</a:tableStyleId>
              </a:tblPr>
              <a:tblGrid>
                <a:gridCol w="5303079">
                  <a:extLst>
                    <a:ext uri="{9D8B030D-6E8A-4147-A177-3AD203B41FA5}">
                      <a16:colId xmlns:a16="http://schemas.microsoft.com/office/drawing/2014/main" val="285503602"/>
                    </a:ext>
                  </a:extLst>
                </a:gridCol>
                <a:gridCol w="5303079">
                  <a:extLst>
                    <a:ext uri="{9D8B030D-6E8A-4147-A177-3AD203B41FA5}">
                      <a16:colId xmlns:a16="http://schemas.microsoft.com/office/drawing/2014/main" val="3961107794"/>
                    </a:ext>
                  </a:extLst>
                </a:gridCol>
              </a:tblGrid>
              <a:tr h="3787585">
                <a:tc>
                  <a:txBody>
                    <a:bodyPr/>
                    <a:lstStyle/>
                    <a:p>
                      <a:r>
                        <a:rPr lang="es-ES" sz="3600" dirty="0">
                          <a:solidFill>
                            <a:srgbClr val="010000"/>
                          </a:solidFill>
                          <a:latin typeface="Calibri" panose="020F0502020204030204" pitchFamily="34" charset="0"/>
                          <a:cs typeface="Calibri" panose="020F0502020204030204" pitchFamily="34" charset="0"/>
                        </a:rPr>
                        <a:t>SG a 6 meses 73%</a:t>
                      </a:r>
                    </a:p>
                    <a:p>
                      <a:r>
                        <a:rPr lang="es-ES" sz="3600" dirty="0">
                          <a:solidFill>
                            <a:srgbClr val="010000"/>
                          </a:solidFill>
                          <a:latin typeface="Calibri" panose="020F0502020204030204" pitchFamily="34" charset="0"/>
                          <a:cs typeface="Calibri" panose="020F0502020204030204" pitchFamily="34" charset="0"/>
                        </a:rPr>
                        <a:t>SG a 12 meses 36%</a:t>
                      </a:r>
                    </a:p>
                    <a:p>
                      <a:endParaRPr lang="es-ES" sz="3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ES" sz="3600" dirty="0">
                          <a:solidFill>
                            <a:srgbClr val="010000"/>
                          </a:solidFill>
                          <a:latin typeface="Calibri" panose="020F0502020204030204" pitchFamily="34" charset="0"/>
                          <a:cs typeface="Calibri" panose="020F0502020204030204" pitchFamily="34" charset="0"/>
                        </a:rPr>
                        <a:t>SLP a 6 meses 43%</a:t>
                      </a:r>
                    </a:p>
                    <a:p>
                      <a:r>
                        <a:rPr lang="es-ES" sz="3600" dirty="0">
                          <a:solidFill>
                            <a:srgbClr val="010000"/>
                          </a:solidFill>
                          <a:latin typeface="Calibri" panose="020F0502020204030204" pitchFamily="34" charset="0"/>
                          <a:cs typeface="Calibri" panose="020F0502020204030204" pitchFamily="34" charset="0"/>
                        </a:rPr>
                        <a:t>SLP a 12 meses 17%</a:t>
                      </a:r>
                    </a:p>
                    <a:p>
                      <a:endParaRPr lang="es-ES" sz="3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374650"/>
                  </a:ext>
                </a:extLst>
              </a:tr>
            </a:tbl>
          </a:graphicData>
        </a:graphic>
      </p:graphicFrame>
      <p:sp>
        <p:nvSpPr>
          <p:cNvPr id="23" name="CuadroTexto 22">
            <a:extLst>
              <a:ext uri="{FF2B5EF4-FFF2-40B4-BE49-F238E27FC236}">
                <a16:creationId xmlns:a16="http://schemas.microsoft.com/office/drawing/2014/main" id="{0EC23649-DFC6-FE8B-1E21-007D867BFE99}"/>
              </a:ext>
            </a:extLst>
          </p:cNvPr>
          <p:cNvSpPr txBox="1"/>
          <p:nvPr/>
        </p:nvSpPr>
        <p:spPr>
          <a:xfrm>
            <a:off x="8616461" y="-168275"/>
            <a:ext cx="15767539" cy="12059712"/>
          </a:xfrm>
          <a:prstGeom prst="rect">
            <a:avLst/>
          </a:prstGeom>
          <a:solidFill>
            <a:srgbClr val="0193BE">
              <a:alpha val="1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s-ES" sz="765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156268306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FAC9E890-F60F-66CF-1C03-70205CBE913B}"/>
              </a:ext>
            </a:extLst>
          </p:cNvPr>
          <p:cNvSpPr>
            <a:spLocks noGrp="1"/>
          </p:cNvSpPr>
          <p:nvPr>
            <p:ph type="title"/>
          </p:nvPr>
        </p:nvSpPr>
        <p:spPr>
          <a:xfrm>
            <a:off x="2654987" y="926242"/>
            <a:ext cx="17832516" cy="1762125"/>
          </a:xfrm>
        </p:spPr>
        <p:txBody>
          <a:bodyPr>
            <a:normAutofit/>
          </a:bodyPr>
          <a:lstStyle/>
          <a:p>
            <a:r>
              <a:rPr lang="es-ES" b="0" i="1" dirty="0">
                <a:latin typeface="Calibri" panose="020F0502020204030204" pitchFamily="34" charset="0"/>
                <a:cs typeface="Calibri" panose="020F0502020204030204" pitchFamily="34" charset="0"/>
              </a:rPr>
              <a:t>¿A quién?</a:t>
            </a:r>
          </a:p>
        </p:txBody>
      </p:sp>
      <p:pic>
        <p:nvPicPr>
          <p:cNvPr id="5" name="Imagen 4" descr="Imagen que contiene Texto&#10;&#10;Descripción generada automáticamente">
            <a:extLst>
              <a:ext uri="{FF2B5EF4-FFF2-40B4-BE49-F238E27FC236}">
                <a16:creationId xmlns:a16="http://schemas.microsoft.com/office/drawing/2014/main" id="{086A1C71-91B6-0CED-30BB-0E899DBB2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187" y="3205739"/>
            <a:ext cx="7772400" cy="1211580"/>
          </a:xfrm>
          <a:prstGeom prst="rect">
            <a:avLst/>
          </a:prstGeom>
        </p:spPr>
      </p:pic>
      <p:pic>
        <p:nvPicPr>
          <p:cNvPr id="6" name="Imagen 5" descr="Tabla&#10;&#10;Descripción generada automáticamente">
            <a:extLst>
              <a:ext uri="{FF2B5EF4-FFF2-40B4-BE49-F238E27FC236}">
                <a16:creationId xmlns:a16="http://schemas.microsoft.com/office/drawing/2014/main" id="{8CEB5282-65B4-221C-0532-24AEBF1EC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187" y="5759264"/>
            <a:ext cx="12123836" cy="5049285"/>
          </a:xfrm>
          <a:prstGeom prst="rect">
            <a:avLst/>
          </a:prstGeom>
        </p:spPr>
      </p:pic>
      <p:sp>
        <p:nvSpPr>
          <p:cNvPr id="7" name="CuadroTexto 6">
            <a:extLst>
              <a:ext uri="{FF2B5EF4-FFF2-40B4-BE49-F238E27FC236}">
                <a16:creationId xmlns:a16="http://schemas.microsoft.com/office/drawing/2014/main" id="{B7C24B14-CCF1-7EFC-9AC3-C3AC734F55A0}"/>
              </a:ext>
            </a:extLst>
          </p:cNvPr>
          <p:cNvSpPr txBox="1"/>
          <p:nvPr/>
        </p:nvSpPr>
        <p:spPr>
          <a:xfrm>
            <a:off x="19669122" y="11290762"/>
            <a:ext cx="336470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Radiat</a:t>
            </a:r>
            <a:r>
              <a:rPr lang="es-ES" sz="1600" b="0" i="0" dirty="0">
                <a:solidFill>
                  <a:srgbClr val="010000"/>
                </a:solidFill>
                <a:effectLst/>
              </a:rPr>
              <a:t> Oncol. 2017 </a:t>
            </a:r>
            <a:r>
              <a:rPr lang="es-ES" sz="1600" b="0" i="0" dirty="0" err="1">
                <a:solidFill>
                  <a:srgbClr val="010000"/>
                </a:solidFill>
                <a:effectLst/>
              </a:rPr>
              <a:t>Dec</a:t>
            </a:r>
            <a:r>
              <a:rPr lang="es-ES" sz="1600" b="0" i="0" dirty="0">
                <a:solidFill>
                  <a:srgbClr val="010000"/>
                </a:solidFill>
                <a:effectLst/>
              </a:rPr>
              <a:t> 1;12(1):194</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pic>
        <p:nvPicPr>
          <p:cNvPr id="10" name="Imagen 9">
            <a:extLst>
              <a:ext uri="{FF2B5EF4-FFF2-40B4-BE49-F238E27FC236}">
                <a16:creationId xmlns:a16="http://schemas.microsoft.com/office/drawing/2014/main" id="{E5E785DC-FF9B-49DD-D708-514770770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187" y="4734300"/>
            <a:ext cx="7195857" cy="400782"/>
          </a:xfrm>
          <a:prstGeom prst="rect">
            <a:avLst/>
          </a:prstGeom>
        </p:spPr>
      </p:pic>
    </p:spTree>
    <p:extLst>
      <p:ext uri="{BB962C8B-B14F-4D97-AF65-F5344CB8AC3E}">
        <p14:creationId xmlns:p14="http://schemas.microsoft.com/office/powerpoint/2010/main" val="168873992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10;&#10;Descripción generada automáticamente">
            <a:extLst>
              <a:ext uri="{FF2B5EF4-FFF2-40B4-BE49-F238E27FC236}">
                <a16:creationId xmlns:a16="http://schemas.microsoft.com/office/drawing/2014/main" id="{086A1C71-91B6-0CED-30BB-0E899DBB2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187" y="3205739"/>
            <a:ext cx="7772400" cy="1211580"/>
          </a:xfrm>
          <a:prstGeom prst="rect">
            <a:avLst/>
          </a:prstGeom>
        </p:spPr>
      </p:pic>
      <p:pic>
        <p:nvPicPr>
          <p:cNvPr id="6" name="Imagen 5" descr="Tabla&#10;&#10;Descripción generada automáticamente">
            <a:extLst>
              <a:ext uri="{FF2B5EF4-FFF2-40B4-BE49-F238E27FC236}">
                <a16:creationId xmlns:a16="http://schemas.microsoft.com/office/drawing/2014/main" id="{8CEB5282-65B4-221C-0532-24AEBF1EC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187" y="5759264"/>
            <a:ext cx="12123836" cy="5049285"/>
          </a:xfrm>
          <a:prstGeom prst="rect">
            <a:avLst/>
          </a:prstGeom>
        </p:spPr>
      </p:pic>
      <p:sp>
        <p:nvSpPr>
          <p:cNvPr id="8" name="CuadroTexto 7">
            <a:extLst>
              <a:ext uri="{FF2B5EF4-FFF2-40B4-BE49-F238E27FC236}">
                <a16:creationId xmlns:a16="http://schemas.microsoft.com/office/drawing/2014/main" id="{3C65A0AA-C297-DA85-D852-7EEADBDF0B8B}"/>
              </a:ext>
            </a:extLst>
          </p:cNvPr>
          <p:cNvSpPr txBox="1"/>
          <p:nvPr/>
        </p:nvSpPr>
        <p:spPr>
          <a:xfrm>
            <a:off x="17195551" y="3467958"/>
            <a:ext cx="5181849" cy="3334246"/>
          </a:xfrm>
          <a:prstGeom prst="rect">
            <a:avLst/>
          </a:prstGeom>
          <a:solidFill>
            <a:srgbClr val="D77F31">
              <a:alpha val="25000"/>
            </a:srgbClr>
          </a:solidFill>
          <a:ln w="38100" cap="flat">
            <a:solidFill>
              <a:srgbClr val="D77F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Volumen tumor</a:t>
            </a:r>
          </a:p>
          <a:p>
            <a:pPr marL="0" marR="0" indent="0" algn="ctr" defTabSz="2438338" rtl="0" fontAlgn="auto" latinLnBrk="0" hangingPunct="0">
              <a:lnSpc>
                <a:spcPct val="100000"/>
              </a:lnSpc>
              <a:spcBef>
                <a:spcPts val="0"/>
              </a:spcBef>
              <a:spcAft>
                <a:spcPts val="0"/>
              </a:spcAft>
              <a:buClrTx/>
              <a:buSzTx/>
              <a:buFontTx/>
              <a:buNone/>
              <a:tabLst/>
            </a:pPr>
            <a:endParaRPr kumimoji="0" lang="es-ES" sz="30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kumimoji="0" lang="es-ES" sz="30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&lt;12.5 </a:t>
            </a:r>
            <a:r>
              <a:rPr kumimoji="0" lang="es-ES" sz="3000" b="0" i="0" u="none" strike="noStrike" cap="none" spc="0" normalizeH="0" baseline="0" dirty="0" err="1">
                <a:ln>
                  <a:noFill/>
                </a:ln>
                <a:solidFill>
                  <a:srgbClr val="010000"/>
                </a:solidFill>
                <a:effectLst/>
                <a:uFillTx/>
                <a:latin typeface="Calibri" panose="020F0502020204030204" pitchFamily="34" charset="0"/>
                <a:cs typeface="Calibri" panose="020F0502020204030204" pitchFamily="34" charset="0"/>
                <a:sym typeface="Helvetica Neue"/>
              </a:rPr>
              <a:t>cc</a:t>
            </a:r>
            <a:r>
              <a:rPr kumimoji="0" lang="es-ES" sz="30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SRS</a:t>
            </a:r>
          </a:p>
          <a:p>
            <a:pPr marL="0" marR="0" indent="0" algn="ctr" defTabSz="2438338" rtl="0" fontAlgn="auto" latinLnBrk="0" hangingPunct="0">
              <a:lnSpc>
                <a:spcPct val="100000"/>
              </a:lnSpc>
              <a:spcBef>
                <a:spcPts val="0"/>
              </a:spcBef>
              <a:spcAft>
                <a:spcPts val="0"/>
              </a:spcAft>
              <a:buClrTx/>
              <a:buSzTx/>
              <a:buFontTx/>
              <a:buNone/>
              <a:tabLst/>
            </a:pPr>
            <a:r>
              <a:rPr lang="es-ES" sz="3000" dirty="0">
                <a:solidFill>
                  <a:srgbClr val="010000"/>
                </a:solidFill>
                <a:latin typeface="Calibri" panose="020F0502020204030204" pitchFamily="34" charset="0"/>
                <a:cs typeface="Calibri" panose="020F0502020204030204" pitchFamily="34" charset="0"/>
              </a:rPr>
              <a:t>12.5-35cc RTHF</a:t>
            </a:r>
          </a:p>
          <a:p>
            <a:pPr marL="0" marR="0" indent="0" algn="ctr" defTabSz="2438338" rtl="0" fontAlgn="auto" latinLnBrk="0" hangingPunct="0">
              <a:lnSpc>
                <a:spcPct val="100000"/>
              </a:lnSpc>
              <a:spcBef>
                <a:spcPts val="0"/>
              </a:spcBef>
              <a:spcAft>
                <a:spcPts val="0"/>
              </a:spcAft>
              <a:buClrTx/>
              <a:buSzTx/>
              <a:buFontTx/>
              <a:buNone/>
              <a:tabLst/>
            </a:pPr>
            <a:r>
              <a:rPr kumimoji="0" lang="es-ES" sz="30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&gt;50cc Convencional</a:t>
            </a:r>
          </a:p>
          <a:p>
            <a:pPr marL="0" marR="0" indent="0" algn="ctr" defTabSz="2438338" rtl="0" fontAlgn="auto" latinLnBrk="0" hangingPunct="0">
              <a:lnSpc>
                <a:spcPct val="100000"/>
              </a:lnSpc>
              <a:spcBef>
                <a:spcPts val="0"/>
              </a:spcBef>
              <a:spcAft>
                <a:spcPts val="0"/>
              </a:spcAft>
              <a:buClrTx/>
              <a:buSzTx/>
              <a:buFontTx/>
              <a:buNone/>
              <a:tabLst/>
            </a:pPr>
            <a:endParaRPr kumimoji="0" lang="es-ES" sz="30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es-ES" sz="3000" b="1" dirty="0">
                <a:solidFill>
                  <a:srgbClr val="010000"/>
                </a:solidFill>
                <a:latin typeface="Calibri" panose="020F0502020204030204" pitchFamily="34" charset="0"/>
                <a:cs typeface="Calibri" panose="020F0502020204030204" pitchFamily="34" charset="0"/>
              </a:rPr>
              <a:t>Impacto OS &lt;20-30 VS &gt;50cc</a:t>
            </a:r>
            <a:endParaRPr kumimoji="0" lang="es-ES" sz="30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p:txBody>
      </p:sp>
      <p:pic>
        <p:nvPicPr>
          <p:cNvPr id="10" name="Imagen 9">
            <a:extLst>
              <a:ext uri="{FF2B5EF4-FFF2-40B4-BE49-F238E27FC236}">
                <a16:creationId xmlns:a16="http://schemas.microsoft.com/office/drawing/2014/main" id="{E5E785DC-FF9B-49DD-D708-514770770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187" y="4734300"/>
            <a:ext cx="7195857" cy="400782"/>
          </a:xfrm>
          <a:prstGeom prst="rect">
            <a:avLst/>
          </a:prstGeom>
        </p:spPr>
      </p:pic>
      <p:sp>
        <p:nvSpPr>
          <p:cNvPr id="4" name="CuadroTexto 3">
            <a:extLst>
              <a:ext uri="{FF2B5EF4-FFF2-40B4-BE49-F238E27FC236}">
                <a16:creationId xmlns:a16="http://schemas.microsoft.com/office/drawing/2014/main" id="{6F252968-DE51-4392-2E2C-F5CD600A5930}"/>
              </a:ext>
            </a:extLst>
          </p:cNvPr>
          <p:cNvSpPr txBox="1"/>
          <p:nvPr/>
        </p:nvSpPr>
        <p:spPr>
          <a:xfrm>
            <a:off x="17195551" y="10808549"/>
            <a:ext cx="493725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lang="es-ES" dirty="0"/>
          </a:p>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Expert </a:t>
            </a:r>
            <a:r>
              <a:rPr lang="es-ES" sz="1600" b="0" i="0" dirty="0" err="1">
                <a:solidFill>
                  <a:srgbClr val="010000"/>
                </a:solidFill>
                <a:effectLst/>
              </a:rPr>
              <a:t>Rev</a:t>
            </a:r>
            <a:r>
              <a:rPr lang="es-ES" sz="1600" b="0" i="0" dirty="0">
                <a:solidFill>
                  <a:srgbClr val="010000"/>
                </a:solidFill>
                <a:effectLst/>
              </a:rPr>
              <a:t> </a:t>
            </a:r>
            <a:r>
              <a:rPr lang="es-ES" sz="1600" b="0" i="0" dirty="0" err="1">
                <a:solidFill>
                  <a:srgbClr val="010000"/>
                </a:solidFill>
                <a:effectLst/>
              </a:rPr>
              <a:t>Anticancer</a:t>
            </a:r>
            <a:r>
              <a:rPr lang="es-ES" sz="1600" b="0" i="0" dirty="0">
                <a:solidFill>
                  <a:srgbClr val="010000"/>
                </a:solidFill>
                <a:effectLst/>
              </a:rPr>
              <a:t> </a:t>
            </a:r>
            <a:r>
              <a:rPr lang="es-ES" sz="1600" b="0" i="0" dirty="0" err="1">
                <a:solidFill>
                  <a:srgbClr val="010000"/>
                </a:solidFill>
                <a:effectLst/>
              </a:rPr>
              <a:t>Ther</a:t>
            </a:r>
            <a:r>
              <a:rPr lang="es-ES" sz="1600" b="0" i="0" dirty="0">
                <a:solidFill>
                  <a:srgbClr val="010000"/>
                </a:solidFill>
                <a:effectLst/>
              </a:rPr>
              <a:t>. 2020 Sep;20(9):785-795</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15" name="Título 2">
            <a:extLst>
              <a:ext uri="{FF2B5EF4-FFF2-40B4-BE49-F238E27FC236}">
                <a16:creationId xmlns:a16="http://schemas.microsoft.com/office/drawing/2014/main" id="{DD5EE78A-934D-E8EB-AA57-6F8AA1EE85B2}"/>
              </a:ext>
            </a:extLst>
          </p:cNvPr>
          <p:cNvSpPr>
            <a:spLocks noGrp="1"/>
          </p:cNvSpPr>
          <p:nvPr>
            <p:ph type="title"/>
          </p:nvPr>
        </p:nvSpPr>
        <p:spPr>
          <a:xfrm>
            <a:off x="2654987" y="926242"/>
            <a:ext cx="17832516" cy="1762125"/>
          </a:xfrm>
        </p:spPr>
        <p:txBody>
          <a:bodyPr>
            <a:normAutofit/>
          </a:bodyPr>
          <a:lstStyle/>
          <a:p>
            <a:r>
              <a:rPr lang="es-ES" b="0" i="1" dirty="0">
                <a:latin typeface="Calibri" panose="020F0502020204030204" pitchFamily="34" charset="0"/>
                <a:cs typeface="Calibri" panose="020F0502020204030204" pitchFamily="34" charset="0"/>
              </a:rPr>
              <a:t>¿A quién?</a:t>
            </a:r>
          </a:p>
        </p:txBody>
      </p:sp>
      <p:cxnSp>
        <p:nvCxnSpPr>
          <p:cNvPr id="3" name="Conector recto 2">
            <a:extLst>
              <a:ext uri="{FF2B5EF4-FFF2-40B4-BE49-F238E27FC236}">
                <a16:creationId xmlns:a16="http://schemas.microsoft.com/office/drawing/2014/main" id="{32CC2E9C-97B5-B023-19C4-6E4E563EA7C8}"/>
              </a:ext>
            </a:extLst>
          </p:cNvPr>
          <p:cNvCxnSpPr>
            <a:cxnSpLocks/>
          </p:cNvCxnSpPr>
          <p:nvPr/>
        </p:nvCxnSpPr>
        <p:spPr>
          <a:xfrm>
            <a:off x="2350187" y="7132897"/>
            <a:ext cx="1433537" cy="0"/>
          </a:xfrm>
          <a:prstGeom prst="line">
            <a:avLst/>
          </a:prstGeom>
          <a:ln w="50800">
            <a:solidFill>
              <a:srgbClr val="F43330"/>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C430E2CA-14B3-554E-3B94-9E56312ED461}"/>
              </a:ext>
            </a:extLst>
          </p:cNvPr>
          <p:cNvGrpSpPr/>
          <p:nvPr/>
        </p:nvGrpSpPr>
        <p:grpSpPr>
          <a:xfrm>
            <a:off x="15039341" y="7382945"/>
            <a:ext cx="8699889" cy="3158919"/>
            <a:chOff x="15144851" y="7813604"/>
            <a:chExt cx="7725151" cy="2197477"/>
          </a:xfrm>
        </p:grpSpPr>
        <p:pic>
          <p:nvPicPr>
            <p:cNvPr id="11" name="Imagen 10" descr="Texto, Carta&#10;&#10;Descripción generada automáticamente">
              <a:extLst>
                <a:ext uri="{FF2B5EF4-FFF2-40B4-BE49-F238E27FC236}">
                  <a16:creationId xmlns:a16="http://schemas.microsoft.com/office/drawing/2014/main" id="{A9C06240-A0EF-ABC0-3748-27CCD5AAF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44851" y="7813604"/>
              <a:ext cx="7725151" cy="2197477"/>
            </a:xfrm>
            <a:prstGeom prst="rect">
              <a:avLst/>
            </a:prstGeom>
          </p:spPr>
        </p:pic>
        <p:sp>
          <p:nvSpPr>
            <p:cNvPr id="12" name="CuadroTexto 11">
              <a:extLst>
                <a:ext uri="{FF2B5EF4-FFF2-40B4-BE49-F238E27FC236}">
                  <a16:creationId xmlns:a16="http://schemas.microsoft.com/office/drawing/2014/main" id="{203D3C90-05CB-E513-BB14-E2242233FD9E}"/>
                </a:ext>
              </a:extLst>
            </p:cNvPr>
            <p:cNvSpPr txBox="1"/>
            <p:nvPr/>
          </p:nvSpPr>
          <p:spPr>
            <a:xfrm>
              <a:off x="20230684" y="9610973"/>
              <a:ext cx="2639317" cy="32829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a:ln>
                    <a:noFill/>
                  </a:ln>
                  <a:solidFill>
                    <a:srgbClr val="5E5E5E"/>
                  </a:solidFill>
                  <a:effectLst/>
                  <a:uFillTx/>
                  <a:latin typeface="+mn-lt"/>
                  <a:ea typeface="+mn-ea"/>
                  <a:cs typeface="+mn-cs"/>
                  <a:sym typeface="Helvetica Neue"/>
                </a:rPr>
                <a:t>                           </a:t>
              </a:r>
            </a:p>
          </p:txBody>
        </p:sp>
      </p:grpSp>
    </p:spTree>
    <p:extLst>
      <p:ext uri="{BB962C8B-B14F-4D97-AF65-F5344CB8AC3E}">
        <p14:creationId xmlns:p14="http://schemas.microsoft.com/office/powerpoint/2010/main" val="57951969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10;&#10;Descripción generada automáticamente">
            <a:extLst>
              <a:ext uri="{FF2B5EF4-FFF2-40B4-BE49-F238E27FC236}">
                <a16:creationId xmlns:a16="http://schemas.microsoft.com/office/drawing/2014/main" id="{086A1C71-91B6-0CED-30BB-0E899DBB2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187" y="3205739"/>
            <a:ext cx="7772400" cy="1211580"/>
          </a:xfrm>
          <a:prstGeom prst="rect">
            <a:avLst/>
          </a:prstGeom>
        </p:spPr>
      </p:pic>
      <p:pic>
        <p:nvPicPr>
          <p:cNvPr id="6" name="Imagen 5" descr="Tabla&#10;&#10;Descripción generada automáticamente">
            <a:extLst>
              <a:ext uri="{FF2B5EF4-FFF2-40B4-BE49-F238E27FC236}">
                <a16:creationId xmlns:a16="http://schemas.microsoft.com/office/drawing/2014/main" id="{8CEB5282-65B4-221C-0532-24AEBF1EC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187" y="5759264"/>
            <a:ext cx="12123836" cy="5049285"/>
          </a:xfrm>
          <a:prstGeom prst="rect">
            <a:avLst/>
          </a:prstGeom>
        </p:spPr>
      </p:pic>
      <p:pic>
        <p:nvPicPr>
          <p:cNvPr id="10" name="Imagen 9">
            <a:extLst>
              <a:ext uri="{FF2B5EF4-FFF2-40B4-BE49-F238E27FC236}">
                <a16:creationId xmlns:a16="http://schemas.microsoft.com/office/drawing/2014/main" id="{E5E785DC-FF9B-49DD-D708-514770770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187" y="4734300"/>
            <a:ext cx="7195857" cy="400782"/>
          </a:xfrm>
          <a:prstGeom prst="rect">
            <a:avLst/>
          </a:prstGeom>
        </p:spPr>
      </p:pic>
      <p:sp>
        <p:nvSpPr>
          <p:cNvPr id="11" name="CuadroTexto 10">
            <a:extLst>
              <a:ext uri="{FF2B5EF4-FFF2-40B4-BE49-F238E27FC236}">
                <a16:creationId xmlns:a16="http://schemas.microsoft.com/office/drawing/2014/main" id="{9C0474D5-A37E-A633-B8A6-1E05F0737499}"/>
              </a:ext>
            </a:extLst>
          </p:cNvPr>
          <p:cNvSpPr txBox="1"/>
          <p:nvPr/>
        </p:nvSpPr>
        <p:spPr>
          <a:xfrm>
            <a:off x="16273352" y="6442503"/>
            <a:ext cx="3919343" cy="2410916"/>
          </a:xfrm>
          <a:prstGeom prst="rect">
            <a:avLst/>
          </a:prstGeom>
          <a:solidFill>
            <a:srgbClr val="D77F31">
              <a:alpha val="25000"/>
            </a:srgbClr>
          </a:solidFill>
          <a:ln w="38100" cap="flat">
            <a:solidFill>
              <a:srgbClr val="D77F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T desde RT previa</a:t>
            </a:r>
          </a:p>
          <a:p>
            <a:pPr marL="0" marR="0" indent="0" algn="ctr" defTabSz="2438338" rtl="0" fontAlgn="auto" latinLnBrk="0" hangingPunct="0">
              <a:lnSpc>
                <a:spcPct val="100000"/>
              </a:lnSpc>
              <a:spcBef>
                <a:spcPts val="0"/>
              </a:spcBef>
              <a:spcAft>
                <a:spcPts val="0"/>
              </a:spcAft>
              <a:buClrTx/>
              <a:buSzTx/>
              <a:buFontTx/>
              <a:buNone/>
              <a:tabLst/>
            </a:pPr>
            <a:endParaRPr lang="es-ES" sz="3000" dirty="0">
              <a:solidFill>
                <a:srgbClr val="010000"/>
              </a:solidFill>
              <a:latin typeface="Calibri" panose="020F0502020204030204" pitchFamily="34" charset="0"/>
              <a:cs typeface="Calibri" panose="020F0502020204030204" pitchFamily="34" charset="0"/>
            </a:endParaRPr>
          </a:p>
          <a:p>
            <a:pPr marL="0" marR="0" indent="0" algn="ctr" defTabSz="2438338" rtl="0" fontAlgn="auto" latinLnBrk="0" hangingPunct="0">
              <a:lnSpc>
                <a:spcPct val="100000"/>
              </a:lnSpc>
              <a:spcBef>
                <a:spcPts val="0"/>
              </a:spcBef>
              <a:spcAft>
                <a:spcPts val="0"/>
              </a:spcAft>
              <a:buClrTx/>
              <a:buSzTx/>
              <a:buFontTx/>
              <a:buNone/>
              <a:tabLst/>
            </a:pPr>
            <a:r>
              <a:rPr kumimoji="0" lang="es-ES" sz="30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&gt;6 meses</a:t>
            </a:r>
          </a:p>
          <a:p>
            <a:pPr marL="0" marR="0" indent="0" algn="ctr" defTabSz="2438338" rtl="0" fontAlgn="auto" latinLnBrk="0" hangingPunct="0">
              <a:lnSpc>
                <a:spcPct val="100000"/>
              </a:lnSpc>
              <a:spcBef>
                <a:spcPts val="0"/>
              </a:spcBef>
              <a:spcAft>
                <a:spcPts val="0"/>
              </a:spcAft>
              <a:buClrTx/>
              <a:buSzTx/>
              <a:buFontTx/>
              <a:buNone/>
              <a:tabLst/>
            </a:pPr>
            <a:endParaRPr kumimoji="0" lang="es-ES" sz="30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es-ES" sz="3000" b="1" dirty="0">
                <a:solidFill>
                  <a:srgbClr val="010000"/>
                </a:solidFill>
                <a:latin typeface="Calibri" panose="020F0502020204030204" pitchFamily="34" charset="0"/>
                <a:cs typeface="Calibri" panose="020F0502020204030204" pitchFamily="34" charset="0"/>
              </a:rPr>
              <a:t>Impacto en OS &gt;12-16m</a:t>
            </a:r>
            <a:endParaRPr kumimoji="0" lang="es-ES" sz="30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p:txBody>
      </p:sp>
      <p:sp>
        <p:nvSpPr>
          <p:cNvPr id="3" name="CuadroTexto 2">
            <a:extLst>
              <a:ext uri="{FF2B5EF4-FFF2-40B4-BE49-F238E27FC236}">
                <a16:creationId xmlns:a16="http://schemas.microsoft.com/office/drawing/2014/main" id="{6C50D35E-A30E-E892-A6BE-C8F5FD204530}"/>
              </a:ext>
            </a:extLst>
          </p:cNvPr>
          <p:cNvSpPr txBox="1"/>
          <p:nvPr/>
        </p:nvSpPr>
        <p:spPr>
          <a:xfrm>
            <a:off x="14907945" y="10832778"/>
            <a:ext cx="712586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lang="es-ES" dirty="0">
              <a:solidFill>
                <a:srgbClr val="212121"/>
              </a:solidFill>
              <a:latin typeface="system-ui"/>
            </a:endParaRPr>
          </a:p>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Stereotact</a:t>
            </a:r>
            <a:r>
              <a:rPr lang="es-ES" sz="1600" b="0" i="0" dirty="0">
                <a:solidFill>
                  <a:srgbClr val="010000"/>
                </a:solidFill>
                <a:effectLst/>
              </a:rPr>
              <a:t> </a:t>
            </a:r>
            <a:r>
              <a:rPr lang="es-ES" sz="1600" b="0" i="0" dirty="0" err="1">
                <a:solidFill>
                  <a:srgbClr val="010000"/>
                </a:solidFill>
                <a:effectLst/>
              </a:rPr>
              <a:t>Funct</a:t>
            </a:r>
            <a:r>
              <a:rPr lang="es-ES" sz="1600" b="0" i="0" dirty="0">
                <a:solidFill>
                  <a:srgbClr val="010000"/>
                </a:solidFill>
                <a:effectLst/>
              </a:rPr>
              <a:t> </a:t>
            </a:r>
            <a:r>
              <a:rPr lang="es-ES" sz="1600" b="0" i="0" dirty="0" err="1">
                <a:solidFill>
                  <a:srgbClr val="010000"/>
                </a:solidFill>
                <a:effectLst/>
              </a:rPr>
              <a:t>Neurosurg</a:t>
            </a:r>
            <a:r>
              <a:rPr lang="es-ES" sz="1600" b="0" i="0" dirty="0">
                <a:solidFill>
                  <a:srgbClr val="010000"/>
                </a:solidFill>
                <a:effectLst/>
              </a:rPr>
              <a:t>. 2020;98(3):167-175</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13" name="Título 2">
            <a:extLst>
              <a:ext uri="{FF2B5EF4-FFF2-40B4-BE49-F238E27FC236}">
                <a16:creationId xmlns:a16="http://schemas.microsoft.com/office/drawing/2014/main" id="{BDC7282A-0FDB-FEDF-DE2D-96426AE72343}"/>
              </a:ext>
            </a:extLst>
          </p:cNvPr>
          <p:cNvSpPr txBox="1">
            <a:spLocks/>
          </p:cNvSpPr>
          <p:nvPr/>
        </p:nvSpPr>
        <p:spPr>
          <a:xfrm>
            <a:off x="2654987" y="926242"/>
            <a:ext cx="17832516" cy="1762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2438338" rtl="0"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s-ES" b="0" i="1" dirty="0">
                <a:latin typeface="Calibri" panose="020F0502020204030204" pitchFamily="34" charset="0"/>
                <a:cs typeface="Calibri" panose="020F0502020204030204" pitchFamily="34" charset="0"/>
              </a:rPr>
              <a:t>¿Cuándo?</a:t>
            </a:r>
          </a:p>
        </p:txBody>
      </p:sp>
      <p:cxnSp>
        <p:nvCxnSpPr>
          <p:cNvPr id="2" name="Conector recto 1">
            <a:extLst>
              <a:ext uri="{FF2B5EF4-FFF2-40B4-BE49-F238E27FC236}">
                <a16:creationId xmlns:a16="http://schemas.microsoft.com/office/drawing/2014/main" id="{88C69D05-5BE2-9E4F-C4CC-BFBE187CEC2F}"/>
              </a:ext>
            </a:extLst>
          </p:cNvPr>
          <p:cNvCxnSpPr>
            <a:cxnSpLocks/>
          </p:cNvCxnSpPr>
          <p:nvPr/>
        </p:nvCxnSpPr>
        <p:spPr>
          <a:xfrm>
            <a:off x="2350187" y="7448207"/>
            <a:ext cx="3199275" cy="0"/>
          </a:xfrm>
          <a:prstGeom prst="line">
            <a:avLst/>
          </a:prstGeom>
          <a:ln w="50800">
            <a:solidFill>
              <a:srgbClr val="F433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31726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10;&#10;Descripción generada automáticamente">
            <a:extLst>
              <a:ext uri="{FF2B5EF4-FFF2-40B4-BE49-F238E27FC236}">
                <a16:creationId xmlns:a16="http://schemas.microsoft.com/office/drawing/2014/main" id="{086A1C71-91B6-0CED-30BB-0E899DBB2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187" y="3205739"/>
            <a:ext cx="7772400" cy="1211580"/>
          </a:xfrm>
          <a:prstGeom prst="rect">
            <a:avLst/>
          </a:prstGeom>
        </p:spPr>
      </p:pic>
      <p:pic>
        <p:nvPicPr>
          <p:cNvPr id="6" name="Imagen 5" descr="Tabla&#10;&#10;Descripción generada automáticamente">
            <a:extLst>
              <a:ext uri="{FF2B5EF4-FFF2-40B4-BE49-F238E27FC236}">
                <a16:creationId xmlns:a16="http://schemas.microsoft.com/office/drawing/2014/main" id="{8CEB5282-65B4-221C-0532-24AEBF1EC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187" y="5759264"/>
            <a:ext cx="12123836" cy="5049285"/>
          </a:xfrm>
          <a:prstGeom prst="rect">
            <a:avLst/>
          </a:prstGeom>
        </p:spPr>
      </p:pic>
      <p:pic>
        <p:nvPicPr>
          <p:cNvPr id="10" name="Imagen 9">
            <a:extLst>
              <a:ext uri="{FF2B5EF4-FFF2-40B4-BE49-F238E27FC236}">
                <a16:creationId xmlns:a16="http://schemas.microsoft.com/office/drawing/2014/main" id="{E5E785DC-FF9B-49DD-D708-514770770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187" y="4734300"/>
            <a:ext cx="7195857" cy="400782"/>
          </a:xfrm>
          <a:prstGeom prst="rect">
            <a:avLst/>
          </a:prstGeom>
        </p:spPr>
      </p:pic>
      <p:sp>
        <p:nvSpPr>
          <p:cNvPr id="12" name="CuadroTexto 11">
            <a:extLst>
              <a:ext uri="{FF2B5EF4-FFF2-40B4-BE49-F238E27FC236}">
                <a16:creationId xmlns:a16="http://schemas.microsoft.com/office/drawing/2014/main" id="{56A7AF1D-5EED-DE21-8128-BB914B6AEE05}"/>
              </a:ext>
            </a:extLst>
          </p:cNvPr>
          <p:cNvSpPr txBox="1"/>
          <p:nvPr/>
        </p:nvSpPr>
        <p:spPr>
          <a:xfrm>
            <a:off x="17212250" y="6024927"/>
            <a:ext cx="4343867" cy="4072910"/>
          </a:xfrm>
          <a:prstGeom prst="rect">
            <a:avLst/>
          </a:prstGeom>
          <a:solidFill>
            <a:srgbClr val="D77F31">
              <a:alpha val="25000"/>
            </a:srgbClr>
          </a:solidFill>
          <a:ln w="53975" cap="flat">
            <a:solidFill>
              <a:srgbClr val="D77F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s-ES" sz="3600" b="1" dirty="0">
                <a:solidFill>
                  <a:srgbClr val="010000"/>
                </a:solidFill>
                <a:effectLst/>
                <a:latin typeface="Calibri" panose="020F0502020204030204" pitchFamily="34" charset="0"/>
                <a:cs typeface="Calibri" panose="020F0502020204030204" pitchFamily="34" charset="0"/>
              </a:rPr>
              <a:t>Riesgo </a:t>
            </a:r>
            <a:r>
              <a:rPr lang="es-ES" sz="3600" b="1" dirty="0" err="1">
                <a:solidFill>
                  <a:srgbClr val="010000"/>
                </a:solidFill>
                <a:effectLst/>
                <a:latin typeface="Calibri" panose="020F0502020204030204" pitchFamily="34" charset="0"/>
                <a:cs typeface="Calibri" panose="020F0502020204030204" pitchFamily="34" charset="0"/>
              </a:rPr>
              <a:t>Radionecrosis</a:t>
            </a:r>
            <a:r>
              <a:rPr lang="es-ES" sz="3600" b="1" dirty="0">
                <a:solidFill>
                  <a:srgbClr val="010000"/>
                </a:solidFill>
                <a:effectLst/>
                <a:latin typeface="Calibri" panose="020F0502020204030204" pitchFamily="34" charset="0"/>
                <a:cs typeface="Calibri" panose="020F0502020204030204" pitchFamily="34" charset="0"/>
              </a:rPr>
              <a:t> (EQD2)</a:t>
            </a:r>
          </a:p>
          <a:p>
            <a:endParaRPr lang="es-ES" sz="3600" dirty="0">
              <a:solidFill>
                <a:srgbClr val="010000"/>
              </a:solidFill>
              <a:effectLst/>
              <a:latin typeface="Calibri" panose="020F0502020204030204" pitchFamily="34" charset="0"/>
              <a:cs typeface="Calibri" panose="020F0502020204030204" pitchFamily="34" charset="0"/>
            </a:endParaRPr>
          </a:p>
          <a:p>
            <a:pPr>
              <a:lnSpc>
                <a:spcPct val="150000"/>
              </a:lnSpc>
            </a:pPr>
            <a:r>
              <a:rPr lang="es-ES" sz="2800" dirty="0">
                <a:solidFill>
                  <a:srgbClr val="010000"/>
                </a:solidFill>
                <a:effectLst/>
                <a:latin typeface="Calibri" panose="020F0502020204030204" pitchFamily="34" charset="0"/>
                <a:cs typeface="Calibri" panose="020F0502020204030204" pitchFamily="34" charset="0"/>
              </a:rPr>
              <a:t>0–3%  &lt;101 Gy</a:t>
            </a:r>
          </a:p>
          <a:p>
            <a:pPr>
              <a:lnSpc>
                <a:spcPct val="150000"/>
              </a:lnSpc>
            </a:pPr>
            <a:r>
              <a:rPr lang="es-ES" sz="2800" dirty="0">
                <a:solidFill>
                  <a:srgbClr val="010000"/>
                </a:solidFill>
                <a:effectLst/>
                <a:latin typeface="Calibri" panose="020F0502020204030204" pitchFamily="34" charset="0"/>
                <a:cs typeface="Calibri" panose="020F0502020204030204" pitchFamily="34" charset="0"/>
              </a:rPr>
              <a:t>7–13% 102–130 Gy</a:t>
            </a:r>
          </a:p>
          <a:p>
            <a:pPr>
              <a:lnSpc>
                <a:spcPct val="150000"/>
              </a:lnSpc>
            </a:pPr>
            <a:r>
              <a:rPr lang="es-ES" sz="2800" dirty="0">
                <a:solidFill>
                  <a:srgbClr val="010000"/>
                </a:solidFill>
                <a:effectLst/>
                <a:latin typeface="Calibri" panose="020F0502020204030204" pitchFamily="34" charset="0"/>
                <a:cs typeface="Calibri" panose="020F0502020204030204" pitchFamily="34" charset="0"/>
              </a:rPr>
              <a:t>24.4%  124–150 Gy</a:t>
            </a:r>
            <a:r>
              <a:rPr lang="es-ES" sz="1800" dirty="0">
                <a:solidFill>
                  <a:srgbClr val="010000"/>
                </a:solidFill>
                <a:effectLst/>
                <a:latin typeface="Calibri" panose="020F0502020204030204" pitchFamily="34" charset="0"/>
                <a:cs typeface="Calibri" panose="020F0502020204030204" pitchFamily="34" charset="0"/>
              </a:rPr>
              <a:t>. </a:t>
            </a:r>
            <a:endParaRPr lang="es-ES" sz="2000" dirty="0">
              <a:solidFill>
                <a:srgbClr val="010000"/>
              </a:solidFill>
              <a:latin typeface="Calibri" panose="020F0502020204030204" pitchFamily="34" charset="0"/>
              <a:cs typeface="Calibri" panose="020F0502020204030204" pitchFamily="34" charset="0"/>
            </a:endParaRPr>
          </a:p>
          <a:p>
            <a:pPr marL="0" marR="0" indent="0" algn="ctr"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9" name="CuadroTexto 8">
            <a:extLst>
              <a:ext uri="{FF2B5EF4-FFF2-40B4-BE49-F238E27FC236}">
                <a16:creationId xmlns:a16="http://schemas.microsoft.com/office/drawing/2014/main" id="{7EFCCE29-514B-EA7C-6EF0-A2D343090C59}"/>
              </a:ext>
            </a:extLst>
          </p:cNvPr>
          <p:cNvSpPr txBox="1"/>
          <p:nvPr/>
        </p:nvSpPr>
        <p:spPr>
          <a:xfrm>
            <a:off x="17333088" y="10746993"/>
            <a:ext cx="334867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lang="es-ES" dirty="0">
              <a:solidFill>
                <a:srgbClr val="212121"/>
              </a:solidFill>
              <a:latin typeface="system-ui"/>
            </a:endParaRPr>
          </a:p>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Radiat</a:t>
            </a:r>
            <a:r>
              <a:rPr lang="es-ES" sz="1600" b="0" i="0" dirty="0">
                <a:solidFill>
                  <a:srgbClr val="010000"/>
                </a:solidFill>
                <a:effectLst/>
              </a:rPr>
              <a:t> Oncol. 2021 Feb 18;16(1):36</a:t>
            </a:r>
          </a:p>
          <a:p>
            <a:pPr marL="0" marR="0" indent="0" algn="ctr" defTabSz="2438338"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19" name="Título 2">
            <a:extLst>
              <a:ext uri="{FF2B5EF4-FFF2-40B4-BE49-F238E27FC236}">
                <a16:creationId xmlns:a16="http://schemas.microsoft.com/office/drawing/2014/main" id="{A4D199B8-E5EA-516A-CE1A-B3FAE49425D4}"/>
              </a:ext>
            </a:extLst>
          </p:cNvPr>
          <p:cNvSpPr>
            <a:spLocks noGrp="1"/>
          </p:cNvSpPr>
          <p:nvPr>
            <p:ph type="title"/>
          </p:nvPr>
        </p:nvSpPr>
        <p:spPr>
          <a:xfrm>
            <a:off x="2654987" y="926242"/>
            <a:ext cx="17832516" cy="1762125"/>
          </a:xfrm>
        </p:spPr>
        <p:txBody>
          <a:bodyPr>
            <a:normAutofit/>
          </a:bodyPr>
          <a:lstStyle/>
          <a:p>
            <a:r>
              <a:rPr lang="es-ES" b="0" i="1" dirty="0">
                <a:latin typeface="Calibri" panose="020F0502020204030204" pitchFamily="34" charset="0"/>
                <a:cs typeface="Calibri" panose="020F0502020204030204" pitchFamily="34" charset="0"/>
              </a:rPr>
              <a:t>¿Cuánto?</a:t>
            </a:r>
          </a:p>
        </p:txBody>
      </p:sp>
      <p:cxnSp>
        <p:nvCxnSpPr>
          <p:cNvPr id="3" name="Conector recto 2">
            <a:extLst>
              <a:ext uri="{FF2B5EF4-FFF2-40B4-BE49-F238E27FC236}">
                <a16:creationId xmlns:a16="http://schemas.microsoft.com/office/drawing/2014/main" id="{A942CB47-C48D-E369-83AC-CD5680134B21}"/>
              </a:ext>
            </a:extLst>
          </p:cNvPr>
          <p:cNvCxnSpPr>
            <a:cxnSpLocks/>
          </p:cNvCxnSpPr>
          <p:nvPr/>
        </p:nvCxnSpPr>
        <p:spPr>
          <a:xfrm>
            <a:off x="2350187" y="7795048"/>
            <a:ext cx="4965013" cy="0"/>
          </a:xfrm>
          <a:prstGeom prst="line">
            <a:avLst/>
          </a:prstGeom>
          <a:ln w="50800">
            <a:solidFill>
              <a:srgbClr val="F433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98795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FAC9E890-F60F-66CF-1C03-70205CBE913B}"/>
              </a:ext>
            </a:extLst>
          </p:cNvPr>
          <p:cNvSpPr>
            <a:spLocks noGrp="1"/>
          </p:cNvSpPr>
          <p:nvPr>
            <p:ph type="title"/>
          </p:nvPr>
        </p:nvSpPr>
        <p:spPr>
          <a:xfrm>
            <a:off x="2654987" y="926242"/>
            <a:ext cx="17832516" cy="1762125"/>
          </a:xfrm>
        </p:spPr>
        <p:txBody>
          <a:bodyPr>
            <a:normAutofit/>
          </a:bodyPr>
          <a:lstStyle/>
          <a:p>
            <a:r>
              <a:rPr lang="es-ES" b="0" i="1" dirty="0">
                <a:latin typeface="Calibri" panose="020F0502020204030204" pitchFamily="34" charset="0"/>
                <a:cs typeface="Calibri" panose="020F0502020204030204" pitchFamily="34" charset="0"/>
              </a:rPr>
              <a:t>¿Cómo?</a:t>
            </a:r>
          </a:p>
        </p:txBody>
      </p:sp>
      <p:pic>
        <p:nvPicPr>
          <p:cNvPr id="16" name="Imagen 15" descr="Interfaz de usuario gráfica, Texto&#10;&#10;Descripción generada automáticamente">
            <a:extLst>
              <a:ext uri="{FF2B5EF4-FFF2-40B4-BE49-F238E27FC236}">
                <a16:creationId xmlns:a16="http://schemas.microsoft.com/office/drawing/2014/main" id="{3ECE7668-7CF0-26D6-B38A-C28F6913B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174" y="3403159"/>
            <a:ext cx="10691993" cy="1762125"/>
          </a:xfrm>
          <a:prstGeom prst="rect">
            <a:avLst/>
          </a:prstGeom>
        </p:spPr>
      </p:pic>
      <p:grpSp>
        <p:nvGrpSpPr>
          <p:cNvPr id="4" name="Grupo 3">
            <a:extLst>
              <a:ext uri="{FF2B5EF4-FFF2-40B4-BE49-F238E27FC236}">
                <a16:creationId xmlns:a16="http://schemas.microsoft.com/office/drawing/2014/main" id="{2BB51B2E-E0A7-6D05-D14C-E948B42A3FCE}"/>
              </a:ext>
            </a:extLst>
          </p:cNvPr>
          <p:cNvGrpSpPr/>
          <p:nvPr/>
        </p:nvGrpSpPr>
        <p:grpSpPr>
          <a:xfrm>
            <a:off x="1596724" y="5774630"/>
            <a:ext cx="7303495" cy="1083370"/>
            <a:chOff x="1845082" y="5784076"/>
            <a:chExt cx="6834587" cy="926875"/>
          </a:xfrm>
        </p:grpSpPr>
        <p:pic>
          <p:nvPicPr>
            <p:cNvPr id="20" name="Imagen 19">
              <a:extLst>
                <a:ext uri="{FF2B5EF4-FFF2-40B4-BE49-F238E27FC236}">
                  <a16:creationId xmlns:a16="http://schemas.microsoft.com/office/drawing/2014/main" id="{A89BB863-6E8E-6B80-6B60-63FA15F40852}"/>
                </a:ext>
              </a:extLst>
            </p:cNvPr>
            <p:cNvPicPr>
              <a:picLocks noChangeAspect="1"/>
            </p:cNvPicPr>
            <p:nvPr/>
          </p:nvPicPr>
          <p:blipFill rotWithShape="1">
            <a:blip r:embed="rId4">
              <a:extLst>
                <a:ext uri="{28A0092B-C50C-407E-A947-70E740481C1C}">
                  <a14:useLocalDpi xmlns:a14="http://schemas.microsoft.com/office/drawing/2010/main" val="0"/>
                </a:ext>
              </a:extLst>
            </a:blip>
            <a:srcRect b="12543"/>
            <a:stretch/>
          </p:blipFill>
          <p:spPr>
            <a:xfrm>
              <a:off x="1845082" y="5784076"/>
              <a:ext cx="6834587" cy="875053"/>
            </a:xfrm>
            <a:prstGeom prst="rect">
              <a:avLst/>
            </a:prstGeom>
          </p:spPr>
        </p:pic>
        <p:sp>
          <p:nvSpPr>
            <p:cNvPr id="3" name="CuadroTexto 2">
              <a:extLst>
                <a:ext uri="{FF2B5EF4-FFF2-40B4-BE49-F238E27FC236}">
                  <a16:creationId xmlns:a16="http://schemas.microsoft.com/office/drawing/2014/main" id="{8CB293ED-3848-EEBF-BC7B-98B320EFBBAD}"/>
                </a:ext>
              </a:extLst>
            </p:cNvPr>
            <p:cNvSpPr txBox="1"/>
            <p:nvPr/>
          </p:nvSpPr>
          <p:spPr>
            <a:xfrm>
              <a:off x="7438180" y="6239027"/>
              <a:ext cx="1241489" cy="47192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a:ln>
                    <a:noFill/>
                  </a:ln>
                  <a:solidFill>
                    <a:srgbClr val="5E5E5E"/>
                  </a:solidFill>
                  <a:effectLst/>
                  <a:uFillTx/>
                  <a:latin typeface="+mn-lt"/>
                  <a:ea typeface="+mn-ea"/>
                  <a:cs typeface="+mn-cs"/>
                  <a:sym typeface="Helvetica Neue"/>
                </a:rPr>
                <a:t>         </a:t>
              </a:r>
            </a:p>
          </p:txBody>
        </p:sp>
      </p:grpSp>
      <p:grpSp>
        <p:nvGrpSpPr>
          <p:cNvPr id="6" name="Grupo 5">
            <a:extLst>
              <a:ext uri="{FF2B5EF4-FFF2-40B4-BE49-F238E27FC236}">
                <a16:creationId xmlns:a16="http://schemas.microsoft.com/office/drawing/2014/main" id="{2B289CD8-AA57-3CC1-95F0-EAA160D27795}"/>
              </a:ext>
            </a:extLst>
          </p:cNvPr>
          <p:cNvGrpSpPr/>
          <p:nvPr/>
        </p:nvGrpSpPr>
        <p:grpSpPr>
          <a:xfrm>
            <a:off x="1211811" y="7538212"/>
            <a:ext cx="8129506" cy="1573503"/>
            <a:chOff x="1211811" y="7538212"/>
            <a:chExt cx="8129506" cy="1573503"/>
          </a:xfrm>
        </p:grpSpPr>
        <p:pic>
          <p:nvPicPr>
            <p:cNvPr id="23" name="Imagen 22" descr="Texto, Tabla&#10;&#10;Descripción generada automáticamente">
              <a:extLst>
                <a:ext uri="{FF2B5EF4-FFF2-40B4-BE49-F238E27FC236}">
                  <a16:creationId xmlns:a16="http://schemas.microsoft.com/office/drawing/2014/main" id="{1E92E74B-0EA4-D6B3-68C4-120D8C95B255}"/>
                </a:ext>
              </a:extLst>
            </p:cNvPr>
            <p:cNvPicPr>
              <a:picLocks noChangeAspect="1"/>
            </p:cNvPicPr>
            <p:nvPr/>
          </p:nvPicPr>
          <p:blipFill rotWithShape="1">
            <a:blip r:embed="rId5">
              <a:extLst>
                <a:ext uri="{28A0092B-C50C-407E-A947-70E740481C1C}">
                  <a14:useLocalDpi xmlns:a14="http://schemas.microsoft.com/office/drawing/2010/main" val="0"/>
                </a:ext>
              </a:extLst>
            </a:blip>
            <a:srcRect t="1814" b="35296"/>
            <a:stretch/>
          </p:blipFill>
          <p:spPr>
            <a:xfrm>
              <a:off x="1211811" y="7538212"/>
              <a:ext cx="7908957" cy="1438383"/>
            </a:xfrm>
            <a:prstGeom prst="rect">
              <a:avLst/>
            </a:prstGeom>
          </p:spPr>
        </p:pic>
        <p:sp>
          <p:nvSpPr>
            <p:cNvPr id="5" name="CuadroTexto 4">
              <a:extLst>
                <a:ext uri="{FF2B5EF4-FFF2-40B4-BE49-F238E27FC236}">
                  <a16:creationId xmlns:a16="http://schemas.microsoft.com/office/drawing/2014/main" id="{9707C3E2-162F-F12D-1885-40126E989244}"/>
                </a:ext>
              </a:extLst>
            </p:cNvPr>
            <p:cNvSpPr txBox="1"/>
            <p:nvPr/>
          </p:nvSpPr>
          <p:spPr>
            <a:xfrm>
              <a:off x="8474092" y="8639791"/>
              <a:ext cx="867225" cy="47192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a:ln>
                    <a:noFill/>
                  </a:ln>
                  <a:solidFill>
                    <a:srgbClr val="5E5E5E"/>
                  </a:solidFill>
                  <a:effectLst/>
                  <a:uFillTx/>
                  <a:latin typeface="+mn-lt"/>
                  <a:ea typeface="+mn-ea"/>
                  <a:cs typeface="+mn-cs"/>
                  <a:sym typeface="Helvetica Neue"/>
                </a:rPr>
                <a:t>         </a:t>
              </a:r>
            </a:p>
          </p:txBody>
        </p:sp>
      </p:grpSp>
      <p:sp>
        <p:nvSpPr>
          <p:cNvPr id="7" name="Marcador de texto 1">
            <a:extLst>
              <a:ext uri="{FF2B5EF4-FFF2-40B4-BE49-F238E27FC236}">
                <a16:creationId xmlns:a16="http://schemas.microsoft.com/office/drawing/2014/main" id="{BAE2369E-FDE1-777D-C6C1-F45A45B679AC}"/>
              </a:ext>
            </a:extLst>
          </p:cNvPr>
          <p:cNvSpPr txBox="1">
            <a:spLocks/>
          </p:cNvSpPr>
          <p:nvPr/>
        </p:nvSpPr>
        <p:spPr>
          <a:xfrm rot="20854953">
            <a:off x="9151866" y="5907791"/>
            <a:ext cx="6917821" cy="1875032"/>
          </a:xfrm>
          <a:prstGeom prst="rect">
            <a:avLst/>
          </a:prstGeom>
          <a:noFill/>
          <a:ln w="444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400" dirty="0" err="1">
                <a:solidFill>
                  <a:srgbClr val="F54249"/>
                </a:solidFill>
              </a:rPr>
              <a:t>Dose</a:t>
            </a:r>
            <a:r>
              <a:rPr lang="es-ES" sz="2400" dirty="0">
                <a:solidFill>
                  <a:srgbClr val="F54249"/>
                </a:solidFill>
              </a:rPr>
              <a:t> </a:t>
            </a:r>
            <a:r>
              <a:rPr lang="es-ES" sz="2400" dirty="0" err="1">
                <a:solidFill>
                  <a:srgbClr val="F54249"/>
                </a:solidFill>
              </a:rPr>
              <a:t>painting</a:t>
            </a:r>
            <a:endParaRPr lang="es-ES" sz="2400" dirty="0">
              <a:solidFill>
                <a:srgbClr val="F54249"/>
              </a:solidFill>
            </a:endParaRPr>
          </a:p>
          <a:p>
            <a:pPr marL="0" indent="0">
              <a:buNone/>
            </a:pPr>
            <a:r>
              <a:rPr lang="es-ES" sz="2400" dirty="0">
                <a:solidFill>
                  <a:srgbClr val="F54249"/>
                </a:solidFill>
              </a:rPr>
              <a:t>Escalada dosis zona hipóxica</a:t>
            </a:r>
          </a:p>
          <a:p>
            <a:pPr marL="0" indent="0">
              <a:buNone/>
            </a:pPr>
            <a:r>
              <a:rPr lang="es-ES" sz="2400" dirty="0" err="1">
                <a:solidFill>
                  <a:srgbClr val="F54249"/>
                </a:solidFill>
              </a:rPr>
              <a:t>Autosegmentación</a:t>
            </a:r>
            <a:endParaRPr lang="es-ES" sz="2400" dirty="0">
              <a:solidFill>
                <a:srgbClr val="F54249"/>
              </a:solidFill>
            </a:endParaRPr>
          </a:p>
          <a:p>
            <a:pPr marL="0" indent="0">
              <a:buNone/>
            </a:pPr>
            <a:endParaRPr lang="es-ES" sz="4000" dirty="0">
              <a:solidFill>
                <a:srgbClr val="F54249"/>
              </a:solidFill>
            </a:endParaRPr>
          </a:p>
        </p:txBody>
      </p:sp>
      <p:sp>
        <p:nvSpPr>
          <p:cNvPr id="8" name="CuadroTexto 7">
            <a:extLst>
              <a:ext uri="{FF2B5EF4-FFF2-40B4-BE49-F238E27FC236}">
                <a16:creationId xmlns:a16="http://schemas.microsoft.com/office/drawing/2014/main" id="{0142C966-BFEB-DF19-CC7D-64D078CD196C}"/>
              </a:ext>
            </a:extLst>
          </p:cNvPr>
          <p:cNvSpPr txBox="1"/>
          <p:nvPr/>
        </p:nvSpPr>
        <p:spPr>
          <a:xfrm>
            <a:off x="20221399" y="11280993"/>
            <a:ext cx="299120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Front Oncol. 2013 </a:t>
            </a:r>
            <a:r>
              <a:rPr lang="es-ES" sz="1600" b="0" i="0" dirty="0" err="1">
                <a:solidFill>
                  <a:srgbClr val="010000"/>
                </a:solidFill>
                <a:effectLst/>
              </a:rPr>
              <a:t>Apr</a:t>
            </a:r>
            <a:r>
              <a:rPr lang="es-ES" sz="1600" b="0" i="0" dirty="0">
                <a:solidFill>
                  <a:srgbClr val="010000"/>
                </a:solidFill>
                <a:effectLst/>
              </a:rPr>
              <a:t> 25;3:104</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132196929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2C3E4BC-E79E-8A1F-42FA-28D4DB3F3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701" y="3110400"/>
            <a:ext cx="16551442" cy="4358546"/>
          </a:xfrm>
          <a:prstGeom prst="rect">
            <a:avLst/>
          </a:prstGeom>
        </p:spPr>
      </p:pic>
      <p:sp>
        <p:nvSpPr>
          <p:cNvPr id="5" name="Título 2">
            <a:extLst>
              <a:ext uri="{FF2B5EF4-FFF2-40B4-BE49-F238E27FC236}">
                <a16:creationId xmlns:a16="http://schemas.microsoft.com/office/drawing/2014/main" id="{8E0AF8EB-A1F4-D498-F939-99403E16D2A3}"/>
              </a:ext>
            </a:extLst>
          </p:cNvPr>
          <p:cNvSpPr>
            <a:spLocks noGrp="1"/>
          </p:cNvSpPr>
          <p:nvPr>
            <p:ph type="title"/>
          </p:nvPr>
        </p:nvSpPr>
        <p:spPr>
          <a:xfrm>
            <a:off x="1670249" y="621443"/>
            <a:ext cx="17832516" cy="1762125"/>
          </a:xfrm>
        </p:spPr>
        <p:txBody>
          <a:bodyPr>
            <a:normAutofit/>
          </a:bodyPr>
          <a:lstStyle/>
          <a:p>
            <a:r>
              <a:rPr lang="es-ES" b="0" dirty="0" err="1">
                <a:latin typeface="Calibri" panose="020F0502020204030204" pitchFamily="34" charset="0"/>
                <a:cs typeface="Calibri" panose="020F0502020204030204" pitchFamily="34" charset="0"/>
              </a:rPr>
              <a:t>Pseudoprogresión</a:t>
            </a:r>
            <a:endParaRPr lang="es-ES" b="0" dirty="0">
              <a:latin typeface="Calibri" panose="020F0502020204030204" pitchFamily="34" charset="0"/>
              <a:cs typeface="Calibri" panose="020F0502020204030204" pitchFamily="34" charset="0"/>
            </a:endParaRPr>
          </a:p>
        </p:txBody>
      </p:sp>
      <p:sp>
        <p:nvSpPr>
          <p:cNvPr id="7" name="Rectángulo 14">
            <a:extLst>
              <a:ext uri="{FF2B5EF4-FFF2-40B4-BE49-F238E27FC236}">
                <a16:creationId xmlns:a16="http://schemas.microsoft.com/office/drawing/2014/main" id="{3BA069DA-06B7-444A-B13F-AE69A86E55CA}"/>
              </a:ext>
            </a:extLst>
          </p:cNvPr>
          <p:cNvSpPr/>
          <p:nvPr/>
        </p:nvSpPr>
        <p:spPr>
          <a:xfrm>
            <a:off x="9271000" y="3413109"/>
            <a:ext cx="12885622" cy="4063610"/>
          </a:xfrm>
          <a:prstGeom prst="rect">
            <a:avLst/>
          </a:prstGeom>
          <a:noFill/>
          <a:ln w="76200" cap="flat">
            <a:solidFill>
              <a:srgbClr val="F5424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9" name="8 Conector recto de flecha"/>
          <p:cNvCxnSpPr/>
          <p:nvPr/>
        </p:nvCxnSpPr>
        <p:spPr>
          <a:xfrm>
            <a:off x="18874159" y="5767755"/>
            <a:ext cx="3118338" cy="0"/>
          </a:xfrm>
          <a:prstGeom prst="straightConnector1">
            <a:avLst/>
          </a:prstGeom>
          <a:noFill/>
          <a:ln w="88900" cap="flat">
            <a:solidFill>
              <a:srgbClr val="000000"/>
            </a:solidFill>
            <a:prstDash val="lgDash"/>
            <a:miter lim="400000"/>
            <a:tailEnd type="arrow"/>
          </a:ln>
          <a:effectLst/>
          <a:sp3d/>
        </p:spPr>
        <p:style>
          <a:lnRef idx="0">
            <a:scrgbClr r="0" g="0" b="0"/>
          </a:lnRef>
          <a:fillRef idx="0">
            <a:scrgbClr r="0" g="0" b="0"/>
          </a:fillRef>
          <a:effectRef idx="0">
            <a:scrgbClr r="0" g="0" b="0"/>
          </a:effectRef>
          <a:fontRef idx="none"/>
        </p:style>
      </p:cxnSp>
      <p:cxnSp>
        <p:nvCxnSpPr>
          <p:cNvPr id="13" name="12 Conector recto de flecha"/>
          <p:cNvCxnSpPr/>
          <p:nvPr/>
        </p:nvCxnSpPr>
        <p:spPr>
          <a:xfrm flipH="1">
            <a:off x="18667171" y="5767755"/>
            <a:ext cx="3165230" cy="0"/>
          </a:xfrm>
          <a:prstGeom prst="straightConnector1">
            <a:avLst/>
          </a:prstGeom>
          <a:noFill/>
          <a:ln w="88900" cap="flat">
            <a:solidFill>
              <a:srgbClr val="000000"/>
            </a:solidFill>
            <a:prstDash val="lgDash"/>
            <a:miter lim="400000"/>
            <a:tailEnd type="arrow"/>
          </a:ln>
          <a:effectLst/>
          <a:sp3d/>
        </p:spPr>
        <p:style>
          <a:lnRef idx="0">
            <a:scrgbClr r="0" g="0" b="0"/>
          </a:lnRef>
          <a:fillRef idx="0">
            <a:scrgbClr r="0" g="0" b="0"/>
          </a:fillRef>
          <a:effectRef idx="0">
            <a:scrgbClr r="0" g="0" b="0"/>
          </a:effectRef>
          <a:fontRef idx="none"/>
        </p:style>
      </p:cxnSp>
      <p:sp>
        <p:nvSpPr>
          <p:cNvPr id="8" name="CuadroTexto 7">
            <a:extLst>
              <a:ext uri="{FF2B5EF4-FFF2-40B4-BE49-F238E27FC236}">
                <a16:creationId xmlns:a16="http://schemas.microsoft.com/office/drawing/2014/main" id="{D788CC27-3D1F-C78D-68BD-59F02018B2E2}"/>
              </a:ext>
            </a:extLst>
          </p:cNvPr>
          <p:cNvSpPr txBox="1"/>
          <p:nvPr/>
        </p:nvSpPr>
        <p:spPr>
          <a:xfrm>
            <a:off x="19844214" y="6325373"/>
            <a:ext cx="71333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a:ln>
                  <a:noFill/>
                </a:ln>
                <a:solidFill>
                  <a:srgbClr val="5E5E5E"/>
                </a:solidFill>
                <a:effectLst/>
                <a:uFillTx/>
                <a:latin typeface="+mn-lt"/>
                <a:ea typeface="+mn-ea"/>
                <a:cs typeface="+mn-cs"/>
                <a:sym typeface="Helvetica Neue"/>
              </a:rPr>
              <a:t>6mo</a:t>
            </a:r>
          </a:p>
        </p:txBody>
      </p:sp>
      <p:sp>
        <p:nvSpPr>
          <p:cNvPr id="12" name="CuadroTexto 11">
            <a:extLst>
              <a:ext uri="{FF2B5EF4-FFF2-40B4-BE49-F238E27FC236}">
                <a16:creationId xmlns:a16="http://schemas.microsoft.com/office/drawing/2014/main" id="{48CEC49D-C28F-6A3B-B73F-78057BBD9D2B}"/>
              </a:ext>
            </a:extLst>
          </p:cNvPr>
          <p:cNvSpPr txBox="1"/>
          <p:nvPr/>
        </p:nvSpPr>
        <p:spPr>
          <a:xfrm>
            <a:off x="18817742" y="11395343"/>
            <a:ext cx="523380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212121"/>
                </a:solidFill>
                <a:effectLst/>
              </a:rPr>
              <a:t>Contrast</a:t>
            </a:r>
            <a:r>
              <a:rPr lang="es-ES" sz="1600" b="0" i="0" dirty="0">
                <a:solidFill>
                  <a:srgbClr val="212121"/>
                </a:solidFill>
                <a:effectLst/>
              </a:rPr>
              <a:t> Media Mol </a:t>
            </a:r>
            <a:r>
              <a:rPr lang="es-ES" sz="1600" b="0" i="0" dirty="0" err="1">
                <a:solidFill>
                  <a:srgbClr val="212121"/>
                </a:solidFill>
                <a:effectLst/>
              </a:rPr>
              <a:t>Imaging</a:t>
            </a:r>
            <a:r>
              <a:rPr lang="es-ES" sz="1600" b="0" i="0" dirty="0">
                <a:solidFill>
                  <a:srgbClr val="212121"/>
                </a:solidFill>
                <a:effectLst/>
              </a:rPr>
              <a:t>. 2018 </a:t>
            </a:r>
            <a:r>
              <a:rPr lang="es-ES" sz="1600" b="0" i="0" dirty="0" err="1">
                <a:solidFill>
                  <a:srgbClr val="212121"/>
                </a:solidFill>
                <a:effectLst/>
              </a:rPr>
              <a:t>Dec</a:t>
            </a:r>
            <a:r>
              <a:rPr lang="es-ES" sz="1600" b="0" i="0" dirty="0">
                <a:solidFill>
                  <a:srgbClr val="212121"/>
                </a:solidFill>
                <a:effectLst/>
              </a:rPr>
              <a:t> 2;2018:6828396</a:t>
            </a:r>
            <a:endParaRPr kumimoji="0" lang="es-ES" sz="1600" b="0" i="0" u="none" strike="noStrike" cap="none" spc="0" normalizeH="0" baseline="0" dirty="0">
              <a:ln>
                <a:noFill/>
              </a:ln>
              <a:solidFill>
                <a:srgbClr val="5E5E5E"/>
              </a:solidFill>
              <a:effectLst/>
              <a:uFillTx/>
              <a:ea typeface="+mn-ea"/>
              <a:cs typeface="+mn-cs"/>
              <a:sym typeface="Helvetica Neue"/>
            </a:endParaRPr>
          </a:p>
        </p:txBody>
      </p:sp>
      <p:sp>
        <p:nvSpPr>
          <p:cNvPr id="2" name="CuadroTexto 1">
            <a:extLst>
              <a:ext uri="{FF2B5EF4-FFF2-40B4-BE49-F238E27FC236}">
                <a16:creationId xmlns:a16="http://schemas.microsoft.com/office/drawing/2014/main" id="{BB34377A-5637-A8D5-037A-0CDA512E21D1}"/>
              </a:ext>
            </a:extLst>
          </p:cNvPr>
          <p:cNvSpPr txBox="1"/>
          <p:nvPr/>
        </p:nvSpPr>
        <p:spPr>
          <a:xfrm>
            <a:off x="2715565" y="7948245"/>
            <a:ext cx="19769301"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Aumento en la </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captación contraste de la lesión tumoral en ausencia de una verdadera viabilidad tumoral</a:t>
            </a:r>
            <a:endPar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r>
              <a:rPr lang="es-ES" dirty="0">
                <a:solidFill>
                  <a:srgbClr val="010000"/>
                </a:solidFill>
                <a:latin typeface="Calibri" panose="020F0502020204030204" pitchFamily="34" charset="0"/>
                <a:cs typeface="Calibri" panose="020F0502020204030204" pitchFamily="34" charset="0"/>
              </a:rPr>
              <a:t>Debido a un </a:t>
            </a:r>
            <a:r>
              <a:rPr lang="es-ES" b="1" dirty="0">
                <a:solidFill>
                  <a:srgbClr val="010000"/>
                </a:solidFill>
                <a:latin typeface="Calibri" panose="020F0502020204030204" pitchFamily="34" charset="0"/>
                <a:cs typeface="Calibri" panose="020F0502020204030204" pitchFamily="34" charset="0"/>
              </a:rPr>
              <a:t>aumento transitorio de la permeabilidad de la vascularización </a:t>
            </a:r>
            <a:r>
              <a:rPr lang="es-ES" dirty="0">
                <a:solidFill>
                  <a:srgbClr val="010000"/>
                </a:solidFill>
                <a:latin typeface="Calibri" panose="020F0502020204030204" pitchFamily="34" charset="0"/>
                <a:cs typeface="Calibri" panose="020F0502020204030204" pitchFamily="34" charset="0"/>
              </a:rPr>
              <a:t>tumoral secundario al tratamiento</a:t>
            </a:r>
          </a:p>
          <a:p>
            <a:pPr marL="342900" indent="-342900" algn="l">
              <a:lnSpc>
                <a:spcPct val="150000"/>
              </a:lnSpc>
              <a:buFont typeface="Arial" panose="020B0604020202020204" pitchFamily="34" charset="0"/>
              <a:buChar char="•"/>
            </a:pPr>
            <a:r>
              <a:rPr lang="es-ES" dirty="0">
                <a:solidFill>
                  <a:srgbClr val="010000"/>
                </a:solidFill>
                <a:latin typeface="Calibri" panose="020F0502020204030204" pitchFamily="34" charset="0"/>
                <a:cs typeface="Calibri" panose="020F0502020204030204" pitchFamily="34" charset="0"/>
              </a:rPr>
              <a:t>Puede ocurrir </a:t>
            </a:r>
            <a:r>
              <a:rPr lang="es-ES" b="1" dirty="0">
                <a:solidFill>
                  <a:srgbClr val="010000"/>
                </a:solidFill>
                <a:latin typeface="Calibri" panose="020F0502020204030204" pitchFamily="34" charset="0"/>
                <a:cs typeface="Calibri" panose="020F0502020204030204" pitchFamily="34" charset="0"/>
              </a:rPr>
              <a:t>20-36%</a:t>
            </a:r>
            <a:r>
              <a:rPr lang="es-ES" dirty="0">
                <a:solidFill>
                  <a:srgbClr val="010000"/>
                </a:solidFill>
                <a:latin typeface="Calibri" panose="020F0502020204030204" pitchFamily="34" charset="0"/>
                <a:cs typeface="Calibri" panose="020F0502020204030204" pitchFamily="34" charset="0"/>
              </a:rPr>
              <a:t> de los pacientes, siendo la incidencia mayor que en gliomas de bajo grado</a:t>
            </a:r>
            <a:endPar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r>
              <a:rPr lang="es-ES" b="1" dirty="0">
                <a:solidFill>
                  <a:srgbClr val="010000"/>
                </a:solidFill>
                <a:latin typeface="Calibri" panose="020F0502020204030204" pitchFamily="34" charset="0"/>
                <a:cs typeface="Calibri" panose="020F0502020204030204" pitchFamily="34" charset="0"/>
              </a:rPr>
              <a:t>Mayor frecuencia en MGMT metilados</a:t>
            </a:r>
            <a:r>
              <a:rPr lang="es-ES" dirty="0">
                <a:solidFill>
                  <a:srgbClr val="010000"/>
                </a:solidFill>
                <a:latin typeface="Calibri" panose="020F0502020204030204" pitchFamily="34" charset="0"/>
                <a:cs typeface="Calibri" panose="020F0502020204030204" pitchFamily="34" charset="0"/>
              </a:rPr>
              <a:t> debido al mayor efecto sinérgico del tratamiento</a:t>
            </a:r>
            <a:endPar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Aparece típicamente </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6 meses tras finalización del tratamiento</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a:t>
            </a:r>
            <a:r>
              <a:rPr lang="es-ES" dirty="0">
                <a:solidFill>
                  <a:srgbClr val="010000"/>
                </a:solidFill>
                <a:latin typeface="Calibri" panose="020F0502020204030204" pitchFamily="34" charset="0"/>
                <a:cs typeface="Calibri" panose="020F0502020204030204" pitchFamily="34" charset="0"/>
              </a:rPr>
              <a:t>La mayor incidencia la encontramos en los primeros 3 meses (60%)</a:t>
            </a:r>
          </a:p>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endParaRPr lang="es-ES" dirty="0"/>
          </a:p>
          <a:p>
            <a:pPr marL="342900" marR="0" indent="-342900" algn="l" defTabSz="2438338" rtl="0" fontAlgn="auto" latinLnBrk="0" hangingPunct="0">
              <a:lnSpc>
                <a:spcPct val="100000"/>
              </a:lnSpc>
              <a:spcBef>
                <a:spcPts val="0"/>
              </a:spcBef>
              <a:spcAft>
                <a:spcPts val="0"/>
              </a:spcAft>
              <a:buClrTx/>
              <a:buSzTx/>
              <a:buFont typeface="Arial" panose="020B0604020202020204" pitchFamily="34" charset="0"/>
              <a:buChar char="•"/>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80757367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FAC9E890-F60F-66CF-1C03-70205CBE913B}"/>
              </a:ext>
            </a:extLst>
          </p:cNvPr>
          <p:cNvSpPr>
            <a:spLocks noGrp="1"/>
          </p:cNvSpPr>
          <p:nvPr>
            <p:ph type="title"/>
          </p:nvPr>
        </p:nvSpPr>
        <p:spPr>
          <a:xfrm>
            <a:off x="2654987" y="926242"/>
            <a:ext cx="17832516" cy="1762125"/>
          </a:xfrm>
        </p:spPr>
        <p:txBody>
          <a:bodyPr>
            <a:normAutofit/>
          </a:bodyPr>
          <a:lstStyle/>
          <a:p>
            <a:r>
              <a:rPr lang="es-ES" b="0" i="1" dirty="0">
                <a:latin typeface="Calibri" panose="020F0502020204030204" pitchFamily="34" charset="0"/>
                <a:cs typeface="Calibri" panose="020F0502020204030204" pitchFamily="34" charset="0"/>
              </a:rPr>
              <a:t>¿Cómo?</a:t>
            </a:r>
          </a:p>
        </p:txBody>
      </p:sp>
      <p:sp>
        <p:nvSpPr>
          <p:cNvPr id="14" name="Marcador de texto 1">
            <a:extLst>
              <a:ext uri="{FF2B5EF4-FFF2-40B4-BE49-F238E27FC236}">
                <a16:creationId xmlns:a16="http://schemas.microsoft.com/office/drawing/2014/main" id="{10FEEC96-921F-B6CE-A102-060BBE9A6840}"/>
              </a:ext>
            </a:extLst>
          </p:cNvPr>
          <p:cNvSpPr txBox="1">
            <a:spLocks/>
          </p:cNvSpPr>
          <p:nvPr/>
        </p:nvSpPr>
        <p:spPr>
          <a:xfrm rot="20854953">
            <a:off x="9151866" y="5907791"/>
            <a:ext cx="6917821" cy="1875032"/>
          </a:xfrm>
          <a:prstGeom prst="rect">
            <a:avLst/>
          </a:prstGeom>
          <a:noFill/>
          <a:ln w="444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400" dirty="0" err="1">
                <a:solidFill>
                  <a:srgbClr val="F54249"/>
                </a:solidFill>
              </a:rPr>
              <a:t>Dose</a:t>
            </a:r>
            <a:r>
              <a:rPr lang="es-ES" sz="2400" dirty="0">
                <a:solidFill>
                  <a:srgbClr val="F54249"/>
                </a:solidFill>
              </a:rPr>
              <a:t> </a:t>
            </a:r>
            <a:r>
              <a:rPr lang="es-ES" sz="2400" dirty="0" err="1">
                <a:solidFill>
                  <a:srgbClr val="F54249"/>
                </a:solidFill>
              </a:rPr>
              <a:t>painting</a:t>
            </a:r>
            <a:endParaRPr lang="es-ES" sz="2400" dirty="0">
              <a:solidFill>
                <a:srgbClr val="F54249"/>
              </a:solidFill>
            </a:endParaRPr>
          </a:p>
          <a:p>
            <a:pPr marL="0" indent="0">
              <a:buNone/>
            </a:pPr>
            <a:r>
              <a:rPr lang="es-ES" sz="2400" dirty="0">
                <a:solidFill>
                  <a:srgbClr val="F54249"/>
                </a:solidFill>
              </a:rPr>
              <a:t>Escalada dosis zona hipóxica</a:t>
            </a:r>
          </a:p>
          <a:p>
            <a:pPr marL="0" indent="0">
              <a:buNone/>
            </a:pPr>
            <a:r>
              <a:rPr lang="es-ES" sz="2400" dirty="0" err="1">
                <a:solidFill>
                  <a:srgbClr val="F54249"/>
                </a:solidFill>
              </a:rPr>
              <a:t>Autosegmentación</a:t>
            </a:r>
            <a:endParaRPr lang="es-ES" sz="2400" dirty="0">
              <a:solidFill>
                <a:srgbClr val="F54249"/>
              </a:solidFill>
            </a:endParaRPr>
          </a:p>
          <a:p>
            <a:pPr marL="0" indent="0">
              <a:buNone/>
            </a:pPr>
            <a:endParaRPr lang="es-ES" sz="4000" dirty="0">
              <a:solidFill>
                <a:srgbClr val="F54249"/>
              </a:solidFill>
            </a:endParaRPr>
          </a:p>
        </p:txBody>
      </p:sp>
      <p:sp>
        <p:nvSpPr>
          <p:cNvPr id="24" name="CuadroTexto 23">
            <a:extLst>
              <a:ext uri="{FF2B5EF4-FFF2-40B4-BE49-F238E27FC236}">
                <a16:creationId xmlns:a16="http://schemas.microsoft.com/office/drawing/2014/main" id="{7E89129B-B9E8-1152-378F-2B71D3F4E7E4}"/>
              </a:ext>
            </a:extLst>
          </p:cNvPr>
          <p:cNvSpPr txBox="1"/>
          <p:nvPr/>
        </p:nvSpPr>
        <p:spPr>
          <a:xfrm>
            <a:off x="20221399" y="11280993"/>
            <a:ext cx="299120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Front Oncol. 2013 </a:t>
            </a:r>
            <a:r>
              <a:rPr lang="es-ES" sz="1600" b="0" i="0" dirty="0" err="1">
                <a:solidFill>
                  <a:srgbClr val="010000"/>
                </a:solidFill>
                <a:effectLst/>
              </a:rPr>
              <a:t>Apr</a:t>
            </a:r>
            <a:r>
              <a:rPr lang="es-ES" sz="1600" b="0" i="0" dirty="0">
                <a:solidFill>
                  <a:srgbClr val="010000"/>
                </a:solidFill>
                <a:effectLst/>
              </a:rPr>
              <a:t> 25;3:104</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pic>
        <p:nvPicPr>
          <p:cNvPr id="4" name="Imagen 3" descr="Imagen en blanco y negro&#10;&#10;Descripción generada automáticamente con confianza baja">
            <a:extLst>
              <a:ext uri="{FF2B5EF4-FFF2-40B4-BE49-F238E27FC236}">
                <a16:creationId xmlns:a16="http://schemas.microsoft.com/office/drawing/2014/main" id="{77289037-1C25-0C01-FE28-F3504A382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6519" y="3404252"/>
            <a:ext cx="3962400" cy="7099300"/>
          </a:xfrm>
          <a:prstGeom prst="rect">
            <a:avLst/>
          </a:prstGeom>
        </p:spPr>
      </p:pic>
      <p:sp>
        <p:nvSpPr>
          <p:cNvPr id="6" name="CuadroTexto 5">
            <a:extLst>
              <a:ext uri="{FF2B5EF4-FFF2-40B4-BE49-F238E27FC236}">
                <a16:creationId xmlns:a16="http://schemas.microsoft.com/office/drawing/2014/main" id="{0BA04863-6B07-E646-9EEF-A6F7B1416E7B}"/>
              </a:ext>
            </a:extLst>
          </p:cNvPr>
          <p:cNvSpPr txBox="1"/>
          <p:nvPr/>
        </p:nvSpPr>
        <p:spPr>
          <a:xfrm>
            <a:off x="13614041" y="6043632"/>
            <a:ext cx="121920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ES" sz="4400" dirty="0">
                <a:solidFill>
                  <a:srgbClr val="010000"/>
                </a:solidFill>
                <a:effectLst/>
                <a:latin typeface="Calibri" panose="020F0502020204030204" pitchFamily="34" charset="0"/>
                <a:cs typeface="Calibri" panose="020F0502020204030204" pitchFamily="34" charset="0"/>
              </a:rPr>
              <a:t>18</a:t>
            </a:r>
            <a:r>
              <a:rPr lang="es-ES" sz="5400" dirty="0">
                <a:solidFill>
                  <a:srgbClr val="010000"/>
                </a:solidFill>
                <a:effectLst/>
                <a:latin typeface="Calibri" panose="020F0502020204030204" pitchFamily="34" charset="0"/>
                <a:cs typeface="Calibri" panose="020F0502020204030204" pitchFamily="34" charset="0"/>
              </a:rPr>
              <a:t>F-FET-PET-MRI </a:t>
            </a:r>
            <a:endParaRPr lang="es-ES" sz="5400" dirty="0">
              <a:solidFill>
                <a:srgbClr val="010000"/>
              </a:solidFill>
              <a:latin typeface="Calibri" panose="020F0502020204030204" pitchFamily="34" charset="0"/>
              <a:cs typeface="Calibri" panose="020F0502020204030204" pitchFamily="34" charset="0"/>
            </a:endParaRPr>
          </a:p>
        </p:txBody>
      </p:sp>
      <p:pic>
        <p:nvPicPr>
          <p:cNvPr id="7" name="Imagen 10">
            <a:extLst>
              <a:ext uri="{FF2B5EF4-FFF2-40B4-BE49-F238E27FC236}">
                <a16:creationId xmlns:a16="http://schemas.microsoft.com/office/drawing/2014/main" id="{3F8A970B-9823-51F7-131E-D77FAB12EEF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97" b="95455" l="7468" r="86039">
                        <a14:foregroundMark x1="73701" y1="37121" x2="86039" y2="43182"/>
                        <a14:foregroundMark x1="86039" y1="43182" x2="82792" y2="32955"/>
                        <a14:foregroundMark x1="13636" y1="39773" x2="10714" y2="56818"/>
                        <a14:foregroundMark x1="10714" y1="45833" x2="22078" y2="17045"/>
                        <a14:foregroundMark x1="22078" y1="17045" x2="49351" y2="11364"/>
                        <a14:foregroundMark x1="49351" y1="11364" x2="55519" y2="11364"/>
                        <a14:foregroundMark x1="8442" y1="59470" x2="7468" y2="42803"/>
                        <a14:foregroundMark x1="7468" y1="42803" x2="25649" y2="17045"/>
                        <a14:foregroundMark x1="25649" y1="17045" x2="36364" y2="11364"/>
                        <a14:foregroundMark x1="14610" y1="29545" x2="21753" y2="15909"/>
                        <a14:foregroundMark x1="21753" y1="15909" x2="49351" y2="11364"/>
                        <a14:foregroundMark x1="49351" y1="11364" x2="55519" y2="11364"/>
                        <a14:foregroundMark x1="63636" y1="14015" x2="75974" y2="9848"/>
                        <a14:foregroundMark x1="62013" y1="14773" x2="66558" y2="9848"/>
                        <a14:foregroundMark x1="36364" y1="12500" x2="49351" y2="7197"/>
                        <a14:foregroundMark x1="49351" y1="7197" x2="54870" y2="7955"/>
                        <a14:foregroundMark x1="35714" y1="90909" x2="50649" y2="95455"/>
                        <a14:foregroundMark x1="50649" y1="95455" x2="59091" y2="89394"/>
                        <a14:foregroundMark x1="32143" y1="87500" x2="25102" y2="84041"/>
                        <a14:foregroundMark x1="17064" y1="76642" x2="11364" y2="66667"/>
                        <a14:foregroundMark x1="11364" y1="66667" x2="10714" y2="57576"/>
                        <a14:foregroundMark x1="23553" y1="85641" x2="40260" y2="92045"/>
                        <a14:foregroundMark x1="68831" y1="84091" x2="79221" y2="67424"/>
                        <a14:foregroundMark x1="79221" y1="67424" x2="81818" y2="56061"/>
                        <a14:foregroundMark x1="71787" y1="68939" x2="71753" y2="69318"/>
                        <a14:foregroundMark x1="74675" y1="36364" x2="72080" y2="65630"/>
                        <a14:foregroundMark x1="71753" y1="69318" x2="67857" y2="74621"/>
                        <a14:backgroundMark x1="21753" y1="32197" x2="49026" y2="28409"/>
                        <a14:backgroundMark x1="49026" y1="28409" x2="37338" y2="22727"/>
                        <a14:backgroundMark x1="66558" y1="45833" x2="66558" y2="68939"/>
                        <a14:backgroundMark x1="18182" y1="85227" x2="14610" y2="85227"/>
                        <a14:backgroundMark x1="15909" y1="84091" x2="15909" y2="84091"/>
                        <a14:backgroundMark x1="13636" y1="81439" x2="19481" y2="84091"/>
                        <a14:backgroundMark x1="18182" y1="84091" x2="21753" y2="87500"/>
                      </a14:backgroundRemoval>
                    </a14:imgEffect>
                  </a14:imgLayer>
                </a14:imgProps>
              </a:ext>
              <a:ext uri="{28A0092B-C50C-407E-A947-70E740481C1C}">
                <a14:useLocalDpi xmlns:a14="http://schemas.microsoft.com/office/drawing/2010/main" val="0"/>
              </a:ext>
            </a:extLst>
          </a:blip>
          <a:srcRect l="7123" r="7512"/>
          <a:stretch/>
        </p:blipFill>
        <p:spPr>
          <a:xfrm>
            <a:off x="22343271" y="5784077"/>
            <a:ext cx="1380689" cy="1386352"/>
          </a:xfrm>
          <a:prstGeom prst="rect">
            <a:avLst/>
          </a:prstGeom>
        </p:spPr>
      </p:pic>
      <p:pic>
        <p:nvPicPr>
          <p:cNvPr id="3" name="Imagen 2" descr="Interfaz de usuario gráfica, Texto&#10;&#10;Descripción generada automáticamente">
            <a:extLst>
              <a:ext uri="{FF2B5EF4-FFF2-40B4-BE49-F238E27FC236}">
                <a16:creationId xmlns:a16="http://schemas.microsoft.com/office/drawing/2014/main" id="{1360F64F-6111-A936-C200-BF4EE6B60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6174" y="3403159"/>
            <a:ext cx="10691993" cy="1762125"/>
          </a:xfrm>
          <a:prstGeom prst="rect">
            <a:avLst/>
          </a:prstGeom>
        </p:spPr>
      </p:pic>
      <p:grpSp>
        <p:nvGrpSpPr>
          <p:cNvPr id="5" name="Grupo 4">
            <a:extLst>
              <a:ext uri="{FF2B5EF4-FFF2-40B4-BE49-F238E27FC236}">
                <a16:creationId xmlns:a16="http://schemas.microsoft.com/office/drawing/2014/main" id="{781F3356-AA07-05D7-C900-F928E8AAFBE8}"/>
              </a:ext>
            </a:extLst>
          </p:cNvPr>
          <p:cNvGrpSpPr/>
          <p:nvPr/>
        </p:nvGrpSpPr>
        <p:grpSpPr>
          <a:xfrm>
            <a:off x="1596724" y="5774630"/>
            <a:ext cx="7303495" cy="1083370"/>
            <a:chOff x="1845082" y="5784076"/>
            <a:chExt cx="6834587" cy="926875"/>
          </a:xfrm>
        </p:grpSpPr>
        <p:pic>
          <p:nvPicPr>
            <p:cNvPr id="8" name="Imagen 7">
              <a:extLst>
                <a:ext uri="{FF2B5EF4-FFF2-40B4-BE49-F238E27FC236}">
                  <a16:creationId xmlns:a16="http://schemas.microsoft.com/office/drawing/2014/main" id="{A17AC826-2DE7-04FE-C669-571F7629048E}"/>
                </a:ext>
              </a:extLst>
            </p:cNvPr>
            <p:cNvPicPr>
              <a:picLocks noChangeAspect="1"/>
            </p:cNvPicPr>
            <p:nvPr/>
          </p:nvPicPr>
          <p:blipFill rotWithShape="1">
            <a:blip r:embed="rId7">
              <a:extLst>
                <a:ext uri="{28A0092B-C50C-407E-A947-70E740481C1C}">
                  <a14:useLocalDpi xmlns:a14="http://schemas.microsoft.com/office/drawing/2010/main" val="0"/>
                </a:ext>
              </a:extLst>
            </a:blip>
            <a:srcRect b="12543"/>
            <a:stretch/>
          </p:blipFill>
          <p:spPr>
            <a:xfrm>
              <a:off x="1845082" y="5784076"/>
              <a:ext cx="6834587" cy="875053"/>
            </a:xfrm>
            <a:prstGeom prst="rect">
              <a:avLst/>
            </a:prstGeom>
          </p:spPr>
        </p:pic>
        <p:sp>
          <p:nvSpPr>
            <p:cNvPr id="9" name="CuadroTexto 8">
              <a:extLst>
                <a:ext uri="{FF2B5EF4-FFF2-40B4-BE49-F238E27FC236}">
                  <a16:creationId xmlns:a16="http://schemas.microsoft.com/office/drawing/2014/main" id="{F5D993C7-03E7-ED30-1B00-EF5674A0963D}"/>
                </a:ext>
              </a:extLst>
            </p:cNvPr>
            <p:cNvSpPr txBox="1"/>
            <p:nvPr/>
          </p:nvSpPr>
          <p:spPr>
            <a:xfrm>
              <a:off x="7438180" y="6239027"/>
              <a:ext cx="1241489" cy="47192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a:ln>
                    <a:noFill/>
                  </a:ln>
                  <a:solidFill>
                    <a:srgbClr val="5E5E5E"/>
                  </a:solidFill>
                  <a:effectLst/>
                  <a:uFillTx/>
                  <a:latin typeface="+mn-lt"/>
                  <a:ea typeface="+mn-ea"/>
                  <a:cs typeface="+mn-cs"/>
                  <a:sym typeface="Helvetica Neue"/>
                </a:rPr>
                <a:t>         </a:t>
              </a:r>
            </a:p>
          </p:txBody>
        </p:sp>
      </p:grpSp>
      <p:grpSp>
        <p:nvGrpSpPr>
          <p:cNvPr id="10" name="Grupo 9">
            <a:extLst>
              <a:ext uri="{FF2B5EF4-FFF2-40B4-BE49-F238E27FC236}">
                <a16:creationId xmlns:a16="http://schemas.microsoft.com/office/drawing/2014/main" id="{52123AF4-49F1-47D1-CDA5-23BCCADF05A8}"/>
              </a:ext>
            </a:extLst>
          </p:cNvPr>
          <p:cNvGrpSpPr/>
          <p:nvPr/>
        </p:nvGrpSpPr>
        <p:grpSpPr>
          <a:xfrm>
            <a:off x="1211811" y="7538212"/>
            <a:ext cx="8129506" cy="1573503"/>
            <a:chOff x="1211811" y="7538212"/>
            <a:chExt cx="8129506" cy="1573503"/>
          </a:xfrm>
        </p:grpSpPr>
        <p:pic>
          <p:nvPicPr>
            <p:cNvPr id="11" name="Imagen 10" descr="Texto, Tabla&#10;&#10;Descripción generada automáticamente">
              <a:extLst>
                <a:ext uri="{FF2B5EF4-FFF2-40B4-BE49-F238E27FC236}">
                  <a16:creationId xmlns:a16="http://schemas.microsoft.com/office/drawing/2014/main" id="{5AD583CB-9B06-D584-0987-C088550D5FC8}"/>
                </a:ext>
              </a:extLst>
            </p:cNvPr>
            <p:cNvPicPr>
              <a:picLocks noChangeAspect="1"/>
            </p:cNvPicPr>
            <p:nvPr/>
          </p:nvPicPr>
          <p:blipFill rotWithShape="1">
            <a:blip r:embed="rId8">
              <a:extLst>
                <a:ext uri="{28A0092B-C50C-407E-A947-70E740481C1C}">
                  <a14:useLocalDpi xmlns:a14="http://schemas.microsoft.com/office/drawing/2010/main" val="0"/>
                </a:ext>
              </a:extLst>
            </a:blip>
            <a:srcRect t="1814" b="35296"/>
            <a:stretch/>
          </p:blipFill>
          <p:spPr>
            <a:xfrm>
              <a:off x="1211811" y="7538212"/>
              <a:ext cx="7908957" cy="1438383"/>
            </a:xfrm>
            <a:prstGeom prst="rect">
              <a:avLst/>
            </a:prstGeom>
          </p:spPr>
        </p:pic>
        <p:sp>
          <p:nvSpPr>
            <p:cNvPr id="12" name="CuadroTexto 11">
              <a:extLst>
                <a:ext uri="{FF2B5EF4-FFF2-40B4-BE49-F238E27FC236}">
                  <a16:creationId xmlns:a16="http://schemas.microsoft.com/office/drawing/2014/main" id="{3185CA8C-B3C9-8626-15BB-95D1C2C96B1B}"/>
                </a:ext>
              </a:extLst>
            </p:cNvPr>
            <p:cNvSpPr txBox="1"/>
            <p:nvPr/>
          </p:nvSpPr>
          <p:spPr>
            <a:xfrm>
              <a:off x="8474092" y="8639791"/>
              <a:ext cx="867225" cy="47192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a:ln>
                    <a:noFill/>
                  </a:ln>
                  <a:solidFill>
                    <a:srgbClr val="5E5E5E"/>
                  </a:solidFill>
                  <a:effectLst/>
                  <a:uFillTx/>
                  <a:latin typeface="+mn-lt"/>
                  <a:ea typeface="+mn-ea"/>
                  <a:cs typeface="+mn-cs"/>
                  <a:sym typeface="Helvetica Neue"/>
                </a:rPr>
                <a:t>         </a:t>
              </a:r>
            </a:p>
          </p:txBody>
        </p:sp>
      </p:grpSp>
    </p:spTree>
    <p:extLst>
      <p:ext uri="{BB962C8B-B14F-4D97-AF65-F5344CB8AC3E}">
        <p14:creationId xmlns:p14="http://schemas.microsoft.com/office/powerpoint/2010/main" val="257367752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FAC9E890-F60F-66CF-1C03-70205CBE913B}"/>
              </a:ext>
            </a:extLst>
          </p:cNvPr>
          <p:cNvSpPr>
            <a:spLocks noGrp="1"/>
          </p:cNvSpPr>
          <p:nvPr>
            <p:ph type="title"/>
          </p:nvPr>
        </p:nvSpPr>
        <p:spPr>
          <a:xfrm>
            <a:off x="2654987" y="926242"/>
            <a:ext cx="17832516" cy="1762125"/>
          </a:xfrm>
        </p:spPr>
        <p:txBody>
          <a:bodyPr>
            <a:normAutofit/>
          </a:bodyPr>
          <a:lstStyle/>
          <a:p>
            <a:r>
              <a:rPr lang="es-ES" b="0" i="1" dirty="0">
                <a:latin typeface="Calibri" panose="020F0502020204030204" pitchFamily="34" charset="0"/>
                <a:cs typeface="Calibri" panose="020F0502020204030204" pitchFamily="34" charset="0"/>
              </a:rPr>
              <a:t>¿Sola?</a:t>
            </a:r>
          </a:p>
        </p:txBody>
      </p:sp>
      <p:pic>
        <p:nvPicPr>
          <p:cNvPr id="15" name="Imagen 14" descr="Diagrama&#10;&#10;Descripción generada automáticamente">
            <a:extLst>
              <a:ext uri="{FF2B5EF4-FFF2-40B4-BE49-F238E27FC236}">
                <a16:creationId xmlns:a16="http://schemas.microsoft.com/office/drawing/2014/main" id="{BDE98F61-8B36-7655-7B27-8A3B4539A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39" y="5608408"/>
            <a:ext cx="11396603" cy="3883153"/>
          </a:xfrm>
          <a:prstGeom prst="rect">
            <a:avLst/>
          </a:prstGeom>
        </p:spPr>
      </p:pic>
      <p:pic>
        <p:nvPicPr>
          <p:cNvPr id="17" name="Imagen 16" descr="Imagen que contiene Logotipo&#10;&#10;Descripción generada automáticamente">
            <a:extLst>
              <a:ext uri="{FF2B5EF4-FFF2-40B4-BE49-F238E27FC236}">
                <a16:creationId xmlns:a16="http://schemas.microsoft.com/office/drawing/2014/main" id="{3B1B9601-1C0D-5850-C7EA-154BA1583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106" y="3191977"/>
            <a:ext cx="10663906" cy="1320758"/>
          </a:xfrm>
          <a:prstGeom prst="rect">
            <a:avLst/>
          </a:prstGeom>
        </p:spPr>
      </p:pic>
      <p:sp>
        <p:nvSpPr>
          <p:cNvPr id="18" name="CuadroTexto 17">
            <a:extLst>
              <a:ext uri="{FF2B5EF4-FFF2-40B4-BE49-F238E27FC236}">
                <a16:creationId xmlns:a16="http://schemas.microsoft.com/office/drawing/2014/main" id="{245FA03A-2FF2-1294-F57F-0A48551EABD7}"/>
              </a:ext>
            </a:extLst>
          </p:cNvPr>
          <p:cNvSpPr txBox="1"/>
          <p:nvPr/>
        </p:nvSpPr>
        <p:spPr>
          <a:xfrm>
            <a:off x="1296106" y="5016345"/>
            <a:ext cx="609461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a:ln>
                  <a:noFill/>
                </a:ln>
                <a:solidFill>
                  <a:srgbClr val="5E5E5E"/>
                </a:solidFill>
                <a:effectLst/>
                <a:uFillTx/>
                <a:latin typeface="+mn-lt"/>
                <a:ea typeface="+mn-ea"/>
                <a:cs typeface="+mn-cs"/>
                <a:sym typeface="Helvetica Neue"/>
              </a:rPr>
              <a:t>Pacientes recaída tras primera línea STUPP</a:t>
            </a:r>
          </a:p>
        </p:txBody>
      </p:sp>
      <p:pic>
        <p:nvPicPr>
          <p:cNvPr id="20" name="Imagen 19" descr="Gráfico, Histograma&#10;&#10;Descripción generada automáticamente">
            <a:extLst>
              <a:ext uri="{FF2B5EF4-FFF2-40B4-BE49-F238E27FC236}">
                <a16:creationId xmlns:a16="http://schemas.microsoft.com/office/drawing/2014/main" id="{2396D8E8-9E16-C69E-DCC8-140CF1B26EF0}"/>
              </a:ext>
            </a:extLst>
          </p:cNvPr>
          <p:cNvPicPr>
            <a:picLocks noChangeAspect="1"/>
          </p:cNvPicPr>
          <p:nvPr/>
        </p:nvPicPr>
        <p:blipFill rotWithShape="1">
          <a:blip r:embed="rId5">
            <a:extLst>
              <a:ext uri="{28A0092B-C50C-407E-A947-70E740481C1C}">
                <a14:useLocalDpi xmlns:a14="http://schemas.microsoft.com/office/drawing/2010/main" val="0"/>
              </a:ext>
            </a:extLst>
          </a:blip>
          <a:srcRect r="8198"/>
          <a:stretch/>
        </p:blipFill>
        <p:spPr>
          <a:xfrm>
            <a:off x="12192000" y="440750"/>
            <a:ext cx="11396603" cy="6182461"/>
          </a:xfrm>
          <a:prstGeom prst="rect">
            <a:avLst/>
          </a:prstGeom>
        </p:spPr>
      </p:pic>
      <p:sp>
        <p:nvSpPr>
          <p:cNvPr id="21" name="CuadroTexto 20">
            <a:extLst>
              <a:ext uri="{FF2B5EF4-FFF2-40B4-BE49-F238E27FC236}">
                <a16:creationId xmlns:a16="http://schemas.microsoft.com/office/drawing/2014/main" id="{84477978-3303-48FB-7B6C-EB2795C77D76}"/>
              </a:ext>
            </a:extLst>
          </p:cNvPr>
          <p:cNvSpPr txBox="1"/>
          <p:nvPr/>
        </p:nvSpPr>
        <p:spPr>
          <a:xfrm>
            <a:off x="16762448" y="7241637"/>
            <a:ext cx="3416000" cy="2687915"/>
          </a:xfrm>
          <a:prstGeom prst="rect">
            <a:avLst/>
          </a:prstGeom>
          <a:solidFill>
            <a:srgbClr val="D77F31">
              <a:alpha val="25000"/>
            </a:srgbClr>
          </a:solidFill>
          <a:ln w="38100" cap="flat">
            <a:solidFill>
              <a:srgbClr val="D77F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50000"/>
              </a:lnSpc>
              <a:spcBef>
                <a:spcPts val="0"/>
              </a:spcBef>
              <a:spcAft>
                <a:spcPts val="0"/>
              </a:spcAft>
              <a:buClrTx/>
              <a:buSzTx/>
              <a:buFontTx/>
              <a:buNone/>
              <a:tabLst/>
            </a:pPr>
            <a:r>
              <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TMZ: 5.6m</a:t>
            </a:r>
          </a:p>
          <a:p>
            <a:pPr marL="0" marR="0" indent="0" algn="ctr" defTabSz="2438338" rtl="0" fontAlgn="auto" latinLnBrk="0" hangingPunct="0">
              <a:lnSpc>
                <a:spcPct val="150000"/>
              </a:lnSpc>
              <a:spcBef>
                <a:spcPts val="0"/>
              </a:spcBef>
              <a:spcAft>
                <a:spcPts val="0"/>
              </a:spcAft>
              <a:buClrTx/>
              <a:buSzTx/>
              <a:buFontTx/>
              <a:buNone/>
              <a:tabLst/>
            </a:pPr>
            <a:r>
              <a:rPr lang="es-ES" sz="2800" dirty="0">
                <a:solidFill>
                  <a:srgbClr val="010000"/>
                </a:solidFill>
                <a:latin typeface="Calibri" panose="020F0502020204030204" pitchFamily="34" charset="0"/>
                <a:cs typeface="Calibri" panose="020F0502020204030204" pitchFamily="34" charset="0"/>
              </a:rPr>
              <a:t>GK: 9.2m</a:t>
            </a:r>
            <a:endPar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0" marR="0" indent="0" algn="ctr" defTabSz="2438338" rtl="0" fontAlgn="auto" latinLnBrk="0" hangingPunct="0">
              <a:lnSpc>
                <a:spcPct val="150000"/>
              </a:lnSpc>
              <a:spcBef>
                <a:spcPts val="0"/>
              </a:spcBef>
              <a:spcAft>
                <a:spcPts val="0"/>
              </a:spcAft>
              <a:buClrTx/>
              <a:buSzTx/>
              <a:buFontTx/>
              <a:buNone/>
              <a:tabLst/>
            </a:pPr>
            <a:r>
              <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Reintervención: 13.2m</a:t>
            </a:r>
          </a:p>
          <a:p>
            <a:pPr marL="0" marR="0" indent="0" algn="ctr" defTabSz="2438338" rtl="0" fontAlgn="auto" latinLnBrk="0" hangingPunct="0">
              <a:lnSpc>
                <a:spcPct val="150000"/>
              </a:lnSpc>
              <a:spcBef>
                <a:spcPts val="0"/>
              </a:spcBef>
              <a:spcAft>
                <a:spcPts val="0"/>
              </a:spcAft>
              <a:buClrTx/>
              <a:buSzTx/>
              <a:buFontTx/>
              <a:buNone/>
              <a:tabLst/>
            </a:pPr>
            <a:r>
              <a:rPr lang="es-ES" sz="2800" dirty="0">
                <a:solidFill>
                  <a:srgbClr val="010000"/>
                </a:solidFill>
                <a:latin typeface="Calibri" panose="020F0502020204030204" pitchFamily="34" charset="0"/>
                <a:cs typeface="Calibri" panose="020F0502020204030204" pitchFamily="34" charset="0"/>
              </a:rPr>
              <a:t>GK + TMZ: 15.5m</a:t>
            </a:r>
            <a:endPar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p:txBody>
      </p:sp>
      <p:sp>
        <p:nvSpPr>
          <p:cNvPr id="22" name="CuadroTexto 21">
            <a:extLst>
              <a:ext uri="{FF2B5EF4-FFF2-40B4-BE49-F238E27FC236}">
                <a16:creationId xmlns:a16="http://schemas.microsoft.com/office/drawing/2014/main" id="{78335976-22AB-C506-5404-FF803A6EB8DE}"/>
              </a:ext>
            </a:extLst>
          </p:cNvPr>
          <p:cNvSpPr txBox="1"/>
          <p:nvPr/>
        </p:nvSpPr>
        <p:spPr>
          <a:xfrm>
            <a:off x="19900093" y="11435655"/>
            <a:ext cx="3688510"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J Clin </a:t>
            </a:r>
            <a:r>
              <a:rPr lang="es-ES" sz="1600" b="0" i="0" dirty="0" err="1">
                <a:solidFill>
                  <a:srgbClr val="010000"/>
                </a:solidFill>
                <a:effectLst/>
              </a:rPr>
              <a:t>Neurosci</a:t>
            </a:r>
            <a:r>
              <a:rPr lang="es-ES" sz="1600" b="0" i="0" dirty="0">
                <a:solidFill>
                  <a:srgbClr val="010000"/>
                </a:solidFill>
                <a:effectLst/>
              </a:rPr>
              <a:t>. 2015 Mar;22(3):468-73</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23" name="CuadroTexto 22">
            <a:extLst>
              <a:ext uri="{FF2B5EF4-FFF2-40B4-BE49-F238E27FC236}">
                <a16:creationId xmlns:a16="http://schemas.microsoft.com/office/drawing/2014/main" id="{763C45E4-11D9-F50A-61C0-97AB9D69DD1F}"/>
              </a:ext>
            </a:extLst>
          </p:cNvPr>
          <p:cNvSpPr txBox="1"/>
          <p:nvPr/>
        </p:nvSpPr>
        <p:spPr>
          <a:xfrm>
            <a:off x="4918891" y="9478145"/>
            <a:ext cx="26529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800" b="0" i="0" u="none" strike="noStrike" cap="none" spc="0" normalizeH="0" baseline="0" dirty="0" err="1">
                <a:ln>
                  <a:noFill/>
                </a:ln>
                <a:solidFill>
                  <a:srgbClr val="010000"/>
                </a:solidFill>
                <a:effectLst/>
                <a:uFillTx/>
                <a:latin typeface="Calibri" panose="020F0502020204030204" pitchFamily="34" charset="0"/>
                <a:cs typeface="Calibri" panose="020F0502020204030204" pitchFamily="34" charset="0"/>
                <a:sym typeface="Helvetica Neue"/>
              </a:rPr>
              <a:t>Vol</a:t>
            </a:r>
            <a:r>
              <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9.8cc (0.6-49)</a:t>
            </a:r>
          </a:p>
        </p:txBody>
      </p:sp>
    </p:spTree>
    <p:extLst>
      <p:ext uri="{BB962C8B-B14F-4D97-AF65-F5344CB8AC3E}">
        <p14:creationId xmlns:p14="http://schemas.microsoft.com/office/powerpoint/2010/main" val="157536751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E4056112-90E6-1EA8-4EF2-23B5ACB82878}"/>
              </a:ext>
            </a:extLst>
          </p:cNvPr>
          <p:cNvSpPr>
            <a:spLocks noGrp="1"/>
          </p:cNvSpPr>
          <p:nvPr>
            <p:ph type="title"/>
          </p:nvPr>
        </p:nvSpPr>
        <p:spPr>
          <a:xfrm>
            <a:off x="2654987" y="3279578"/>
            <a:ext cx="5574613" cy="1762125"/>
          </a:xfrm>
        </p:spPr>
        <p:txBody>
          <a:bodyPr>
            <a:normAutofit/>
          </a:bodyPr>
          <a:lstStyle/>
          <a:p>
            <a:r>
              <a:rPr lang="es-ES" b="0" dirty="0">
                <a:latin typeface="Calibri" panose="020F0502020204030204" pitchFamily="34" charset="0"/>
                <a:cs typeface="Calibri" panose="020F0502020204030204" pitchFamily="34" charset="0"/>
              </a:rPr>
              <a:t>Bevacizumab</a:t>
            </a:r>
          </a:p>
        </p:txBody>
      </p:sp>
      <p:sp>
        <p:nvSpPr>
          <p:cNvPr id="3" name="CuadroTexto 2">
            <a:extLst>
              <a:ext uri="{FF2B5EF4-FFF2-40B4-BE49-F238E27FC236}">
                <a16:creationId xmlns:a16="http://schemas.microsoft.com/office/drawing/2014/main" id="{227A46BC-688C-2D61-A9D8-37A46CD4A3D2}"/>
              </a:ext>
            </a:extLst>
          </p:cNvPr>
          <p:cNvSpPr txBox="1"/>
          <p:nvPr/>
        </p:nvSpPr>
        <p:spPr>
          <a:xfrm>
            <a:off x="640081" y="5729487"/>
            <a:ext cx="11551920"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Arial" panose="020B0604020202020204" pitchFamily="34" charset="0"/>
              <a:buChar char="•"/>
            </a:pPr>
            <a:r>
              <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Ac monoclonal contra el factor de crecimiento endotelial vascular (VEGF)</a:t>
            </a:r>
          </a:p>
          <a:p>
            <a:pPr marL="342900" indent="-342900" algn="l">
              <a:buFont typeface="Arial" panose="020B0604020202020204" pitchFamily="34" charset="0"/>
              <a:buChar char="•"/>
            </a:pPr>
            <a:r>
              <a:rPr lang="es-ES" sz="2800" dirty="0">
                <a:solidFill>
                  <a:srgbClr val="010000"/>
                </a:solidFill>
                <a:latin typeface="Calibri" panose="020F0502020204030204" pitchFamily="34" charset="0"/>
                <a:cs typeface="Calibri" panose="020F0502020204030204" pitchFamily="34" charset="0"/>
              </a:rPr>
              <a:t>De elección en recaída desde aprobación 2009 FDA</a:t>
            </a:r>
          </a:p>
          <a:p>
            <a:pPr marL="342900" indent="-342900" algn="l">
              <a:buFont typeface="Arial" panose="020B0604020202020204" pitchFamily="34" charset="0"/>
              <a:buChar char="•"/>
            </a:pPr>
            <a:r>
              <a:rPr lang="es-ES" sz="2800" dirty="0">
                <a:solidFill>
                  <a:srgbClr val="010000"/>
                </a:solidFill>
                <a:latin typeface="Calibri" panose="020F0502020204030204" pitchFamily="34" charset="0"/>
                <a:cs typeface="Calibri" panose="020F0502020204030204" pitchFamily="34" charset="0"/>
              </a:rPr>
              <a:t>A</a:t>
            </a:r>
            <a:r>
              <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probación por dos ensayos fase II no controlados con irinotecán</a:t>
            </a:r>
          </a:p>
          <a:p>
            <a:pPr marL="342900" indent="-342900" algn="l">
              <a:buFont typeface="Arial" panose="020B0604020202020204" pitchFamily="34" charset="0"/>
              <a:buChar char="•"/>
            </a:pPr>
            <a:r>
              <a:rPr lang="es-ES" sz="2800" dirty="0">
                <a:solidFill>
                  <a:srgbClr val="010000"/>
                </a:solidFill>
                <a:latin typeface="Calibri" panose="020F0502020204030204" pitchFamily="34" charset="0"/>
                <a:cs typeface="Calibri" panose="020F0502020204030204" pitchFamily="34" charset="0"/>
              </a:rPr>
              <a:t>No aprobado en UE al no ser estudios comparativos</a:t>
            </a:r>
          </a:p>
          <a:p>
            <a:pPr marL="342900" indent="-342900" algn="l">
              <a:buFont typeface="Arial" panose="020B0604020202020204" pitchFamily="34" charset="0"/>
              <a:buChar char="•"/>
            </a:pPr>
            <a:r>
              <a:rPr lang="es-ES" sz="2800" dirty="0">
                <a:solidFill>
                  <a:srgbClr val="010000"/>
                </a:solidFill>
                <a:latin typeface="Calibri" panose="020F0502020204030204" pitchFamily="34" charset="0"/>
                <a:cs typeface="Calibri" panose="020F0502020204030204" pitchFamily="34" charset="0"/>
              </a:rPr>
              <a:t>Resultados esperados: Mediana OS 6.5-9.2m; PFS 6m 18-42.6%</a:t>
            </a:r>
            <a:endPar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p:txBody>
      </p:sp>
      <p:sp>
        <p:nvSpPr>
          <p:cNvPr id="7" name="CuadroTexto 6">
            <a:extLst>
              <a:ext uri="{FF2B5EF4-FFF2-40B4-BE49-F238E27FC236}">
                <a16:creationId xmlns:a16="http://schemas.microsoft.com/office/drawing/2014/main" id="{41F5C40C-B8C9-F7DC-E8E8-47547871125E}"/>
              </a:ext>
            </a:extLst>
          </p:cNvPr>
          <p:cNvSpPr txBox="1"/>
          <p:nvPr/>
        </p:nvSpPr>
        <p:spPr>
          <a:xfrm>
            <a:off x="14846987" y="9312660"/>
            <a:ext cx="7583881"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Tx/>
              <a:buChar char="-"/>
            </a:pPr>
            <a:r>
              <a:rPr kumimoji="0" lang="es-ES" sz="26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EGFR amplificado 50%; 40% de estos </a:t>
            </a:r>
            <a:r>
              <a:rPr kumimoji="0" lang="es-ES" sz="2600" b="0" i="0" u="none" strike="noStrike" cap="none" spc="0" normalizeH="0" baseline="0" dirty="0" err="1">
                <a:ln>
                  <a:noFill/>
                </a:ln>
                <a:solidFill>
                  <a:srgbClr val="010000"/>
                </a:solidFill>
                <a:effectLst/>
                <a:uFillTx/>
                <a:latin typeface="Calibri" panose="020F0502020204030204" pitchFamily="34" charset="0"/>
                <a:cs typeface="Calibri" panose="020F0502020204030204" pitchFamily="34" charset="0"/>
                <a:sym typeface="Helvetica Neue"/>
              </a:rPr>
              <a:t>EGRFvIII</a:t>
            </a:r>
            <a:endParaRPr lang="es-ES" sz="2600" dirty="0">
              <a:solidFill>
                <a:srgbClr val="010000"/>
              </a:solidFill>
              <a:latin typeface="Calibri" panose="020F0502020204030204" pitchFamily="34" charset="0"/>
              <a:cs typeface="Calibri" panose="020F0502020204030204" pitchFamily="34" charset="0"/>
            </a:endParaRPr>
          </a:p>
          <a:p>
            <a:pPr marL="342900" indent="-342900" algn="l">
              <a:buFontTx/>
              <a:buChar char="-"/>
            </a:pPr>
            <a:r>
              <a:rPr lang="es-ES" sz="2600" dirty="0" err="1">
                <a:solidFill>
                  <a:srgbClr val="010000"/>
                </a:solidFill>
                <a:latin typeface="Calibri" panose="020F0502020204030204" pitchFamily="34" charset="0"/>
                <a:cs typeface="Calibri" panose="020F0502020204030204" pitchFamily="34" charset="0"/>
              </a:rPr>
              <a:t>EGFRvIII</a:t>
            </a:r>
            <a:r>
              <a:rPr lang="es-ES" sz="2600" dirty="0">
                <a:solidFill>
                  <a:srgbClr val="010000"/>
                </a:solidFill>
                <a:latin typeface="Calibri" panose="020F0502020204030204" pitchFamily="34" charset="0"/>
                <a:cs typeface="Calibri" panose="020F0502020204030204" pitchFamily="34" charset="0"/>
              </a:rPr>
              <a:t> factor mal </a:t>
            </a:r>
            <a:r>
              <a:rPr lang="es-ES" sz="2600" dirty="0" err="1">
                <a:solidFill>
                  <a:srgbClr val="010000"/>
                </a:solidFill>
                <a:latin typeface="Calibri" panose="020F0502020204030204" pitchFamily="34" charset="0"/>
                <a:cs typeface="Calibri" panose="020F0502020204030204" pitchFamily="34" charset="0"/>
              </a:rPr>
              <a:t>px</a:t>
            </a:r>
            <a:endParaRPr lang="es-ES" sz="2600" dirty="0">
              <a:solidFill>
                <a:srgbClr val="010000"/>
              </a:solidFill>
              <a:latin typeface="Calibri" panose="020F0502020204030204" pitchFamily="34" charset="0"/>
              <a:cs typeface="Calibri" panose="020F0502020204030204" pitchFamily="34" charset="0"/>
            </a:endParaRPr>
          </a:p>
          <a:p>
            <a:pPr marL="342900" indent="-342900" algn="l">
              <a:buFontTx/>
              <a:buChar char="-"/>
            </a:pPr>
            <a:r>
              <a:rPr kumimoji="0" lang="es-ES" sz="26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Resultados preliminares prometedores fase II </a:t>
            </a:r>
          </a:p>
          <a:p>
            <a:pPr marL="342900" indent="-342900" algn="l">
              <a:buFontTx/>
              <a:buChar char="-"/>
            </a:pPr>
            <a:r>
              <a:rPr lang="es-ES" sz="2600" dirty="0">
                <a:solidFill>
                  <a:srgbClr val="010000"/>
                </a:solidFill>
                <a:latin typeface="Calibri" panose="020F0502020204030204" pitchFamily="34" charset="0"/>
                <a:cs typeface="Calibri" panose="020F0502020204030204" pitchFamily="34" charset="0"/>
              </a:rPr>
              <a:t>Fallo del fase III</a:t>
            </a:r>
            <a:endParaRPr kumimoji="0" lang="es-ES" sz="26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p:txBody>
      </p:sp>
      <p:pic>
        <p:nvPicPr>
          <p:cNvPr id="15" name="Imagen 14" descr="Texto&#10;&#10;Descripción generada automáticamente">
            <a:extLst>
              <a:ext uri="{FF2B5EF4-FFF2-40B4-BE49-F238E27FC236}">
                <a16:creationId xmlns:a16="http://schemas.microsoft.com/office/drawing/2014/main" id="{680D1CC0-CD3C-ED87-BF50-76E7C63B6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965" y="2104529"/>
            <a:ext cx="8557246" cy="1762124"/>
          </a:xfrm>
          <a:prstGeom prst="rect">
            <a:avLst/>
          </a:prstGeom>
        </p:spPr>
      </p:pic>
      <p:pic>
        <p:nvPicPr>
          <p:cNvPr id="17" name="Imagen 16" descr="Texto&#10;&#10;Descripción generada automáticamente">
            <a:extLst>
              <a:ext uri="{FF2B5EF4-FFF2-40B4-BE49-F238E27FC236}">
                <a16:creationId xmlns:a16="http://schemas.microsoft.com/office/drawing/2014/main" id="{F3EACC63-FE9D-9FD7-2E8F-399BCC35D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5965" y="4504664"/>
            <a:ext cx="9618003" cy="1600507"/>
          </a:xfrm>
          <a:prstGeom prst="rect">
            <a:avLst/>
          </a:prstGeom>
        </p:spPr>
      </p:pic>
      <p:pic>
        <p:nvPicPr>
          <p:cNvPr id="18" name="Imagen 17">
            <a:extLst>
              <a:ext uri="{FF2B5EF4-FFF2-40B4-BE49-F238E27FC236}">
                <a16:creationId xmlns:a16="http://schemas.microsoft.com/office/drawing/2014/main" id="{89CC46F4-D6CD-4229-F544-6D497C8724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06004" y="2655874"/>
            <a:ext cx="1048667" cy="913838"/>
          </a:xfrm>
          <a:prstGeom prst="rect">
            <a:avLst/>
          </a:prstGeom>
        </p:spPr>
      </p:pic>
      <p:pic>
        <p:nvPicPr>
          <p:cNvPr id="19" name="Imagen 18">
            <a:extLst>
              <a:ext uri="{FF2B5EF4-FFF2-40B4-BE49-F238E27FC236}">
                <a16:creationId xmlns:a16="http://schemas.microsoft.com/office/drawing/2014/main" id="{9D91F044-7E14-3B61-98DD-345FD63DC2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06004" y="4815649"/>
            <a:ext cx="1048667" cy="913838"/>
          </a:xfrm>
          <a:prstGeom prst="rect">
            <a:avLst/>
          </a:prstGeom>
        </p:spPr>
      </p:pic>
      <p:pic>
        <p:nvPicPr>
          <p:cNvPr id="21" name="Imagen 20" descr="Texto&#10;&#10;Descripción generada automáticamente con confianza media">
            <a:extLst>
              <a:ext uri="{FF2B5EF4-FFF2-40B4-BE49-F238E27FC236}">
                <a16:creationId xmlns:a16="http://schemas.microsoft.com/office/drawing/2014/main" id="{3FB8C2C3-21F3-D824-246F-5BF536006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8468" y="7871705"/>
            <a:ext cx="7772400" cy="1315896"/>
          </a:xfrm>
          <a:prstGeom prst="rect">
            <a:avLst/>
          </a:prstGeom>
        </p:spPr>
      </p:pic>
      <p:pic>
        <p:nvPicPr>
          <p:cNvPr id="5" name="Imagen 4">
            <a:extLst>
              <a:ext uri="{FF2B5EF4-FFF2-40B4-BE49-F238E27FC236}">
                <a16:creationId xmlns:a16="http://schemas.microsoft.com/office/drawing/2014/main" id="{55543042-1AEB-3EE4-080A-9A17D5223A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81967" y="8212050"/>
            <a:ext cx="1048667" cy="913838"/>
          </a:xfrm>
          <a:prstGeom prst="rect">
            <a:avLst/>
          </a:prstGeom>
        </p:spPr>
      </p:pic>
      <p:sp>
        <p:nvSpPr>
          <p:cNvPr id="4" name="CuadroTexto 3">
            <a:extLst>
              <a:ext uri="{FF2B5EF4-FFF2-40B4-BE49-F238E27FC236}">
                <a16:creationId xmlns:a16="http://schemas.microsoft.com/office/drawing/2014/main" id="{0A1DAB03-E8EE-CFE5-5D56-24F192077E6B}"/>
              </a:ext>
            </a:extLst>
          </p:cNvPr>
          <p:cNvSpPr txBox="1"/>
          <p:nvPr/>
        </p:nvSpPr>
        <p:spPr>
          <a:xfrm>
            <a:off x="11887200" y="-168442"/>
            <a:ext cx="12496800" cy="12059712"/>
          </a:xfrm>
          <a:prstGeom prst="rect">
            <a:avLst/>
          </a:prstGeom>
          <a:solidFill>
            <a:srgbClr val="0193BE">
              <a:alpha val="1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s-ES" sz="765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27931246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3833B94-0E63-822D-AAE7-3980FD41C1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8113" y="3664688"/>
            <a:ext cx="9834998" cy="6008701"/>
          </a:xfrm>
          <a:prstGeom prst="rect">
            <a:avLst/>
          </a:prstGeom>
        </p:spPr>
      </p:pic>
      <p:pic>
        <p:nvPicPr>
          <p:cNvPr id="8" name="Imagen 7">
            <a:extLst>
              <a:ext uri="{FF2B5EF4-FFF2-40B4-BE49-F238E27FC236}">
                <a16:creationId xmlns:a16="http://schemas.microsoft.com/office/drawing/2014/main" id="{028F0956-4B2A-09E3-7632-62C2E2668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8726" y="489965"/>
            <a:ext cx="6599358" cy="5453636"/>
          </a:xfrm>
          <a:prstGeom prst="rect">
            <a:avLst/>
          </a:prstGeom>
        </p:spPr>
      </p:pic>
      <p:pic>
        <p:nvPicPr>
          <p:cNvPr id="10" name="Imagen 9">
            <a:extLst>
              <a:ext uri="{FF2B5EF4-FFF2-40B4-BE49-F238E27FC236}">
                <a16:creationId xmlns:a16="http://schemas.microsoft.com/office/drawing/2014/main" id="{5174F951-D69A-831A-B076-6E5D171A9D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80491" y="5619868"/>
            <a:ext cx="6487593" cy="5179680"/>
          </a:xfrm>
          <a:prstGeom prst="rect">
            <a:avLst/>
          </a:prstGeom>
        </p:spPr>
      </p:pic>
      <p:sp>
        <p:nvSpPr>
          <p:cNvPr id="2" name="Título 2">
            <a:extLst>
              <a:ext uri="{FF2B5EF4-FFF2-40B4-BE49-F238E27FC236}">
                <a16:creationId xmlns:a16="http://schemas.microsoft.com/office/drawing/2014/main" id="{59E20E0D-7FBC-44A3-3A90-59D2139C5AD8}"/>
              </a:ext>
            </a:extLst>
          </p:cNvPr>
          <p:cNvSpPr>
            <a:spLocks noGrp="1"/>
          </p:cNvSpPr>
          <p:nvPr>
            <p:ph type="title"/>
          </p:nvPr>
        </p:nvSpPr>
        <p:spPr>
          <a:xfrm>
            <a:off x="1173905" y="916238"/>
            <a:ext cx="8197497" cy="1762125"/>
          </a:xfrm>
        </p:spPr>
        <p:txBody>
          <a:bodyPr>
            <a:normAutofit fontScale="90000"/>
          </a:bodyPr>
          <a:lstStyle/>
          <a:p>
            <a:r>
              <a:rPr lang="es-ES" b="0" dirty="0">
                <a:latin typeface="Calibri" panose="020F0502020204030204" pitchFamily="34" charset="0"/>
                <a:cs typeface="Calibri" panose="020F0502020204030204" pitchFamily="34" charset="0"/>
              </a:rPr>
              <a:t>Bevacizumab + RT: RTOG 1205</a:t>
            </a:r>
          </a:p>
        </p:txBody>
      </p:sp>
      <p:pic>
        <p:nvPicPr>
          <p:cNvPr id="3" name="Imagen 2">
            <a:extLst>
              <a:ext uri="{FF2B5EF4-FFF2-40B4-BE49-F238E27FC236}">
                <a16:creationId xmlns:a16="http://schemas.microsoft.com/office/drawing/2014/main" id="{F30518D7-7A80-1D43-9F2C-94C2839329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80911" y="7932888"/>
            <a:ext cx="854976" cy="745050"/>
          </a:xfrm>
          <a:prstGeom prst="rect">
            <a:avLst/>
          </a:prstGeom>
        </p:spPr>
      </p:pic>
      <p:pic>
        <p:nvPicPr>
          <p:cNvPr id="4" name="Imagen 10">
            <a:extLst>
              <a:ext uri="{FF2B5EF4-FFF2-40B4-BE49-F238E27FC236}">
                <a16:creationId xmlns:a16="http://schemas.microsoft.com/office/drawing/2014/main" id="{87FD55ED-DC03-D096-46C8-D4264E6F49D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197" b="95455" l="7468" r="86039">
                        <a14:foregroundMark x1="73701" y1="37121" x2="86039" y2="43182"/>
                        <a14:foregroundMark x1="86039" y1="43182" x2="82792" y2="32955"/>
                        <a14:foregroundMark x1="13636" y1="39773" x2="10714" y2="56818"/>
                        <a14:foregroundMark x1="10714" y1="45833" x2="22078" y2="17045"/>
                        <a14:foregroundMark x1="22078" y1="17045" x2="49351" y2="11364"/>
                        <a14:foregroundMark x1="49351" y1="11364" x2="55519" y2="11364"/>
                        <a14:foregroundMark x1="8442" y1="59470" x2="7468" y2="42803"/>
                        <a14:foregroundMark x1="7468" y1="42803" x2="25649" y2="17045"/>
                        <a14:foregroundMark x1="25649" y1="17045" x2="36364" y2="11364"/>
                        <a14:foregroundMark x1="14610" y1="29545" x2="21753" y2="15909"/>
                        <a14:foregroundMark x1="21753" y1="15909" x2="49351" y2="11364"/>
                        <a14:foregroundMark x1="49351" y1="11364" x2="55519" y2="11364"/>
                        <a14:foregroundMark x1="63636" y1="14015" x2="75974" y2="9848"/>
                        <a14:foregroundMark x1="62013" y1="14773" x2="66558" y2="9848"/>
                        <a14:foregroundMark x1="36364" y1="12500" x2="49351" y2="7197"/>
                        <a14:foregroundMark x1="49351" y1="7197" x2="54870" y2="7955"/>
                        <a14:foregroundMark x1="35714" y1="90909" x2="50649" y2="95455"/>
                        <a14:foregroundMark x1="50649" y1="95455" x2="59091" y2="89394"/>
                        <a14:foregroundMark x1="32143" y1="87500" x2="25102" y2="84041"/>
                        <a14:foregroundMark x1="17064" y1="76642" x2="11364" y2="66667"/>
                        <a14:foregroundMark x1="11364" y1="66667" x2="10714" y2="57576"/>
                        <a14:foregroundMark x1="23553" y1="85641" x2="40260" y2="92045"/>
                        <a14:foregroundMark x1="68831" y1="84091" x2="79221" y2="67424"/>
                        <a14:foregroundMark x1="79221" y1="67424" x2="81818" y2="56061"/>
                        <a14:foregroundMark x1="71787" y1="68939" x2="71753" y2="69318"/>
                        <a14:foregroundMark x1="74675" y1="36364" x2="72080" y2="65630"/>
                        <a14:foregroundMark x1="71753" y1="69318" x2="67857" y2="74621"/>
                        <a14:backgroundMark x1="21753" y1="32197" x2="49026" y2="28409"/>
                        <a14:backgroundMark x1="49026" y1="28409" x2="37338" y2="22727"/>
                        <a14:backgroundMark x1="66558" y1="45833" x2="66558" y2="68939"/>
                        <a14:backgroundMark x1="18182" y1="85227" x2="14610" y2="85227"/>
                        <a14:backgroundMark x1="15909" y1="84091" x2="15909" y2="84091"/>
                        <a14:backgroundMark x1="13636" y1="81439" x2="19481" y2="84091"/>
                        <a14:backgroundMark x1="18182" y1="84091" x2="21753" y2="87500"/>
                      </a14:backgroundRemoval>
                    </a14:imgEffect>
                  </a14:imgLayer>
                </a14:imgProps>
              </a:ext>
              <a:ext uri="{28A0092B-C50C-407E-A947-70E740481C1C}">
                <a14:useLocalDpi xmlns:a14="http://schemas.microsoft.com/office/drawing/2010/main" val="0"/>
              </a:ext>
            </a:extLst>
          </a:blip>
          <a:srcRect l="7123" r="7512"/>
          <a:stretch/>
        </p:blipFill>
        <p:spPr>
          <a:xfrm>
            <a:off x="21580911" y="3250964"/>
            <a:ext cx="824068" cy="827448"/>
          </a:xfrm>
          <a:prstGeom prst="rect">
            <a:avLst/>
          </a:prstGeom>
        </p:spPr>
      </p:pic>
      <p:sp>
        <p:nvSpPr>
          <p:cNvPr id="7" name="CuadroTexto 6">
            <a:extLst>
              <a:ext uri="{FF2B5EF4-FFF2-40B4-BE49-F238E27FC236}">
                <a16:creationId xmlns:a16="http://schemas.microsoft.com/office/drawing/2014/main" id="{5214EA47-DD11-834F-6426-5E13C3A32563}"/>
              </a:ext>
            </a:extLst>
          </p:cNvPr>
          <p:cNvSpPr txBox="1"/>
          <p:nvPr/>
        </p:nvSpPr>
        <p:spPr>
          <a:xfrm>
            <a:off x="14346115" y="11438971"/>
            <a:ext cx="828983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s-ES" sz="1600" dirty="0">
                <a:solidFill>
                  <a:srgbClr val="010000"/>
                </a:solidFill>
                <a:effectLst/>
              </a:rPr>
              <a:t>Neuro-</a:t>
            </a:r>
            <a:r>
              <a:rPr lang="es-ES" sz="1600" dirty="0" err="1">
                <a:solidFill>
                  <a:srgbClr val="010000"/>
                </a:solidFill>
                <a:effectLst/>
              </a:rPr>
              <a:t>Oncology</a:t>
            </a:r>
            <a:r>
              <a:rPr lang="es-ES" sz="1600" dirty="0">
                <a:solidFill>
                  <a:srgbClr val="010000"/>
                </a:solidFill>
                <a:effectLst/>
              </a:rPr>
              <a:t>, 21, </a:t>
            </a:r>
            <a:r>
              <a:rPr lang="es-ES" sz="1600" dirty="0" err="1">
                <a:solidFill>
                  <a:srgbClr val="010000"/>
                </a:solidFill>
                <a:effectLst/>
              </a:rPr>
              <a:t>Issue</a:t>
            </a:r>
            <a:r>
              <a:rPr lang="es-ES" sz="1600" dirty="0">
                <a:solidFill>
                  <a:srgbClr val="010000"/>
                </a:solidFill>
                <a:effectLst/>
              </a:rPr>
              <a:t> Supplement_6, </a:t>
            </a:r>
            <a:r>
              <a:rPr lang="es-ES" sz="1600" dirty="0" err="1">
                <a:solidFill>
                  <a:srgbClr val="010000"/>
                </a:solidFill>
                <a:effectLst/>
              </a:rPr>
              <a:t>November</a:t>
            </a:r>
            <a:r>
              <a:rPr lang="es-ES" sz="1600" dirty="0">
                <a:solidFill>
                  <a:srgbClr val="010000"/>
                </a:solidFill>
                <a:effectLst/>
              </a:rPr>
              <a:t> 2019, Page vi20</a:t>
            </a:r>
            <a:br>
              <a:rPr lang="es-ES" sz="1600" dirty="0">
                <a:solidFill>
                  <a:srgbClr val="010000"/>
                </a:solidFill>
                <a:effectLst/>
              </a:rPr>
            </a:br>
            <a:endParaRPr lang="es-ES" sz="1600" dirty="0">
              <a:solidFill>
                <a:srgbClr val="010000"/>
              </a:solidFill>
            </a:endParaRPr>
          </a:p>
          <a:p>
            <a:pPr marL="0" marR="0" indent="0" algn="ctr"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 name="CuadroTexto 4">
            <a:extLst>
              <a:ext uri="{FF2B5EF4-FFF2-40B4-BE49-F238E27FC236}">
                <a16:creationId xmlns:a16="http://schemas.microsoft.com/office/drawing/2014/main" id="{668389ED-AA26-9227-CE95-E6D0D82BF93C}"/>
              </a:ext>
            </a:extLst>
          </p:cNvPr>
          <p:cNvSpPr txBox="1"/>
          <p:nvPr/>
        </p:nvSpPr>
        <p:spPr>
          <a:xfrm>
            <a:off x="1173905" y="6197114"/>
            <a:ext cx="79989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a:ln>
                  <a:noFill/>
                </a:ln>
                <a:solidFill>
                  <a:srgbClr val="5E5E5E"/>
                </a:solidFill>
                <a:effectLst/>
                <a:uFillTx/>
                <a:latin typeface="+mn-lt"/>
                <a:ea typeface="+mn-ea"/>
                <a:cs typeface="+mn-cs"/>
                <a:sym typeface="Helvetica Neue"/>
              </a:rPr>
              <a:t>182p</a:t>
            </a:r>
          </a:p>
        </p:txBody>
      </p:sp>
    </p:spTree>
    <p:extLst>
      <p:ext uri="{BB962C8B-B14F-4D97-AF65-F5344CB8AC3E}">
        <p14:creationId xmlns:p14="http://schemas.microsoft.com/office/powerpoint/2010/main" val="250957720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8F6C11C4-8260-13BC-3AD6-009706781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261" y="610043"/>
            <a:ext cx="10323013" cy="2481886"/>
          </a:xfrm>
          <a:prstGeom prst="rect">
            <a:avLst/>
          </a:prstGeom>
        </p:spPr>
      </p:pic>
      <p:pic>
        <p:nvPicPr>
          <p:cNvPr id="24" name="Imagen 23">
            <a:extLst>
              <a:ext uri="{FF2B5EF4-FFF2-40B4-BE49-F238E27FC236}">
                <a16:creationId xmlns:a16="http://schemas.microsoft.com/office/drawing/2014/main" id="{D5018AFB-50D3-C276-D28E-77BE15B8E487}"/>
              </a:ext>
            </a:extLst>
          </p:cNvPr>
          <p:cNvPicPr>
            <a:picLocks noChangeAspect="1"/>
          </p:cNvPicPr>
          <p:nvPr/>
        </p:nvPicPr>
        <p:blipFill rotWithShape="1">
          <a:blip r:embed="rId4">
            <a:extLst>
              <a:ext uri="{28A0092B-C50C-407E-A947-70E740481C1C}">
                <a14:useLocalDpi xmlns:a14="http://schemas.microsoft.com/office/drawing/2010/main" val="0"/>
              </a:ext>
            </a:extLst>
          </a:blip>
          <a:srcRect b="68009"/>
          <a:stretch/>
        </p:blipFill>
        <p:spPr>
          <a:xfrm>
            <a:off x="4383616" y="6136396"/>
            <a:ext cx="4978400" cy="475361"/>
          </a:xfrm>
          <a:prstGeom prst="rect">
            <a:avLst/>
          </a:prstGeom>
        </p:spPr>
      </p:pic>
      <p:pic>
        <p:nvPicPr>
          <p:cNvPr id="27" name="Imagen 26">
            <a:extLst>
              <a:ext uri="{FF2B5EF4-FFF2-40B4-BE49-F238E27FC236}">
                <a16:creationId xmlns:a16="http://schemas.microsoft.com/office/drawing/2014/main" id="{E302A53F-BBF2-0C11-0635-4D699EB11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216" y="3102509"/>
            <a:ext cx="6096000" cy="330200"/>
          </a:xfrm>
          <a:prstGeom prst="rect">
            <a:avLst/>
          </a:prstGeom>
        </p:spPr>
      </p:pic>
      <p:sp>
        <p:nvSpPr>
          <p:cNvPr id="7" name="CuadroTexto 6">
            <a:extLst>
              <a:ext uri="{FF2B5EF4-FFF2-40B4-BE49-F238E27FC236}">
                <a16:creationId xmlns:a16="http://schemas.microsoft.com/office/drawing/2014/main" id="{97F6E6FB-DD78-AB3C-FFB8-BB7C4D8DE05D}"/>
              </a:ext>
            </a:extLst>
          </p:cNvPr>
          <p:cNvSpPr txBox="1"/>
          <p:nvPr/>
        </p:nvSpPr>
        <p:spPr>
          <a:xfrm>
            <a:off x="18784088" y="11036564"/>
            <a:ext cx="415979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Adv</a:t>
            </a:r>
            <a:r>
              <a:rPr lang="es-ES" sz="1600" b="0" i="0" dirty="0">
                <a:solidFill>
                  <a:srgbClr val="010000"/>
                </a:solidFill>
                <a:effectLst/>
              </a:rPr>
              <a:t> </a:t>
            </a:r>
            <a:r>
              <a:rPr lang="es-ES" sz="1600" b="0" i="0" dirty="0" err="1">
                <a:solidFill>
                  <a:srgbClr val="010000"/>
                </a:solidFill>
                <a:effectLst/>
              </a:rPr>
              <a:t>Radiat</a:t>
            </a:r>
            <a:r>
              <a:rPr lang="es-ES" sz="1600" b="0" i="0" dirty="0">
                <a:solidFill>
                  <a:srgbClr val="010000"/>
                </a:solidFill>
                <a:effectLst/>
              </a:rPr>
              <a:t> Oncol. 2020 </a:t>
            </a:r>
            <a:r>
              <a:rPr lang="es-ES" sz="1600" b="0" i="0" dirty="0" err="1">
                <a:solidFill>
                  <a:srgbClr val="010000"/>
                </a:solidFill>
                <a:effectLst/>
              </a:rPr>
              <a:t>Apr</a:t>
            </a:r>
            <a:r>
              <a:rPr lang="es-ES" sz="1600" b="0" i="0" dirty="0">
                <a:solidFill>
                  <a:srgbClr val="010000"/>
                </a:solidFill>
                <a:effectLst/>
              </a:rPr>
              <a:t> 22;5(5):978-983</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9" name="CuadroTexto 8">
            <a:extLst>
              <a:ext uri="{FF2B5EF4-FFF2-40B4-BE49-F238E27FC236}">
                <a16:creationId xmlns:a16="http://schemas.microsoft.com/office/drawing/2014/main" id="{E829F68A-E163-2CA6-9EF2-D258AD134511}"/>
              </a:ext>
            </a:extLst>
          </p:cNvPr>
          <p:cNvSpPr txBox="1"/>
          <p:nvPr/>
        </p:nvSpPr>
        <p:spPr>
          <a:xfrm>
            <a:off x="17977834" y="11359349"/>
            <a:ext cx="497732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J </a:t>
            </a:r>
            <a:r>
              <a:rPr lang="es-ES" sz="1600" b="0" i="0" dirty="0" err="1">
                <a:solidFill>
                  <a:srgbClr val="010000"/>
                </a:solidFill>
                <a:effectLst/>
              </a:rPr>
              <a:t>Cancer</a:t>
            </a:r>
            <a:r>
              <a:rPr lang="es-ES" sz="1600" b="0" i="0" dirty="0">
                <a:solidFill>
                  <a:srgbClr val="010000"/>
                </a:solidFill>
                <a:effectLst/>
              </a:rPr>
              <a:t> Res Clin Oncol. 2020 Jun;146(6):1615-1622</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3" name="Título 2">
            <a:extLst>
              <a:ext uri="{FF2B5EF4-FFF2-40B4-BE49-F238E27FC236}">
                <a16:creationId xmlns:a16="http://schemas.microsoft.com/office/drawing/2014/main" id="{949D15CE-6552-4F1D-F188-535B73971F54}"/>
              </a:ext>
            </a:extLst>
          </p:cNvPr>
          <p:cNvSpPr>
            <a:spLocks noGrp="1"/>
          </p:cNvSpPr>
          <p:nvPr>
            <p:ph type="title"/>
          </p:nvPr>
        </p:nvSpPr>
        <p:spPr>
          <a:xfrm>
            <a:off x="18736291" y="4700317"/>
            <a:ext cx="4978400" cy="1762125"/>
          </a:xfrm>
        </p:spPr>
        <p:txBody>
          <a:bodyPr>
            <a:normAutofit/>
          </a:bodyPr>
          <a:lstStyle/>
          <a:p>
            <a:r>
              <a:rPr lang="es-ES" b="0" dirty="0">
                <a:latin typeface="Calibri" panose="020F0502020204030204" pitchFamily="34" charset="0"/>
                <a:cs typeface="Calibri" panose="020F0502020204030204" pitchFamily="34" charset="0"/>
              </a:rPr>
              <a:t>Protones</a:t>
            </a:r>
          </a:p>
        </p:txBody>
      </p:sp>
      <p:pic>
        <p:nvPicPr>
          <p:cNvPr id="4" name="Imagen 3" descr="Texto&#10;&#10;Descripción generada automáticamente">
            <a:extLst>
              <a:ext uri="{FF2B5EF4-FFF2-40B4-BE49-F238E27FC236}">
                <a16:creationId xmlns:a16="http://schemas.microsoft.com/office/drawing/2014/main" id="{13743C4A-2396-821A-4D00-A58DBC437ADC}"/>
              </a:ext>
            </a:extLst>
          </p:cNvPr>
          <p:cNvPicPr>
            <a:picLocks noChangeAspect="1"/>
          </p:cNvPicPr>
          <p:nvPr/>
        </p:nvPicPr>
        <p:blipFill rotWithShape="1">
          <a:blip r:embed="rId6">
            <a:extLst>
              <a:ext uri="{28A0092B-C50C-407E-A947-70E740481C1C}">
                <a14:useLocalDpi xmlns:a14="http://schemas.microsoft.com/office/drawing/2010/main" val="0"/>
              </a:ext>
            </a:extLst>
          </a:blip>
          <a:srcRect b="32000"/>
          <a:stretch/>
        </p:blipFill>
        <p:spPr>
          <a:xfrm>
            <a:off x="1299261" y="3751439"/>
            <a:ext cx="13617423" cy="1303161"/>
          </a:xfrm>
          <a:prstGeom prst="rect">
            <a:avLst/>
          </a:prstGeom>
        </p:spPr>
      </p:pic>
    </p:spTree>
    <p:extLst>
      <p:ext uri="{BB962C8B-B14F-4D97-AF65-F5344CB8AC3E}">
        <p14:creationId xmlns:p14="http://schemas.microsoft.com/office/powerpoint/2010/main" val="215626108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7DA41A06-F981-93DA-C1A3-157FAC644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261" y="6989446"/>
            <a:ext cx="14053385" cy="1485899"/>
          </a:xfrm>
          <a:prstGeom prst="rect">
            <a:avLst/>
          </a:prstGeom>
        </p:spPr>
      </p:pic>
      <p:pic>
        <p:nvPicPr>
          <p:cNvPr id="18" name="Imagen 17">
            <a:extLst>
              <a:ext uri="{FF2B5EF4-FFF2-40B4-BE49-F238E27FC236}">
                <a16:creationId xmlns:a16="http://schemas.microsoft.com/office/drawing/2014/main" id="{FC2D00BE-F102-342F-EC5F-2C8405083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9616" y="9505729"/>
            <a:ext cx="5486400" cy="1219200"/>
          </a:xfrm>
          <a:prstGeom prst="rect">
            <a:avLst/>
          </a:prstGeom>
        </p:spPr>
      </p:pic>
      <p:pic>
        <p:nvPicPr>
          <p:cNvPr id="20" name="Imagen 19">
            <a:extLst>
              <a:ext uri="{FF2B5EF4-FFF2-40B4-BE49-F238E27FC236}">
                <a16:creationId xmlns:a16="http://schemas.microsoft.com/office/drawing/2014/main" id="{8F6C11C4-8260-13BC-3AD6-009706781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261" y="610043"/>
            <a:ext cx="10323013" cy="2481886"/>
          </a:xfrm>
          <a:prstGeom prst="rect">
            <a:avLst/>
          </a:prstGeom>
        </p:spPr>
      </p:pic>
      <p:pic>
        <p:nvPicPr>
          <p:cNvPr id="24" name="Imagen 23">
            <a:extLst>
              <a:ext uri="{FF2B5EF4-FFF2-40B4-BE49-F238E27FC236}">
                <a16:creationId xmlns:a16="http://schemas.microsoft.com/office/drawing/2014/main" id="{D5018AFB-50D3-C276-D28E-77BE15B8E487}"/>
              </a:ext>
            </a:extLst>
          </p:cNvPr>
          <p:cNvPicPr>
            <a:picLocks noChangeAspect="1"/>
          </p:cNvPicPr>
          <p:nvPr/>
        </p:nvPicPr>
        <p:blipFill rotWithShape="1">
          <a:blip r:embed="rId6">
            <a:extLst>
              <a:ext uri="{28A0092B-C50C-407E-A947-70E740481C1C}">
                <a14:useLocalDpi xmlns:a14="http://schemas.microsoft.com/office/drawing/2010/main" val="0"/>
              </a:ext>
            </a:extLst>
          </a:blip>
          <a:srcRect b="68009"/>
          <a:stretch/>
        </p:blipFill>
        <p:spPr>
          <a:xfrm>
            <a:off x="4383616" y="6136396"/>
            <a:ext cx="4978400" cy="475361"/>
          </a:xfrm>
          <a:prstGeom prst="rect">
            <a:avLst/>
          </a:prstGeom>
        </p:spPr>
      </p:pic>
      <p:pic>
        <p:nvPicPr>
          <p:cNvPr id="27" name="Imagen 26">
            <a:extLst>
              <a:ext uri="{FF2B5EF4-FFF2-40B4-BE49-F238E27FC236}">
                <a16:creationId xmlns:a16="http://schemas.microsoft.com/office/drawing/2014/main" id="{E302A53F-BBF2-0C11-0635-4D699EB118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1216" y="3102509"/>
            <a:ext cx="6096000" cy="330200"/>
          </a:xfrm>
          <a:prstGeom prst="rect">
            <a:avLst/>
          </a:prstGeom>
        </p:spPr>
      </p:pic>
      <p:sp>
        <p:nvSpPr>
          <p:cNvPr id="7" name="CuadroTexto 6">
            <a:extLst>
              <a:ext uri="{FF2B5EF4-FFF2-40B4-BE49-F238E27FC236}">
                <a16:creationId xmlns:a16="http://schemas.microsoft.com/office/drawing/2014/main" id="{97F6E6FB-DD78-AB3C-FFB8-BB7C4D8DE05D}"/>
              </a:ext>
            </a:extLst>
          </p:cNvPr>
          <p:cNvSpPr txBox="1"/>
          <p:nvPr/>
        </p:nvSpPr>
        <p:spPr>
          <a:xfrm>
            <a:off x="18784088" y="11036564"/>
            <a:ext cx="415979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Adv</a:t>
            </a:r>
            <a:r>
              <a:rPr lang="es-ES" sz="1600" b="0" i="0" dirty="0">
                <a:solidFill>
                  <a:srgbClr val="010000"/>
                </a:solidFill>
                <a:effectLst/>
              </a:rPr>
              <a:t> </a:t>
            </a:r>
            <a:r>
              <a:rPr lang="es-ES" sz="1600" b="0" i="0" dirty="0" err="1">
                <a:solidFill>
                  <a:srgbClr val="010000"/>
                </a:solidFill>
                <a:effectLst/>
              </a:rPr>
              <a:t>Radiat</a:t>
            </a:r>
            <a:r>
              <a:rPr lang="es-ES" sz="1600" b="0" i="0" dirty="0">
                <a:solidFill>
                  <a:srgbClr val="010000"/>
                </a:solidFill>
                <a:effectLst/>
              </a:rPr>
              <a:t> Oncol. 2020 </a:t>
            </a:r>
            <a:r>
              <a:rPr lang="es-ES" sz="1600" b="0" i="0" dirty="0" err="1">
                <a:solidFill>
                  <a:srgbClr val="010000"/>
                </a:solidFill>
                <a:effectLst/>
              </a:rPr>
              <a:t>Apr</a:t>
            </a:r>
            <a:r>
              <a:rPr lang="es-ES" sz="1600" b="0" i="0" dirty="0">
                <a:solidFill>
                  <a:srgbClr val="010000"/>
                </a:solidFill>
                <a:effectLst/>
              </a:rPr>
              <a:t> 22;5(5):978-983</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9" name="CuadroTexto 8">
            <a:extLst>
              <a:ext uri="{FF2B5EF4-FFF2-40B4-BE49-F238E27FC236}">
                <a16:creationId xmlns:a16="http://schemas.microsoft.com/office/drawing/2014/main" id="{E829F68A-E163-2CA6-9EF2-D258AD134511}"/>
              </a:ext>
            </a:extLst>
          </p:cNvPr>
          <p:cNvSpPr txBox="1"/>
          <p:nvPr/>
        </p:nvSpPr>
        <p:spPr>
          <a:xfrm>
            <a:off x="17977834" y="11359349"/>
            <a:ext cx="497732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J </a:t>
            </a:r>
            <a:r>
              <a:rPr lang="es-ES" sz="1600" b="0" i="0" dirty="0" err="1">
                <a:solidFill>
                  <a:srgbClr val="010000"/>
                </a:solidFill>
                <a:effectLst/>
              </a:rPr>
              <a:t>Cancer</a:t>
            </a:r>
            <a:r>
              <a:rPr lang="es-ES" sz="1600" b="0" i="0" dirty="0">
                <a:solidFill>
                  <a:srgbClr val="010000"/>
                </a:solidFill>
                <a:effectLst/>
              </a:rPr>
              <a:t> Res Clin Oncol. 2020 Jun;146(6):1615-1622</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3" name="Título 2">
            <a:extLst>
              <a:ext uri="{FF2B5EF4-FFF2-40B4-BE49-F238E27FC236}">
                <a16:creationId xmlns:a16="http://schemas.microsoft.com/office/drawing/2014/main" id="{949D15CE-6552-4F1D-F188-535B73971F54}"/>
              </a:ext>
            </a:extLst>
          </p:cNvPr>
          <p:cNvSpPr>
            <a:spLocks noGrp="1"/>
          </p:cNvSpPr>
          <p:nvPr>
            <p:ph type="title"/>
          </p:nvPr>
        </p:nvSpPr>
        <p:spPr>
          <a:xfrm>
            <a:off x="18736291" y="4700317"/>
            <a:ext cx="4978400" cy="1762125"/>
          </a:xfrm>
        </p:spPr>
        <p:txBody>
          <a:bodyPr>
            <a:normAutofit/>
          </a:bodyPr>
          <a:lstStyle/>
          <a:p>
            <a:r>
              <a:rPr lang="es-ES" b="0" dirty="0">
                <a:latin typeface="Calibri" panose="020F0502020204030204" pitchFamily="34" charset="0"/>
                <a:cs typeface="Calibri" panose="020F0502020204030204" pitchFamily="34" charset="0"/>
              </a:rPr>
              <a:t>Protones</a:t>
            </a:r>
          </a:p>
        </p:txBody>
      </p:sp>
      <p:pic>
        <p:nvPicPr>
          <p:cNvPr id="4" name="Imagen 3" descr="Texto&#10;&#10;Descripción generada automáticamente">
            <a:extLst>
              <a:ext uri="{FF2B5EF4-FFF2-40B4-BE49-F238E27FC236}">
                <a16:creationId xmlns:a16="http://schemas.microsoft.com/office/drawing/2014/main" id="{13743C4A-2396-821A-4D00-A58DBC437ADC}"/>
              </a:ext>
            </a:extLst>
          </p:cNvPr>
          <p:cNvPicPr>
            <a:picLocks noChangeAspect="1"/>
          </p:cNvPicPr>
          <p:nvPr/>
        </p:nvPicPr>
        <p:blipFill rotWithShape="1">
          <a:blip r:embed="rId8">
            <a:extLst>
              <a:ext uri="{28A0092B-C50C-407E-A947-70E740481C1C}">
                <a14:useLocalDpi xmlns:a14="http://schemas.microsoft.com/office/drawing/2010/main" val="0"/>
              </a:ext>
            </a:extLst>
          </a:blip>
          <a:srcRect b="32000"/>
          <a:stretch/>
        </p:blipFill>
        <p:spPr>
          <a:xfrm>
            <a:off x="1299261" y="3751439"/>
            <a:ext cx="13617423" cy="1303161"/>
          </a:xfrm>
          <a:prstGeom prst="rect">
            <a:avLst/>
          </a:prstGeom>
        </p:spPr>
      </p:pic>
      <p:grpSp>
        <p:nvGrpSpPr>
          <p:cNvPr id="5" name="Grupo 4">
            <a:extLst>
              <a:ext uri="{FF2B5EF4-FFF2-40B4-BE49-F238E27FC236}">
                <a16:creationId xmlns:a16="http://schemas.microsoft.com/office/drawing/2014/main" id="{B6A5F813-1A19-EAAC-B376-9A2D8289C906}"/>
              </a:ext>
            </a:extLst>
          </p:cNvPr>
          <p:cNvGrpSpPr/>
          <p:nvPr/>
        </p:nvGrpSpPr>
        <p:grpSpPr>
          <a:xfrm>
            <a:off x="1299261" y="8476921"/>
            <a:ext cx="10346664" cy="750366"/>
            <a:chOff x="1457408" y="8840891"/>
            <a:chExt cx="10346664" cy="750366"/>
          </a:xfrm>
        </p:grpSpPr>
        <p:pic>
          <p:nvPicPr>
            <p:cNvPr id="16" name="Imagen 15">
              <a:extLst>
                <a:ext uri="{FF2B5EF4-FFF2-40B4-BE49-F238E27FC236}">
                  <a16:creationId xmlns:a16="http://schemas.microsoft.com/office/drawing/2014/main" id="{A0D712EA-A001-AAFA-4867-C8D2955A25EE}"/>
                </a:ext>
              </a:extLst>
            </p:cNvPr>
            <p:cNvPicPr>
              <a:picLocks noChangeAspect="1"/>
            </p:cNvPicPr>
            <p:nvPr/>
          </p:nvPicPr>
          <p:blipFill rotWithShape="1">
            <a:blip r:embed="rId9">
              <a:extLst>
                <a:ext uri="{28A0092B-C50C-407E-A947-70E740481C1C}">
                  <a14:useLocalDpi xmlns:a14="http://schemas.microsoft.com/office/drawing/2010/main" val="0"/>
                </a:ext>
              </a:extLst>
            </a:blip>
            <a:srcRect b="32741"/>
            <a:stretch/>
          </p:blipFill>
          <p:spPr>
            <a:xfrm>
              <a:off x="1457408" y="8840891"/>
              <a:ext cx="9863984" cy="523571"/>
            </a:xfrm>
            <a:prstGeom prst="rect">
              <a:avLst/>
            </a:prstGeom>
          </p:spPr>
        </p:pic>
        <p:sp>
          <p:nvSpPr>
            <p:cNvPr id="2" name="CuadroTexto 1">
              <a:extLst>
                <a:ext uri="{FF2B5EF4-FFF2-40B4-BE49-F238E27FC236}">
                  <a16:creationId xmlns:a16="http://schemas.microsoft.com/office/drawing/2014/main" id="{26565C80-2806-A8B7-348B-2A196BF05F40}"/>
                </a:ext>
              </a:extLst>
            </p:cNvPr>
            <p:cNvSpPr txBox="1"/>
            <p:nvPr/>
          </p:nvSpPr>
          <p:spPr>
            <a:xfrm>
              <a:off x="6009216" y="9119333"/>
              <a:ext cx="5794856" cy="47192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400" b="0" i="0" u="none" strike="noStrike" cap="none" spc="0" normalizeH="0" baseline="0" dirty="0">
                  <a:ln>
                    <a:noFill/>
                  </a:ln>
                  <a:solidFill>
                    <a:srgbClr val="5E5E5E"/>
                  </a:solidFill>
                  <a:effectLst/>
                  <a:uFillTx/>
                  <a:latin typeface="+mn-lt"/>
                  <a:ea typeface="+mn-ea"/>
                  <a:cs typeface="+mn-cs"/>
                  <a:sym typeface="Helvetica Neue"/>
                </a:rPr>
                <a:t>                                                                   </a:t>
              </a:r>
            </a:p>
          </p:txBody>
        </p:sp>
      </p:grpSp>
    </p:spTree>
    <p:extLst>
      <p:ext uri="{BB962C8B-B14F-4D97-AF65-F5344CB8AC3E}">
        <p14:creationId xmlns:p14="http://schemas.microsoft.com/office/powerpoint/2010/main" val="385896847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847B159-7A41-E082-F924-1725F9D106FA}"/>
              </a:ext>
            </a:extLst>
          </p:cNvPr>
          <p:cNvPicPr>
            <a:picLocks noChangeAspect="1"/>
          </p:cNvPicPr>
          <p:nvPr/>
        </p:nvPicPr>
        <p:blipFill rotWithShape="1">
          <a:blip r:embed="rId3">
            <a:extLst>
              <a:ext uri="{28A0092B-C50C-407E-A947-70E740481C1C}">
                <a14:useLocalDpi xmlns:a14="http://schemas.microsoft.com/office/drawing/2010/main" val="0"/>
              </a:ext>
            </a:extLst>
          </a:blip>
          <a:srcRect b="25066"/>
          <a:stretch/>
        </p:blipFill>
        <p:spPr>
          <a:xfrm>
            <a:off x="12222396" y="2170276"/>
            <a:ext cx="10454242" cy="2392275"/>
          </a:xfrm>
          <a:prstGeom prst="rect">
            <a:avLst/>
          </a:prstGeom>
        </p:spPr>
      </p:pic>
      <p:pic>
        <p:nvPicPr>
          <p:cNvPr id="3" name="Imagen 2">
            <a:extLst>
              <a:ext uri="{FF2B5EF4-FFF2-40B4-BE49-F238E27FC236}">
                <a16:creationId xmlns:a16="http://schemas.microsoft.com/office/drawing/2014/main" id="{DA41825D-C36D-F4C8-6819-B1F5F7071FA5}"/>
              </a:ext>
            </a:extLst>
          </p:cNvPr>
          <p:cNvPicPr>
            <a:picLocks noChangeAspect="1"/>
          </p:cNvPicPr>
          <p:nvPr/>
        </p:nvPicPr>
        <p:blipFill rotWithShape="1">
          <a:blip r:embed="rId4">
            <a:extLst>
              <a:ext uri="{28A0092B-C50C-407E-A947-70E740481C1C}">
                <a14:useLocalDpi xmlns:a14="http://schemas.microsoft.com/office/drawing/2010/main" val="0"/>
              </a:ext>
            </a:extLst>
          </a:blip>
          <a:srcRect l="172" t="41972" b="-1"/>
          <a:stretch/>
        </p:blipFill>
        <p:spPr>
          <a:xfrm>
            <a:off x="11561062" y="7086600"/>
            <a:ext cx="12377958" cy="1344248"/>
          </a:xfrm>
          <a:prstGeom prst="rect">
            <a:avLst/>
          </a:prstGeom>
        </p:spPr>
      </p:pic>
      <p:pic>
        <p:nvPicPr>
          <p:cNvPr id="6" name="Imagen 5">
            <a:extLst>
              <a:ext uri="{FF2B5EF4-FFF2-40B4-BE49-F238E27FC236}">
                <a16:creationId xmlns:a16="http://schemas.microsoft.com/office/drawing/2014/main" id="{E3053568-831D-72A6-50C8-E9D912C30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9463" y="4739540"/>
            <a:ext cx="6920107" cy="383482"/>
          </a:xfrm>
          <a:prstGeom prst="rect">
            <a:avLst/>
          </a:prstGeom>
        </p:spPr>
      </p:pic>
      <p:sp>
        <p:nvSpPr>
          <p:cNvPr id="7" name="CuadroTexto 6">
            <a:extLst>
              <a:ext uri="{FF2B5EF4-FFF2-40B4-BE49-F238E27FC236}">
                <a16:creationId xmlns:a16="http://schemas.microsoft.com/office/drawing/2014/main" id="{55F9EED4-8B68-B8AC-7C11-005DA68F292E}"/>
              </a:ext>
            </a:extLst>
          </p:cNvPr>
          <p:cNvSpPr txBox="1"/>
          <p:nvPr/>
        </p:nvSpPr>
        <p:spPr>
          <a:xfrm>
            <a:off x="20382963" y="11545724"/>
            <a:ext cx="310341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BMC </a:t>
            </a:r>
            <a:r>
              <a:rPr lang="es-ES" sz="1600" b="0" i="0" dirty="0" err="1">
                <a:solidFill>
                  <a:srgbClr val="010000"/>
                </a:solidFill>
                <a:effectLst/>
              </a:rPr>
              <a:t>Cancer</a:t>
            </a:r>
            <a:r>
              <a:rPr lang="es-ES" sz="1600" b="0" i="0" dirty="0">
                <a:solidFill>
                  <a:srgbClr val="010000"/>
                </a:solidFill>
                <a:effectLst/>
              </a:rPr>
              <a:t>. 2010 Oct 6;10:533</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5" name="Título 2">
            <a:extLst>
              <a:ext uri="{FF2B5EF4-FFF2-40B4-BE49-F238E27FC236}">
                <a16:creationId xmlns:a16="http://schemas.microsoft.com/office/drawing/2014/main" id="{52C56D64-11E5-DEEB-885E-FA33F273DC71}"/>
              </a:ext>
            </a:extLst>
          </p:cNvPr>
          <p:cNvSpPr>
            <a:spLocks noGrp="1"/>
          </p:cNvSpPr>
          <p:nvPr>
            <p:ph type="title"/>
          </p:nvPr>
        </p:nvSpPr>
        <p:spPr>
          <a:xfrm>
            <a:off x="4053416" y="3911019"/>
            <a:ext cx="5608744" cy="1762125"/>
          </a:xfrm>
        </p:spPr>
        <p:txBody>
          <a:bodyPr>
            <a:normAutofit fontScale="90000"/>
          </a:bodyPr>
          <a:lstStyle/>
          <a:p>
            <a:r>
              <a:rPr lang="es-ES" b="0" dirty="0">
                <a:latin typeface="Calibri" panose="020F0502020204030204" pitchFamily="34" charset="0"/>
                <a:cs typeface="Calibri" panose="020F0502020204030204" pitchFamily="34" charset="0"/>
              </a:rPr>
              <a:t>Iones  Carbono</a:t>
            </a:r>
          </a:p>
        </p:txBody>
      </p:sp>
      <p:sp>
        <p:nvSpPr>
          <p:cNvPr id="8" name="Marcador de texto 1">
            <a:extLst>
              <a:ext uri="{FF2B5EF4-FFF2-40B4-BE49-F238E27FC236}">
                <a16:creationId xmlns:a16="http://schemas.microsoft.com/office/drawing/2014/main" id="{3A55C631-5D12-1861-AFB1-5019710A7351}"/>
              </a:ext>
            </a:extLst>
          </p:cNvPr>
          <p:cNvSpPr txBox="1">
            <a:spLocks/>
          </p:cNvSpPr>
          <p:nvPr/>
        </p:nvSpPr>
        <p:spPr>
          <a:xfrm rot="21072795">
            <a:off x="15597995" y="8941444"/>
            <a:ext cx="4935029" cy="1640007"/>
          </a:xfrm>
          <a:prstGeom prst="rect">
            <a:avLst/>
          </a:prstGeom>
          <a:noFill/>
          <a:ln w="444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3200" dirty="0">
                <a:solidFill>
                  <a:srgbClr val="F54249"/>
                </a:solidFill>
              </a:rPr>
              <a:t>RT convencional VS iones</a:t>
            </a:r>
          </a:p>
        </p:txBody>
      </p:sp>
      <p:pic>
        <p:nvPicPr>
          <p:cNvPr id="10" name="Imagen 9" descr="Un dibujo de un personaje animado&#10;&#10;Descripción generada automáticamente con confianza media">
            <a:extLst>
              <a:ext uri="{FF2B5EF4-FFF2-40B4-BE49-F238E27FC236}">
                <a16:creationId xmlns:a16="http://schemas.microsoft.com/office/drawing/2014/main" id="{89F7DBAE-1FA9-3808-B4E3-C19F8DE9A5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700" y="5971259"/>
            <a:ext cx="3636277" cy="2641600"/>
          </a:xfrm>
          <a:prstGeom prst="rect">
            <a:avLst/>
          </a:prstGeom>
        </p:spPr>
      </p:pic>
    </p:spTree>
    <p:extLst>
      <p:ext uri="{BB962C8B-B14F-4D97-AF65-F5344CB8AC3E}">
        <p14:creationId xmlns:p14="http://schemas.microsoft.com/office/powerpoint/2010/main" val="237309661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E4056112-90E6-1EA8-4EF2-23B5ACB82878}"/>
              </a:ext>
            </a:extLst>
          </p:cNvPr>
          <p:cNvSpPr>
            <a:spLocks noGrp="1"/>
          </p:cNvSpPr>
          <p:nvPr>
            <p:ph type="title"/>
          </p:nvPr>
        </p:nvSpPr>
        <p:spPr>
          <a:xfrm>
            <a:off x="3882254" y="394623"/>
            <a:ext cx="2777625" cy="1762125"/>
          </a:xfrm>
        </p:spPr>
        <p:txBody>
          <a:bodyPr>
            <a:normAutofit/>
          </a:bodyPr>
          <a:lstStyle/>
          <a:p>
            <a:r>
              <a:rPr lang="es-ES" b="0" dirty="0">
                <a:latin typeface="Calibri" panose="020F0502020204030204" pitchFamily="34" charset="0"/>
                <a:cs typeface="Calibri" panose="020F0502020204030204" pitchFamily="34" charset="0"/>
              </a:rPr>
              <a:t>IOERT</a:t>
            </a:r>
          </a:p>
        </p:txBody>
      </p:sp>
      <p:pic>
        <p:nvPicPr>
          <p:cNvPr id="6" name="Imagen 5" descr="Tabla&#10;&#10;Descripción generada automáticamente">
            <a:extLst>
              <a:ext uri="{FF2B5EF4-FFF2-40B4-BE49-F238E27FC236}">
                <a16:creationId xmlns:a16="http://schemas.microsoft.com/office/drawing/2014/main" id="{A4147586-DCBC-AC5B-5B52-086A5B736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9870" y="1093301"/>
            <a:ext cx="12462824" cy="3410313"/>
          </a:xfrm>
          <a:prstGeom prst="rect">
            <a:avLst/>
          </a:prstGeom>
        </p:spPr>
      </p:pic>
      <p:pic>
        <p:nvPicPr>
          <p:cNvPr id="10" name="Imagen 9" descr="Tabla&#10;&#10;Descripción generada automáticamente">
            <a:extLst>
              <a:ext uri="{FF2B5EF4-FFF2-40B4-BE49-F238E27FC236}">
                <a16:creationId xmlns:a16="http://schemas.microsoft.com/office/drawing/2014/main" id="{10CCBB9E-D5C3-06CE-40D2-A038C53A17EA}"/>
              </a:ext>
            </a:extLst>
          </p:cNvPr>
          <p:cNvPicPr>
            <a:picLocks noChangeAspect="1"/>
          </p:cNvPicPr>
          <p:nvPr/>
        </p:nvPicPr>
        <p:blipFill rotWithShape="1">
          <a:blip r:embed="rId4">
            <a:extLst>
              <a:ext uri="{28A0092B-C50C-407E-A947-70E740481C1C}">
                <a14:useLocalDpi xmlns:a14="http://schemas.microsoft.com/office/drawing/2010/main" val="0"/>
              </a:ext>
            </a:extLst>
          </a:blip>
          <a:srcRect b="54769"/>
          <a:stretch/>
        </p:blipFill>
        <p:spPr>
          <a:xfrm>
            <a:off x="11120302" y="5721698"/>
            <a:ext cx="12746285" cy="2272604"/>
          </a:xfrm>
          <a:prstGeom prst="rect">
            <a:avLst/>
          </a:prstGeom>
        </p:spPr>
      </p:pic>
      <p:pic>
        <p:nvPicPr>
          <p:cNvPr id="12" name="Imagen 11" descr="Interfaz de usuario gráfica&#10;&#10;Descripción generada automáticamente">
            <a:extLst>
              <a:ext uri="{FF2B5EF4-FFF2-40B4-BE49-F238E27FC236}">
                <a16:creationId xmlns:a16="http://schemas.microsoft.com/office/drawing/2014/main" id="{7BF42909-05B1-2D85-2E92-953E517A6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855" y="451592"/>
            <a:ext cx="2399030" cy="3410313"/>
          </a:xfrm>
          <a:prstGeom prst="rect">
            <a:avLst/>
          </a:prstGeom>
        </p:spPr>
      </p:pic>
      <p:pic>
        <p:nvPicPr>
          <p:cNvPr id="3" name="Imagen 2" descr="Tabla&#10;&#10;Descripción generada automáticamente">
            <a:extLst>
              <a:ext uri="{FF2B5EF4-FFF2-40B4-BE49-F238E27FC236}">
                <a16:creationId xmlns:a16="http://schemas.microsoft.com/office/drawing/2014/main" id="{916B7949-937D-62D5-577A-BFB7AE9795EE}"/>
              </a:ext>
            </a:extLst>
          </p:cNvPr>
          <p:cNvPicPr>
            <a:picLocks noChangeAspect="1"/>
          </p:cNvPicPr>
          <p:nvPr/>
        </p:nvPicPr>
        <p:blipFill rotWithShape="1">
          <a:blip r:embed="rId4">
            <a:extLst>
              <a:ext uri="{28A0092B-C50C-407E-A947-70E740481C1C}">
                <a14:useLocalDpi xmlns:a14="http://schemas.microsoft.com/office/drawing/2010/main" val="0"/>
              </a:ext>
            </a:extLst>
          </a:blip>
          <a:srcRect t="45414" b="-1"/>
          <a:stretch/>
        </p:blipFill>
        <p:spPr>
          <a:xfrm>
            <a:off x="11132719" y="8189333"/>
            <a:ext cx="13074856" cy="2813417"/>
          </a:xfrm>
          <a:prstGeom prst="rect">
            <a:avLst/>
          </a:prstGeom>
        </p:spPr>
      </p:pic>
    </p:spTree>
    <p:extLst>
      <p:ext uri="{BB962C8B-B14F-4D97-AF65-F5344CB8AC3E}">
        <p14:creationId xmlns:p14="http://schemas.microsoft.com/office/powerpoint/2010/main" val="378491605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D47C05CE-50DD-DBB3-F26B-9B47968CC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33" y="9220197"/>
            <a:ext cx="10550649" cy="822247"/>
          </a:xfrm>
          <a:prstGeom prst="rect">
            <a:avLst/>
          </a:prstGeom>
        </p:spPr>
      </p:pic>
      <p:pic>
        <p:nvPicPr>
          <p:cNvPr id="15" name="Imagen 14">
            <a:extLst>
              <a:ext uri="{FF2B5EF4-FFF2-40B4-BE49-F238E27FC236}">
                <a16:creationId xmlns:a16="http://schemas.microsoft.com/office/drawing/2014/main" id="{3DFA9946-FBBA-3843-A3B8-7C69200AF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25390" y="10887741"/>
            <a:ext cx="4542203" cy="797486"/>
          </a:xfrm>
          <a:prstGeom prst="rect">
            <a:avLst/>
          </a:prstGeom>
        </p:spPr>
      </p:pic>
      <p:sp>
        <p:nvSpPr>
          <p:cNvPr id="2" name="Título 2">
            <a:extLst>
              <a:ext uri="{FF2B5EF4-FFF2-40B4-BE49-F238E27FC236}">
                <a16:creationId xmlns:a16="http://schemas.microsoft.com/office/drawing/2014/main" id="{E4056112-90E6-1EA8-4EF2-23B5ACB82878}"/>
              </a:ext>
            </a:extLst>
          </p:cNvPr>
          <p:cNvSpPr>
            <a:spLocks noGrp="1"/>
          </p:cNvSpPr>
          <p:nvPr>
            <p:ph type="title"/>
          </p:nvPr>
        </p:nvSpPr>
        <p:spPr>
          <a:xfrm>
            <a:off x="501738" y="518161"/>
            <a:ext cx="9734940" cy="2055876"/>
          </a:xfrm>
        </p:spPr>
        <p:txBody>
          <a:bodyPr>
            <a:noAutofit/>
          </a:bodyPr>
          <a:lstStyle/>
          <a:p>
            <a:pPr algn="l"/>
            <a:r>
              <a:rPr lang="es-ES" sz="4800" dirty="0" err="1">
                <a:latin typeface="Source Sans Pro" panose="020B0503030403020204" pitchFamily="34" charset="0"/>
              </a:rPr>
              <a:t>I</a:t>
            </a:r>
            <a:r>
              <a:rPr lang="es-ES" sz="4800" b="1" i="0" dirty="0" err="1">
                <a:solidFill>
                  <a:srgbClr val="000000"/>
                </a:solidFill>
                <a:effectLst/>
                <a:latin typeface="Source Sans Pro" panose="020B0503030403020204" pitchFamily="34" charset="0"/>
              </a:rPr>
              <a:t>ntraoperative</a:t>
            </a:r>
            <a:r>
              <a:rPr lang="es-ES" sz="4800" b="1" i="0" dirty="0">
                <a:solidFill>
                  <a:srgbClr val="000000"/>
                </a:solidFill>
                <a:effectLst/>
                <a:latin typeface="Source Sans Pro" panose="020B0503030403020204" pitchFamily="34" charset="0"/>
              </a:rPr>
              <a:t> </a:t>
            </a:r>
            <a:r>
              <a:rPr lang="es-ES" sz="4800" b="1" i="0" dirty="0" err="1">
                <a:solidFill>
                  <a:srgbClr val="000000"/>
                </a:solidFill>
                <a:effectLst/>
                <a:latin typeface="Source Sans Pro" panose="020B0503030403020204" pitchFamily="34" charset="0"/>
              </a:rPr>
              <a:t>Radiotherapy</a:t>
            </a:r>
            <a:r>
              <a:rPr lang="es-ES" sz="4800" b="1" i="0" dirty="0">
                <a:solidFill>
                  <a:srgbClr val="000000"/>
                </a:solidFill>
                <a:effectLst/>
                <a:latin typeface="Source Sans Pro" panose="020B0503030403020204" pitchFamily="34" charset="0"/>
              </a:rPr>
              <a:t> in </a:t>
            </a:r>
            <a:r>
              <a:rPr lang="es-ES" sz="4800" b="1" i="0" dirty="0" err="1">
                <a:solidFill>
                  <a:srgbClr val="000000"/>
                </a:solidFill>
                <a:effectLst/>
                <a:latin typeface="Source Sans Pro" panose="020B0503030403020204" pitchFamily="34" charset="0"/>
              </a:rPr>
              <a:t>Newly</a:t>
            </a:r>
            <a:r>
              <a:rPr lang="es-ES" sz="4800" b="1" i="0" dirty="0">
                <a:solidFill>
                  <a:srgbClr val="000000"/>
                </a:solidFill>
                <a:effectLst/>
                <a:latin typeface="Source Sans Pro" panose="020B0503030403020204" pitchFamily="34" charset="0"/>
              </a:rPr>
              <a:t> </a:t>
            </a:r>
            <a:r>
              <a:rPr lang="es-ES" sz="4800" b="1" i="0" dirty="0" err="1">
                <a:solidFill>
                  <a:srgbClr val="000000"/>
                </a:solidFill>
                <a:effectLst/>
                <a:latin typeface="Source Sans Pro" panose="020B0503030403020204" pitchFamily="34" charset="0"/>
              </a:rPr>
              <a:t>Diagnosed</a:t>
            </a:r>
            <a:r>
              <a:rPr lang="es-ES" sz="4800" b="1" i="0" dirty="0">
                <a:solidFill>
                  <a:srgbClr val="000000"/>
                </a:solidFill>
                <a:effectLst/>
                <a:latin typeface="Source Sans Pro" panose="020B0503030403020204" pitchFamily="34" charset="0"/>
              </a:rPr>
              <a:t> Glioblastoma Multiforme (INTRAGO-II)</a:t>
            </a:r>
            <a:endParaRPr lang="es-ES" sz="4800" b="0" dirty="0">
              <a:latin typeface="Calibri" panose="020F0502020204030204" pitchFamily="34" charset="0"/>
              <a:cs typeface="Calibri" panose="020F0502020204030204" pitchFamily="34" charset="0"/>
            </a:endParaRPr>
          </a:p>
        </p:txBody>
      </p:sp>
      <p:pic>
        <p:nvPicPr>
          <p:cNvPr id="11" name="Imagen 10">
            <a:extLst>
              <a:ext uri="{FF2B5EF4-FFF2-40B4-BE49-F238E27FC236}">
                <a16:creationId xmlns:a16="http://schemas.microsoft.com/office/drawing/2014/main" id="{09D2F299-D962-2A53-86DC-7C4A74B67610}"/>
              </a:ext>
            </a:extLst>
          </p:cNvPr>
          <p:cNvPicPr>
            <a:picLocks noChangeAspect="1"/>
          </p:cNvPicPr>
          <p:nvPr/>
        </p:nvPicPr>
        <p:blipFill rotWithShape="1">
          <a:blip r:embed="rId5">
            <a:extLst>
              <a:ext uri="{28A0092B-C50C-407E-A947-70E740481C1C}">
                <a14:useLocalDpi xmlns:a14="http://schemas.microsoft.com/office/drawing/2010/main" val="0"/>
              </a:ext>
            </a:extLst>
          </a:blip>
          <a:srcRect b="35975"/>
          <a:stretch/>
        </p:blipFill>
        <p:spPr>
          <a:xfrm>
            <a:off x="390115" y="7712400"/>
            <a:ext cx="10595067" cy="834163"/>
          </a:xfrm>
          <a:prstGeom prst="rect">
            <a:avLst/>
          </a:prstGeom>
        </p:spPr>
      </p:pic>
      <p:sp>
        <p:nvSpPr>
          <p:cNvPr id="3" name="Marcador de texto 1">
            <a:extLst>
              <a:ext uri="{FF2B5EF4-FFF2-40B4-BE49-F238E27FC236}">
                <a16:creationId xmlns:a16="http://schemas.microsoft.com/office/drawing/2014/main" id="{C0C638F8-AFEE-94D4-F302-4D9BD1874E57}"/>
              </a:ext>
            </a:extLst>
          </p:cNvPr>
          <p:cNvSpPr txBox="1">
            <a:spLocks/>
          </p:cNvSpPr>
          <p:nvPr/>
        </p:nvSpPr>
        <p:spPr>
          <a:xfrm>
            <a:off x="3171966" y="9106235"/>
            <a:ext cx="1677753" cy="441806"/>
          </a:xfrm>
          <a:prstGeom prst="rect">
            <a:avLst/>
          </a:prstGeom>
          <a:noFill/>
          <a:ln w="44450">
            <a:no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F54249"/>
                </a:solidFill>
              </a:rPr>
              <a:t>Standard</a:t>
            </a:r>
            <a:endParaRPr lang="es-ES" sz="2400" dirty="0">
              <a:solidFill>
                <a:srgbClr val="F54249"/>
              </a:solidFill>
            </a:endParaRPr>
          </a:p>
        </p:txBody>
      </p:sp>
      <p:cxnSp>
        <p:nvCxnSpPr>
          <p:cNvPr id="12" name="Conector recto 11">
            <a:extLst>
              <a:ext uri="{FF2B5EF4-FFF2-40B4-BE49-F238E27FC236}">
                <a16:creationId xmlns:a16="http://schemas.microsoft.com/office/drawing/2014/main" id="{1A5386A7-D41E-BF5A-156A-8F70DF23AD0E}"/>
              </a:ext>
            </a:extLst>
          </p:cNvPr>
          <p:cNvCxnSpPr>
            <a:cxnSpLocks/>
          </p:cNvCxnSpPr>
          <p:nvPr/>
        </p:nvCxnSpPr>
        <p:spPr>
          <a:xfrm>
            <a:off x="2147674" y="8127223"/>
            <a:ext cx="2696875" cy="0"/>
          </a:xfrm>
          <a:prstGeom prst="line">
            <a:avLst/>
          </a:prstGeom>
          <a:ln w="25400">
            <a:solidFill>
              <a:srgbClr val="F43330"/>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529A9FF6-D3FB-5F26-5BC1-00B09B90F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102047" y="422517"/>
            <a:ext cx="2118951" cy="1849692"/>
          </a:xfrm>
          <a:prstGeom prst="rect">
            <a:avLst/>
          </a:prstGeom>
        </p:spPr>
      </p:pic>
      <p:pic>
        <p:nvPicPr>
          <p:cNvPr id="14" name="Imagen 13">
            <a:extLst>
              <a:ext uri="{FF2B5EF4-FFF2-40B4-BE49-F238E27FC236}">
                <a16:creationId xmlns:a16="http://schemas.microsoft.com/office/drawing/2014/main" id="{A0E1F420-605C-DA93-0E8A-EFCF9036FD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532" y="6660928"/>
            <a:ext cx="10550650" cy="748402"/>
          </a:xfrm>
          <a:prstGeom prst="rect">
            <a:avLst/>
          </a:prstGeom>
        </p:spPr>
      </p:pic>
      <p:sp>
        <p:nvSpPr>
          <p:cNvPr id="4" name="Marcador de texto 1">
            <a:extLst>
              <a:ext uri="{FF2B5EF4-FFF2-40B4-BE49-F238E27FC236}">
                <a16:creationId xmlns:a16="http://schemas.microsoft.com/office/drawing/2014/main" id="{366F8528-A643-7588-1CE2-27730AC00A57}"/>
              </a:ext>
            </a:extLst>
          </p:cNvPr>
          <p:cNvSpPr txBox="1">
            <a:spLocks/>
          </p:cNvSpPr>
          <p:nvPr/>
        </p:nvSpPr>
        <p:spPr>
          <a:xfrm>
            <a:off x="2735208" y="6472233"/>
            <a:ext cx="3357697" cy="441806"/>
          </a:xfrm>
          <a:prstGeom prst="rect">
            <a:avLst/>
          </a:prstGeom>
          <a:noFill/>
          <a:ln w="44450">
            <a:no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dirty="0">
                <a:solidFill>
                  <a:srgbClr val="F54249"/>
                </a:solidFill>
              </a:rPr>
              <a:t> Standard +IORT</a:t>
            </a:r>
          </a:p>
        </p:txBody>
      </p:sp>
      <p:sp>
        <p:nvSpPr>
          <p:cNvPr id="10" name="Marcador de texto 1">
            <a:extLst>
              <a:ext uri="{FF2B5EF4-FFF2-40B4-BE49-F238E27FC236}">
                <a16:creationId xmlns:a16="http://schemas.microsoft.com/office/drawing/2014/main" id="{4A036F93-8CE6-7622-C9D8-E112B9C135A2}"/>
              </a:ext>
            </a:extLst>
          </p:cNvPr>
          <p:cNvSpPr txBox="1">
            <a:spLocks/>
          </p:cNvSpPr>
          <p:nvPr/>
        </p:nvSpPr>
        <p:spPr>
          <a:xfrm>
            <a:off x="277452" y="6272463"/>
            <a:ext cx="10845520" cy="4058653"/>
          </a:xfrm>
          <a:prstGeom prst="rect">
            <a:avLst/>
          </a:prstGeom>
          <a:solidFill>
            <a:srgbClr val="D77F31">
              <a:alpha val="25000"/>
            </a:srgbClr>
          </a:solidFill>
          <a:ln w="44450">
            <a:solidFill>
              <a:srgbClr val="D77F3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s-ES" sz="3600" b="1" dirty="0">
              <a:solidFill>
                <a:srgbClr val="010000"/>
              </a:solidFill>
              <a:latin typeface="Calibri" panose="020F0502020204030204" pitchFamily="34" charset="0"/>
              <a:cs typeface="Calibri" panose="020F0502020204030204" pitchFamily="34" charset="0"/>
            </a:endParaRPr>
          </a:p>
          <a:p>
            <a:pPr marL="0" indent="0" algn="ctr">
              <a:buNone/>
            </a:pPr>
            <a:endParaRPr lang="es-ES" sz="3600" dirty="0">
              <a:solidFill>
                <a:srgbClr val="010000"/>
              </a:solidFill>
              <a:latin typeface="Calibri" panose="020F0502020204030204" pitchFamily="34" charset="0"/>
              <a:cs typeface="Calibri" panose="020F0502020204030204" pitchFamily="34" charset="0"/>
            </a:endParaRPr>
          </a:p>
        </p:txBody>
      </p:sp>
      <p:grpSp>
        <p:nvGrpSpPr>
          <p:cNvPr id="9" name="Grupo 8">
            <a:extLst>
              <a:ext uri="{FF2B5EF4-FFF2-40B4-BE49-F238E27FC236}">
                <a16:creationId xmlns:a16="http://schemas.microsoft.com/office/drawing/2014/main" id="{38DFA859-4467-9A10-EED4-49FFA27C24F1}"/>
              </a:ext>
            </a:extLst>
          </p:cNvPr>
          <p:cNvGrpSpPr/>
          <p:nvPr/>
        </p:nvGrpSpPr>
        <p:grpSpPr>
          <a:xfrm>
            <a:off x="850230" y="3133708"/>
            <a:ext cx="9439470" cy="2919185"/>
            <a:chOff x="850230" y="3133708"/>
            <a:chExt cx="9439470" cy="2919185"/>
          </a:xfrm>
        </p:grpSpPr>
        <p:pic>
          <p:nvPicPr>
            <p:cNvPr id="13" name="Imagen 12">
              <a:extLst>
                <a:ext uri="{FF2B5EF4-FFF2-40B4-BE49-F238E27FC236}">
                  <a16:creationId xmlns:a16="http://schemas.microsoft.com/office/drawing/2014/main" id="{C767E706-3DC2-9E4B-BF36-1FD6CB3E58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230" y="3133708"/>
              <a:ext cx="9185369" cy="2919185"/>
            </a:xfrm>
            <a:prstGeom prst="rect">
              <a:avLst/>
            </a:prstGeom>
          </p:spPr>
        </p:pic>
        <p:sp>
          <p:nvSpPr>
            <p:cNvPr id="5" name="CuadroTexto 4">
              <a:extLst>
                <a:ext uri="{FF2B5EF4-FFF2-40B4-BE49-F238E27FC236}">
                  <a16:creationId xmlns:a16="http://schemas.microsoft.com/office/drawing/2014/main" id="{A0E66E5D-CD66-35CE-1178-07CDF286A2A5}"/>
                </a:ext>
              </a:extLst>
            </p:cNvPr>
            <p:cNvSpPr txBox="1"/>
            <p:nvPr/>
          </p:nvSpPr>
          <p:spPr>
            <a:xfrm>
              <a:off x="1540509" y="4144971"/>
              <a:ext cx="8749191" cy="53347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800" b="0" i="0" u="none" strike="noStrike" cap="none" spc="0" normalizeH="0" baseline="0" dirty="0">
                  <a:ln>
                    <a:noFill/>
                  </a:ln>
                  <a:solidFill>
                    <a:srgbClr val="5E5E5E"/>
                  </a:solidFill>
                  <a:effectLst/>
                  <a:uFillTx/>
                  <a:latin typeface="+mn-lt"/>
                  <a:ea typeface="+mn-ea"/>
                  <a:cs typeface="+mn-cs"/>
                  <a:sym typeface="Helvetica Neue"/>
                </a:rPr>
                <a:t>                                                                                       </a:t>
              </a:r>
            </a:p>
          </p:txBody>
        </p:sp>
        <p:sp>
          <p:nvSpPr>
            <p:cNvPr id="8" name="CuadroTexto 7">
              <a:extLst>
                <a:ext uri="{FF2B5EF4-FFF2-40B4-BE49-F238E27FC236}">
                  <a16:creationId xmlns:a16="http://schemas.microsoft.com/office/drawing/2014/main" id="{C2D408FD-7A94-9BC4-1EC3-299EBADA0D88}"/>
                </a:ext>
              </a:extLst>
            </p:cNvPr>
            <p:cNvSpPr txBox="1"/>
            <p:nvPr/>
          </p:nvSpPr>
          <p:spPr>
            <a:xfrm>
              <a:off x="1487485" y="5466057"/>
              <a:ext cx="8749191" cy="53347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2800" b="0" i="0" u="none" strike="noStrike" cap="none" spc="0" normalizeH="0" baseline="0" dirty="0">
                  <a:ln>
                    <a:noFill/>
                  </a:ln>
                  <a:solidFill>
                    <a:srgbClr val="5E5E5E"/>
                  </a:solidFill>
                  <a:effectLst/>
                  <a:uFillTx/>
                  <a:latin typeface="+mn-lt"/>
                  <a:ea typeface="+mn-ea"/>
                  <a:cs typeface="+mn-cs"/>
                  <a:sym typeface="Helvetica Neue"/>
                </a:rPr>
                <a:t>                                                                                       </a:t>
              </a:r>
            </a:p>
          </p:txBody>
        </p:sp>
      </p:grpSp>
    </p:spTree>
    <p:extLst>
      <p:ext uri="{BB962C8B-B14F-4D97-AF65-F5344CB8AC3E}">
        <p14:creationId xmlns:p14="http://schemas.microsoft.com/office/powerpoint/2010/main" val="110301680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DFA9946-FBBA-3843-A3B8-7C69200AF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5390" y="10887741"/>
            <a:ext cx="4542203" cy="797486"/>
          </a:xfrm>
          <a:prstGeom prst="rect">
            <a:avLst/>
          </a:prstGeom>
        </p:spPr>
      </p:pic>
      <p:sp>
        <p:nvSpPr>
          <p:cNvPr id="16" name="CuadroTexto 15">
            <a:extLst>
              <a:ext uri="{FF2B5EF4-FFF2-40B4-BE49-F238E27FC236}">
                <a16:creationId xmlns:a16="http://schemas.microsoft.com/office/drawing/2014/main" id="{87DA9F7B-3098-1BE1-8620-DA111F2D3768}"/>
              </a:ext>
            </a:extLst>
          </p:cNvPr>
          <p:cNvSpPr txBox="1"/>
          <p:nvPr/>
        </p:nvSpPr>
        <p:spPr>
          <a:xfrm>
            <a:off x="12134242" y="2023028"/>
            <a:ext cx="10595067"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s-ES" sz="3200" b="1" i="0" dirty="0">
                <a:solidFill>
                  <a:srgbClr val="000000"/>
                </a:solidFill>
                <a:effectLst/>
                <a:latin typeface="Source Sans Pro" panose="020B0503030403020204" pitchFamily="34" charset="0"/>
              </a:rPr>
              <a:t>“GLIOX TRIAL” </a:t>
            </a:r>
            <a:r>
              <a:rPr lang="es-ES" sz="3200" b="1" i="0" dirty="0" err="1">
                <a:solidFill>
                  <a:srgbClr val="000000"/>
                </a:solidFill>
                <a:effectLst/>
                <a:latin typeface="Source Sans Pro" panose="020B0503030403020204" pitchFamily="34" charset="0"/>
              </a:rPr>
              <a:t>Recurrent</a:t>
            </a:r>
            <a:r>
              <a:rPr lang="es-ES" sz="3200" b="1" i="0" dirty="0">
                <a:solidFill>
                  <a:srgbClr val="000000"/>
                </a:solidFill>
                <a:effectLst/>
                <a:latin typeface="Source Sans Pro" panose="020B0503030403020204" pitchFamily="34" charset="0"/>
              </a:rPr>
              <a:t> GBM </a:t>
            </a:r>
            <a:r>
              <a:rPr lang="es-ES" sz="3200" b="1" i="0" dirty="0" err="1">
                <a:solidFill>
                  <a:srgbClr val="000000"/>
                </a:solidFill>
                <a:effectLst/>
                <a:latin typeface="Source Sans Pro" panose="020B0503030403020204" pitchFamily="34" charset="0"/>
              </a:rPr>
              <a:t>Treated</a:t>
            </a:r>
            <a:r>
              <a:rPr lang="es-ES" sz="3200" b="1" i="0" dirty="0">
                <a:solidFill>
                  <a:srgbClr val="000000"/>
                </a:solidFill>
                <a:effectLst/>
                <a:latin typeface="Source Sans Pro" panose="020B0503030403020204" pitchFamily="34" charset="0"/>
              </a:rPr>
              <a:t> </a:t>
            </a:r>
            <a:r>
              <a:rPr lang="es-ES" sz="3200" b="1" i="0" dirty="0" err="1">
                <a:solidFill>
                  <a:srgbClr val="000000"/>
                </a:solidFill>
                <a:effectLst/>
                <a:latin typeface="Source Sans Pro" panose="020B0503030403020204" pitchFamily="34" charset="0"/>
              </a:rPr>
              <a:t>With</a:t>
            </a:r>
            <a:r>
              <a:rPr lang="es-ES" sz="3200" b="1" i="0" dirty="0">
                <a:solidFill>
                  <a:srgbClr val="000000"/>
                </a:solidFill>
                <a:effectLst/>
                <a:latin typeface="Source Sans Pro" panose="020B0503030403020204" pitchFamily="34" charset="0"/>
              </a:rPr>
              <a:t> </a:t>
            </a:r>
            <a:r>
              <a:rPr lang="es-ES" sz="3200" b="1" i="0" dirty="0" err="1">
                <a:solidFill>
                  <a:srgbClr val="000000"/>
                </a:solidFill>
                <a:effectLst/>
                <a:latin typeface="Source Sans Pro" panose="020B0503030403020204" pitchFamily="34" charset="0"/>
              </a:rPr>
              <a:t>Neurosurgical</a:t>
            </a:r>
            <a:r>
              <a:rPr lang="es-ES" sz="3200" b="1" i="0" dirty="0">
                <a:solidFill>
                  <a:srgbClr val="000000"/>
                </a:solidFill>
                <a:effectLst/>
                <a:latin typeface="Source Sans Pro" panose="020B0503030403020204" pitchFamily="34" charset="0"/>
              </a:rPr>
              <a:t> </a:t>
            </a:r>
            <a:r>
              <a:rPr lang="es-ES" sz="3200" b="1" i="0" dirty="0" err="1">
                <a:solidFill>
                  <a:srgbClr val="000000"/>
                </a:solidFill>
                <a:effectLst/>
                <a:latin typeface="Source Sans Pro" panose="020B0503030403020204" pitchFamily="34" charset="0"/>
              </a:rPr>
              <a:t>Resection</a:t>
            </a:r>
            <a:r>
              <a:rPr lang="es-ES" sz="3200" b="1" i="0" dirty="0">
                <a:solidFill>
                  <a:srgbClr val="000000"/>
                </a:solidFill>
                <a:effectLst/>
                <a:latin typeface="Source Sans Pro" panose="020B0503030403020204" pitchFamily="34" charset="0"/>
              </a:rPr>
              <a:t> and IORT </a:t>
            </a:r>
            <a:r>
              <a:rPr lang="es-ES" sz="3200" b="1" i="0" dirty="0" err="1">
                <a:solidFill>
                  <a:srgbClr val="000000"/>
                </a:solidFill>
                <a:effectLst/>
                <a:latin typeface="Source Sans Pro" panose="020B0503030403020204" pitchFamily="34" charset="0"/>
              </a:rPr>
              <a:t>Using</a:t>
            </a:r>
            <a:r>
              <a:rPr lang="es-ES" sz="3200" b="1" i="0" dirty="0">
                <a:solidFill>
                  <a:srgbClr val="000000"/>
                </a:solidFill>
                <a:effectLst/>
                <a:latin typeface="Source Sans Pro" panose="020B0503030403020204" pitchFamily="34" charset="0"/>
              </a:rPr>
              <a:t> </a:t>
            </a:r>
            <a:r>
              <a:rPr lang="es-ES" sz="3200" b="1" i="0" dirty="0" err="1">
                <a:solidFill>
                  <a:srgbClr val="000000"/>
                </a:solidFill>
                <a:effectLst/>
                <a:latin typeface="Source Sans Pro" panose="020B0503030403020204" pitchFamily="34" charset="0"/>
              </a:rPr>
              <a:t>the</a:t>
            </a:r>
            <a:r>
              <a:rPr lang="es-ES" sz="3200" b="1" i="0" dirty="0">
                <a:solidFill>
                  <a:srgbClr val="000000"/>
                </a:solidFill>
                <a:effectLst/>
                <a:latin typeface="Source Sans Pro" panose="020B0503030403020204" pitchFamily="34" charset="0"/>
              </a:rPr>
              <a:t> </a:t>
            </a:r>
            <a:r>
              <a:rPr lang="es-ES" sz="3200" b="1" i="0" dirty="0" err="1">
                <a:solidFill>
                  <a:srgbClr val="000000"/>
                </a:solidFill>
                <a:effectLst/>
                <a:latin typeface="Source Sans Pro" panose="020B0503030403020204" pitchFamily="34" charset="0"/>
              </a:rPr>
              <a:t>Xoft</a:t>
            </a:r>
            <a:r>
              <a:rPr lang="es-ES" sz="3200" b="1" i="0" dirty="0">
                <a:solidFill>
                  <a:srgbClr val="000000"/>
                </a:solidFill>
                <a:effectLst/>
                <a:latin typeface="Source Sans Pro" panose="020B0503030403020204" pitchFamily="34" charset="0"/>
              </a:rPr>
              <a:t> </a:t>
            </a:r>
            <a:r>
              <a:rPr lang="es-ES" sz="3200" b="1" i="0" dirty="0" err="1">
                <a:solidFill>
                  <a:srgbClr val="000000"/>
                </a:solidFill>
                <a:effectLst/>
                <a:latin typeface="Source Sans Pro" panose="020B0503030403020204" pitchFamily="34" charset="0"/>
              </a:rPr>
              <a:t>Axxent</a:t>
            </a:r>
            <a:r>
              <a:rPr lang="es-ES" sz="3200" b="1" i="0" dirty="0">
                <a:solidFill>
                  <a:srgbClr val="000000"/>
                </a:solidFill>
                <a:effectLst/>
                <a:latin typeface="Source Sans Pro" panose="020B0503030403020204" pitchFamily="34" charset="0"/>
              </a:rPr>
              <a:t> </a:t>
            </a:r>
            <a:r>
              <a:rPr lang="es-ES" sz="3200" b="1" i="0" dirty="0" err="1">
                <a:solidFill>
                  <a:srgbClr val="000000"/>
                </a:solidFill>
                <a:effectLst/>
                <a:latin typeface="Source Sans Pro" panose="020B0503030403020204" pitchFamily="34" charset="0"/>
              </a:rPr>
              <a:t>eBx</a:t>
            </a:r>
            <a:r>
              <a:rPr lang="es-ES" sz="3200" b="1" i="0" dirty="0">
                <a:solidFill>
                  <a:srgbClr val="000000"/>
                </a:solidFill>
                <a:effectLst/>
                <a:latin typeface="Source Sans Pro" panose="020B0503030403020204" pitchFamily="34" charset="0"/>
              </a:rPr>
              <a:t> </a:t>
            </a:r>
            <a:r>
              <a:rPr lang="es-ES" sz="3200" b="1" i="0" dirty="0" err="1">
                <a:solidFill>
                  <a:srgbClr val="000000"/>
                </a:solidFill>
                <a:effectLst/>
                <a:latin typeface="Source Sans Pro" panose="020B0503030403020204" pitchFamily="34" charset="0"/>
              </a:rPr>
              <a:t>System</a:t>
            </a:r>
            <a:r>
              <a:rPr lang="es-ES" sz="3200" b="1" i="0" dirty="0">
                <a:solidFill>
                  <a:srgbClr val="000000"/>
                </a:solidFill>
                <a:effectLst/>
                <a:latin typeface="Source Sans Pro" panose="020B0503030403020204" pitchFamily="34" charset="0"/>
              </a:rPr>
              <a:t> and Bevacizumab (IORT)</a:t>
            </a:r>
          </a:p>
          <a:p>
            <a:br>
              <a:rPr lang="es-ES" dirty="0"/>
            </a:b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18" name="Imagen 17">
            <a:extLst>
              <a:ext uri="{FF2B5EF4-FFF2-40B4-BE49-F238E27FC236}">
                <a16:creationId xmlns:a16="http://schemas.microsoft.com/office/drawing/2014/main" id="{3DF6CFF7-18D0-7C47-C69F-6B462246D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1097" y="3918037"/>
            <a:ext cx="4602629" cy="2364364"/>
          </a:xfrm>
          <a:prstGeom prst="rect">
            <a:avLst/>
          </a:prstGeom>
        </p:spPr>
      </p:pic>
      <p:pic>
        <p:nvPicPr>
          <p:cNvPr id="19" name="Imagen 18">
            <a:extLst>
              <a:ext uri="{FF2B5EF4-FFF2-40B4-BE49-F238E27FC236}">
                <a16:creationId xmlns:a16="http://schemas.microsoft.com/office/drawing/2014/main" id="{ACA665D1-D0BA-E622-D407-5217C61E8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56690" y="4511752"/>
            <a:ext cx="5434621" cy="1098696"/>
          </a:xfrm>
          <a:prstGeom prst="rect">
            <a:avLst/>
          </a:prstGeom>
        </p:spPr>
      </p:pic>
      <p:pic>
        <p:nvPicPr>
          <p:cNvPr id="21" name="Imagen 20">
            <a:extLst>
              <a:ext uri="{FF2B5EF4-FFF2-40B4-BE49-F238E27FC236}">
                <a16:creationId xmlns:a16="http://schemas.microsoft.com/office/drawing/2014/main" id="{297397E7-CB20-CC98-6A0B-D907C3B81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83755" y="6978755"/>
            <a:ext cx="7329335" cy="3109415"/>
          </a:xfrm>
          <a:prstGeom prst="rect">
            <a:avLst/>
          </a:prstGeom>
        </p:spPr>
      </p:pic>
      <p:sp>
        <p:nvSpPr>
          <p:cNvPr id="2" name="Marcador de texto 1">
            <a:extLst>
              <a:ext uri="{FF2B5EF4-FFF2-40B4-BE49-F238E27FC236}">
                <a16:creationId xmlns:a16="http://schemas.microsoft.com/office/drawing/2014/main" id="{015DF493-9F28-26AA-C776-9C00CED91084}"/>
              </a:ext>
            </a:extLst>
          </p:cNvPr>
          <p:cNvSpPr txBox="1">
            <a:spLocks/>
          </p:cNvSpPr>
          <p:nvPr/>
        </p:nvSpPr>
        <p:spPr>
          <a:xfrm rot="20242944">
            <a:off x="9179567" y="8018388"/>
            <a:ext cx="5909349" cy="1590046"/>
          </a:xfrm>
          <a:prstGeom prst="rect">
            <a:avLst/>
          </a:prstGeom>
          <a:noFill/>
          <a:ln w="444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4800" dirty="0">
                <a:solidFill>
                  <a:srgbClr val="F54249"/>
                </a:solidFill>
              </a:rPr>
              <a:t>Cirugía + RIO + BV</a:t>
            </a:r>
          </a:p>
        </p:txBody>
      </p:sp>
      <p:sp>
        <p:nvSpPr>
          <p:cNvPr id="7" name="CuadroTexto 6">
            <a:extLst>
              <a:ext uri="{FF2B5EF4-FFF2-40B4-BE49-F238E27FC236}">
                <a16:creationId xmlns:a16="http://schemas.microsoft.com/office/drawing/2014/main" id="{0BB0E3D5-493E-3E6C-734B-6B756F8DE338}"/>
              </a:ext>
            </a:extLst>
          </p:cNvPr>
          <p:cNvSpPr txBox="1"/>
          <p:nvPr/>
        </p:nvSpPr>
        <p:spPr>
          <a:xfrm>
            <a:off x="11524353" y="-196599"/>
            <a:ext cx="12859647" cy="12059712"/>
          </a:xfrm>
          <a:prstGeom prst="rect">
            <a:avLst/>
          </a:prstGeom>
          <a:solidFill>
            <a:srgbClr val="0193BE">
              <a:alpha val="1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s-ES" sz="765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6423129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967AD73-F667-9A8A-C73E-140B569A6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349" y="2646902"/>
            <a:ext cx="18985203" cy="7081297"/>
          </a:xfrm>
          <a:prstGeom prst="rect">
            <a:avLst/>
          </a:prstGeom>
        </p:spPr>
      </p:pic>
      <p:sp>
        <p:nvSpPr>
          <p:cNvPr id="2" name="CuadroTexto 1">
            <a:extLst>
              <a:ext uri="{FF2B5EF4-FFF2-40B4-BE49-F238E27FC236}">
                <a16:creationId xmlns:a16="http://schemas.microsoft.com/office/drawing/2014/main" id="{B547718E-2CC1-FAFA-6DBB-CD385F27720A}"/>
              </a:ext>
            </a:extLst>
          </p:cNvPr>
          <p:cNvSpPr txBox="1"/>
          <p:nvPr/>
        </p:nvSpPr>
        <p:spPr>
          <a:xfrm>
            <a:off x="18963410" y="515301"/>
            <a:ext cx="433932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AJNR Am J </a:t>
            </a:r>
            <a:r>
              <a:rPr lang="es-ES" sz="1600" b="0" i="0" dirty="0" err="1">
                <a:solidFill>
                  <a:srgbClr val="010000"/>
                </a:solidFill>
                <a:effectLst/>
              </a:rPr>
              <a:t>Neuroradiol</a:t>
            </a:r>
            <a:r>
              <a:rPr lang="es-ES" sz="1600" b="0" i="0" dirty="0">
                <a:solidFill>
                  <a:srgbClr val="010000"/>
                </a:solidFill>
                <a:effectLst/>
              </a:rPr>
              <a:t>. 2020 Jan;41(1):10-20</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5" name="Título 2">
            <a:extLst>
              <a:ext uri="{FF2B5EF4-FFF2-40B4-BE49-F238E27FC236}">
                <a16:creationId xmlns:a16="http://schemas.microsoft.com/office/drawing/2014/main" id="{8E0AF8EB-A1F4-D498-F939-99403E16D2A3}"/>
              </a:ext>
            </a:extLst>
          </p:cNvPr>
          <p:cNvSpPr>
            <a:spLocks noGrp="1"/>
          </p:cNvSpPr>
          <p:nvPr>
            <p:ph type="title"/>
          </p:nvPr>
        </p:nvSpPr>
        <p:spPr>
          <a:xfrm>
            <a:off x="750277" y="0"/>
            <a:ext cx="17832516" cy="1762125"/>
          </a:xfrm>
        </p:spPr>
        <p:txBody>
          <a:bodyPr>
            <a:normAutofit/>
          </a:bodyPr>
          <a:lstStyle/>
          <a:p>
            <a:r>
              <a:rPr lang="es-ES" b="0" dirty="0">
                <a:latin typeface="Calibri" panose="020F0502020204030204" pitchFamily="34" charset="0"/>
                <a:cs typeface="Calibri" panose="020F0502020204030204" pitchFamily="34" charset="0"/>
              </a:rPr>
              <a:t>De </a:t>
            </a:r>
            <a:r>
              <a:rPr lang="es-ES" b="0" dirty="0" err="1">
                <a:latin typeface="Calibri" panose="020F0502020204030204" pitchFamily="34" charset="0"/>
                <a:cs typeface="Calibri" panose="020F0502020204030204" pitchFamily="34" charset="0"/>
              </a:rPr>
              <a:t>MacDonald</a:t>
            </a:r>
            <a:r>
              <a:rPr lang="es-ES" b="0" dirty="0">
                <a:latin typeface="Calibri" panose="020F0502020204030204" pitchFamily="34" charset="0"/>
                <a:cs typeface="Calibri" panose="020F0502020204030204" pitchFamily="34" charset="0"/>
              </a:rPr>
              <a:t> a RANO</a:t>
            </a:r>
          </a:p>
        </p:txBody>
      </p:sp>
      <p:sp>
        <p:nvSpPr>
          <p:cNvPr id="3" name="Rectángulo 2">
            <a:extLst>
              <a:ext uri="{FF2B5EF4-FFF2-40B4-BE49-F238E27FC236}">
                <a16:creationId xmlns:a16="http://schemas.microsoft.com/office/drawing/2014/main" id="{0430BDB6-6A9E-500B-6E2B-21A06EAFB69D}"/>
              </a:ext>
            </a:extLst>
          </p:cNvPr>
          <p:cNvSpPr/>
          <p:nvPr/>
        </p:nvSpPr>
        <p:spPr>
          <a:xfrm>
            <a:off x="2518189" y="3866720"/>
            <a:ext cx="18513011" cy="476680"/>
          </a:xfrm>
          <a:prstGeom prst="rect">
            <a:avLst/>
          </a:prstGeom>
          <a:noFill/>
          <a:ln w="50800" cap="flat">
            <a:solidFill>
              <a:srgbClr val="F5424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Rectángulo 3">
            <a:extLst>
              <a:ext uri="{FF2B5EF4-FFF2-40B4-BE49-F238E27FC236}">
                <a16:creationId xmlns:a16="http://schemas.microsoft.com/office/drawing/2014/main" id="{B8A50459-A7CF-5973-9748-BDF8454F79C5}"/>
              </a:ext>
            </a:extLst>
          </p:cNvPr>
          <p:cNvSpPr/>
          <p:nvPr/>
        </p:nvSpPr>
        <p:spPr>
          <a:xfrm>
            <a:off x="2518189" y="7632642"/>
            <a:ext cx="18513011" cy="923330"/>
          </a:xfrm>
          <a:prstGeom prst="rect">
            <a:avLst/>
          </a:prstGeom>
          <a:noFill/>
          <a:ln w="50800" cap="flat">
            <a:solidFill>
              <a:srgbClr val="F5424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60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9339556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7C2CBC7-C5E5-C079-6E57-1C487893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31538">
            <a:off x="12220588" y="1848286"/>
            <a:ext cx="3460032" cy="3020359"/>
          </a:xfrm>
          <a:prstGeom prst="rect">
            <a:avLst/>
          </a:prstGeom>
        </p:spPr>
      </p:pic>
      <p:pic>
        <p:nvPicPr>
          <p:cNvPr id="11" name="Imagen 10">
            <a:extLst>
              <a:ext uri="{FF2B5EF4-FFF2-40B4-BE49-F238E27FC236}">
                <a16:creationId xmlns:a16="http://schemas.microsoft.com/office/drawing/2014/main" id="{B1480851-6D33-C72E-79F7-BCA58CA8E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30232" flipH="1">
            <a:off x="17885805" y="1311176"/>
            <a:ext cx="1860600" cy="3991832"/>
          </a:xfrm>
          <a:prstGeom prst="rect">
            <a:avLst/>
          </a:prstGeom>
        </p:spPr>
      </p:pic>
      <p:sp>
        <p:nvSpPr>
          <p:cNvPr id="2" name="CuadroTexto 1">
            <a:extLst>
              <a:ext uri="{FF2B5EF4-FFF2-40B4-BE49-F238E27FC236}">
                <a16:creationId xmlns:a16="http://schemas.microsoft.com/office/drawing/2014/main" id="{EC795E44-A7F8-4DE9-16C1-86C1E1E9AAAC}"/>
              </a:ext>
            </a:extLst>
          </p:cNvPr>
          <p:cNvSpPr txBox="1"/>
          <p:nvPr/>
        </p:nvSpPr>
        <p:spPr>
          <a:xfrm>
            <a:off x="14247628" y="6973957"/>
            <a:ext cx="7874561" cy="39190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s-ES" sz="28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es-ES" sz="2800" dirty="0">
                <a:solidFill>
                  <a:srgbClr val="010000"/>
                </a:solidFill>
                <a:latin typeface="Calibri" panose="020F0502020204030204" pitchFamily="34" charset="0"/>
                <a:cs typeface="Calibri" panose="020F0502020204030204" pitchFamily="34" charset="0"/>
              </a:rPr>
              <a:t>Disponibilidad</a:t>
            </a:r>
          </a:p>
          <a:p>
            <a:pPr marL="0" marR="0" indent="0" algn="ctr" defTabSz="2438338" rtl="0" fontAlgn="auto" latinLnBrk="0" hangingPunct="0">
              <a:lnSpc>
                <a:spcPct val="100000"/>
              </a:lnSpc>
              <a:spcBef>
                <a:spcPts val="0"/>
              </a:spcBef>
              <a:spcAft>
                <a:spcPts val="0"/>
              </a:spcAft>
              <a:buClrTx/>
              <a:buSzTx/>
              <a:buFontTx/>
              <a:buNone/>
              <a:tabLst/>
            </a:pPr>
            <a:r>
              <a:rPr lang="es-ES" sz="2800" dirty="0">
                <a:solidFill>
                  <a:srgbClr val="010000"/>
                </a:solidFill>
                <a:latin typeface="Calibri" panose="020F0502020204030204" pitchFamily="34" charset="0"/>
                <a:cs typeface="Calibri" panose="020F0502020204030204" pitchFamily="34" charset="0"/>
              </a:rPr>
              <a:t>Experiencias publicadas</a:t>
            </a:r>
          </a:p>
          <a:p>
            <a:pPr marL="0" marR="0" indent="0" algn="ctr" defTabSz="2438338" rtl="0" fontAlgn="auto" latinLnBrk="0" hangingPunct="0">
              <a:lnSpc>
                <a:spcPct val="100000"/>
              </a:lnSpc>
              <a:spcBef>
                <a:spcPts val="0"/>
              </a:spcBef>
              <a:spcAft>
                <a:spcPts val="0"/>
              </a:spcAft>
              <a:buClrTx/>
              <a:buSzTx/>
              <a:buFontTx/>
              <a:buNone/>
              <a:tabLst/>
            </a:pPr>
            <a:r>
              <a:rPr lang="es-ES" sz="2800" dirty="0">
                <a:solidFill>
                  <a:srgbClr val="010000"/>
                </a:solidFill>
                <a:latin typeface="Calibri" panose="020F0502020204030204" pitchFamily="34" charset="0"/>
                <a:cs typeface="Calibri" panose="020F0502020204030204" pitchFamily="34" charset="0"/>
              </a:rPr>
              <a:t>Alcance en profundidad</a:t>
            </a:r>
          </a:p>
          <a:p>
            <a:pPr marL="0" marR="0" indent="0" algn="ctr" defTabSz="2438338" rtl="0" fontAlgn="auto" latinLnBrk="0" hangingPunct="0">
              <a:lnSpc>
                <a:spcPct val="100000"/>
              </a:lnSpc>
              <a:spcBef>
                <a:spcPts val="0"/>
              </a:spcBef>
              <a:spcAft>
                <a:spcPts val="0"/>
              </a:spcAft>
              <a:buClrTx/>
              <a:buSzTx/>
              <a:buFontTx/>
              <a:buNone/>
              <a:tabLst/>
            </a:pPr>
            <a:r>
              <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Dosis homogénea preservación NT</a:t>
            </a:r>
          </a:p>
          <a:p>
            <a:r>
              <a:rPr lang="es-ES" sz="2800" dirty="0">
                <a:solidFill>
                  <a:srgbClr val="010000"/>
                </a:solidFill>
                <a:latin typeface="Calibri" panose="020F0502020204030204" pitchFamily="34" charset="0"/>
                <a:cs typeface="Calibri" panose="020F0502020204030204" pitchFamily="34" charset="0"/>
              </a:rPr>
              <a:t>Uso márgenes cercanos/dudosos</a:t>
            </a:r>
            <a:endPar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es-ES" sz="2800" dirty="0">
                <a:solidFill>
                  <a:srgbClr val="010000"/>
                </a:solidFill>
                <a:latin typeface="Calibri" panose="020F0502020204030204" pitchFamily="34" charset="0"/>
                <a:cs typeface="Calibri" panose="020F0502020204030204" pitchFamily="34" charset="0"/>
              </a:rPr>
              <a:t>Soluciones detección sangrado</a:t>
            </a:r>
            <a:endPar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es-ES" sz="2800" dirty="0">
                <a:solidFill>
                  <a:srgbClr val="010000"/>
                </a:solidFill>
                <a:latin typeface="Calibri" panose="020F0502020204030204" pitchFamily="34" charset="0"/>
                <a:cs typeface="Calibri" panose="020F0502020204030204" pitchFamily="34" charset="0"/>
              </a:rPr>
              <a:t>Futuro cercano + FLASH</a:t>
            </a:r>
            <a:endParaRPr kumimoji="0" lang="es-ES" sz="28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0" marR="0" indent="0" algn="ctr"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3" name="Imagen 10">
            <a:extLst>
              <a:ext uri="{FF2B5EF4-FFF2-40B4-BE49-F238E27FC236}">
                <a16:creationId xmlns:a16="http://schemas.microsoft.com/office/drawing/2014/main" id="{727A8817-F567-19FF-3780-F7EA07ED04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197" b="95455" l="7468" r="86039">
                        <a14:foregroundMark x1="73701" y1="37121" x2="86039" y2="43182"/>
                        <a14:foregroundMark x1="86039" y1="43182" x2="82792" y2="32955"/>
                        <a14:foregroundMark x1="13636" y1="39773" x2="10714" y2="56818"/>
                        <a14:foregroundMark x1="10714" y1="45833" x2="22078" y2="17045"/>
                        <a14:foregroundMark x1="22078" y1="17045" x2="49351" y2="11364"/>
                        <a14:foregroundMark x1="49351" y1="11364" x2="55519" y2="11364"/>
                        <a14:foregroundMark x1="8442" y1="59470" x2="7468" y2="42803"/>
                        <a14:foregroundMark x1="7468" y1="42803" x2="25649" y2="17045"/>
                        <a14:foregroundMark x1="25649" y1="17045" x2="36364" y2="11364"/>
                        <a14:foregroundMark x1="14610" y1="29545" x2="21753" y2="15909"/>
                        <a14:foregroundMark x1="21753" y1="15909" x2="49351" y2="11364"/>
                        <a14:foregroundMark x1="49351" y1="11364" x2="55519" y2="11364"/>
                        <a14:foregroundMark x1="63636" y1="14015" x2="75974" y2="9848"/>
                        <a14:foregroundMark x1="62013" y1="14773" x2="66558" y2="9848"/>
                        <a14:foregroundMark x1="36364" y1="12500" x2="49351" y2="7197"/>
                        <a14:foregroundMark x1="49351" y1="7197" x2="54870" y2="7955"/>
                        <a14:foregroundMark x1="35714" y1="90909" x2="50649" y2="95455"/>
                        <a14:foregroundMark x1="50649" y1="95455" x2="59091" y2="89394"/>
                        <a14:foregroundMark x1="32143" y1="87500" x2="25102" y2="84041"/>
                        <a14:foregroundMark x1="17064" y1="76642" x2="11364" y2="66667"/>
                        <a14:foregroundMark x1="11364" y1="66667" x2="10714" y2="57576"/>
                        <a14:foregroundMark x1="23553" y1="85641" x2="40260" y2="92045"/>
                        <a14:foregroundMark x1="68831" y1="84091" x2="79221" y2="67424"/>
                        <a14:foregroundMark x1="79221" y1="67424" x2="81818" y2="56061"/>
                        <a14:foregroundMark x1="71787" y1="68939" x2="71753" y2="69318"/>
                        <a14:foregroundMark x1="74675" y1="36364" x2="72080" y2="65630"/>
                        <a14:foregroundMark x1="71753" y1="69318" x2="67857" y2="74621"/>
                        <a14:backgroundMark x1="21753" y1="32197" x2="49026" y2="28409"/>
                        <a14:backgroundMark x1="49026" y1="28409" x2="37338" y2="22727"/>
                        <a14:backgroundMark x1="66558" y1="45833" x2="66558" y2="68939"/>
                        <a14:backgroundMark x1="18182" y1="85227" x2="14610" y2="85227"/>
                        <a14:backgroundMark x1="15909" y1="84091" x2="15909" y2="84091"/>
                        <a14:backgroundMark x1="13636" y1="81439" x2="19481" y2="84091"/>
                        <a14:backgroundMark x1="18182" y1="84091" x2="21753" y2="87500"/>
                      </a14:backgroundRemoval>
                    </a14:imgEffect>
                  </a14:imgLayer>
                </a14:imgProps>
              </a:ext>
              <a:ext uri="{28A0092B-C50C-407E-A947-70E740481C1C}">
                <a14:useLocalDpi xmlns:a14="http://schemas.microsoft.com/office/drawing/2010/main" val="0"/>
              </a:ext>
            </a:extLst>
          </a:blip>
          <a:srcRect l="7123" r="7512"/>
          <a:stretch/>
        </p:blipFill>
        <p:spPr>
          <a:xfrm>
            <a:off x="18011401" y="5630781"/>
            <a:ext cx="1609408" cy="1616009"/>
          </a:xfrm>
          <a:prstGeom prst="rect">
            <a:avLst/>
          </a:prstGeom>
        </p:spPr>
      </p:pic>
      <p:pic>
        <p:nvPicPr>
          <p:cNvPr id="5" name="Imagen 4" descr="Imagen que contiene persona, interior, hombre, verde&#10;&#10;Descripción generada automáticamente">
            <a:extLst>
              <a:ext uri="{FF2B5EF4-FFF2-40B4-BE49-F238E27FC236}">
                <a16:creationId xmlns:a16="http://schemas.microsoft.com/office/drawing/2014/main" id="{F262F02B-172E-5806-841B-49F6A6AFD7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6096" y="2400540"/>
            <a:ext cx="10058400" cy="7543800"/>
          </a:xfrm>
          <a:prstGeom prst="rect">
            <a:avLst/>
          </a:prstGeom>
        </p:spPr>
      </p:pic>
      <p:pic>
        <p:nvPicPr>
          <p:cNvPr id="13" name="Imagen 12">
            <a:extLst>
              <a:ext uri="{FF2B5EF4-FFF2-40B4-BE49-F238E27FC236}">
                <a16:creationId xmlns:a16="http://schemas.microsoft.com/office/drawing/2014/main" id="{060CAC0B-23D2-38C6-8705-20ECB93129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439373">
            <a:off x="8097698" y="911461"/>
            <a:ext cx="3205798" cy="3205798"/>
          </a:xfrm>
          <a:prstGeom prst="rect">
            <a:avLst/>
          </a:prstGeom>
        </p:spPr>
      </p:pic>
    </p:spTree>
    <p:extLst>
      <p:ext uri="{BB962C8B-B14F-4D97-AF65-F5344CB8AC3E}">
        <p14:creationId xmlns:p14="http://schemas.microsoft.com/office/powerpoint/2010/main" val="68527995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9" descr="Imagen que contiene persona, exterior, hombre, sostener&#10;&#10;Descripción generada automáticamente">
            <a:extLst>
              <a:ext uri="{FF2B5EF4-FFF2-40B4-BE49-F238E27FC236}">
                <a16:creationId xmlns:a16="http://schemas.microsoft.com/office/drawing/2014/main" id="{F41ADCD4-AC6F-8A43-A184-9B569A4F6623}"/>
              </a:ext>
            </a:extLst>
          </p:cNvPr>
          <p:cNvPicPr>
            <a:picLocks noChangeAspect="1"/>
          </p:cNvPicPr>
          <p:nvPr/>
        </p:nvPicPr>
        <p:blipFill>
          <a:blip r:embed="rId3"/>
          <a:stretch>
            <a:fillRect/>
          </a:stretch>
        </p:blipFill>
        <p:spPr>
          <a:xfrm>
            <a:off x="0" y="0"/>
            <a:ext cx="7846645" cy="11769969"/>
          </a:xfrm>
          <a:prstGeom prst="rect">
            <a:avLst/>
          </a:prstGeom>
        </p:spPr>
      </p:pic>
      <p:sp>
        <p:nvSpPr>
          <p:cNvPr id="8" name="7 Rectángulo"/>
          <p:cNvSpPr/>
          <p:nvPr/>
        </p:nvSpPr>
        <p:spPr>
          <a:xfrm>
            <a:off x="9073662" y="633597"/>
            <a:ext cx="12192000" cy="830997"/>
          </a:xfrm>
          <a:prstGeom prst="rect">
            <a:avLst/>
          </a:prstGeom>
        </p:spPr>
        <p:txBody>
          <a:bodyPr>
            <a:spAutoFit/>
          </a:bodyPr>
          <a:lstStyle/>
          <a:p>
            <a:r>
              <a:rPr lang="es-ES" b="1" dirty="0"/>
              <a:t>Flash es un efecto biológico </a:t>
            </a:r>
            <a:r>
              <a:rPr lang="es-ES" dirty="0"/>
              <a:t>= </a:t>
            </a:r>
            <a:r>
              <a:rPr lang="es-ES" b="1" dirty="0"/>
              <a:t>Tasas de dosis media alta &gt; ~ 40Gy/s  + muy rápida administración de dosis: microsegundos</a:t>
            </a:r>
          </a:p>
        </p:txBody>
      </p:sp>
    </p:spTree>
    <p:extLst>
      <p:ext uri="{BB962C8B-B14F-4D97-AF65-F5344CB8AC3E}">
        <p14:creationId xmlns:p14="http://schemas.microsoft.com/office/powerpoint/2010/main" val="336789180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9" descr="Imagen que contiene persona, exterior, hombre, sostener&#10;&#10;Descripción generada automáticamente">
            <a:extLst>
              <a:ext uri="{FF2B5EF4-FFF2-40B4-BE49-F238E27FC236}">
                <a16:creationId xmlns:a16="http://schemas.microsoft.com/office/drawing/2014/main" id="{F41ADCD4-AC6F-8A43-A184-9B569A4F6623}"/>
              </a:ext>
            </a:extLst>
          </p:cNvPr>
          <p:cNvPicPr>
            <a:picLocks noChangeAspect="1"/>
          </p:cNvPicPr>
          <p:nvPr/>
        </p:nvPicPr>
        <p:blipFill>
          <a:blip r:embed="rId3"/>
          <a:stretch>
            <a:fillRect/>
          </a:stretch>
        </p:blipFill>
        <p:spPr>
          <a:xfrm>
            <a:off x="0" y="0"/>
            <a:ext cx="7846645" cy="11769969"/>
          </a:xfrm>
          <a:prstGeom prst="rect">
            <a:avLst/>
          </a:prstGeom>
        </p:spPr>
      </p:pic>
      <p:sp>
        <p:nvSpPr>
          <p:cNvPr id="8" name="7 Rectángulo"/>
          <p:cNvSpPr/>
          <p:nvPr/>
        </p:nvSpPr>
        <p:spPr>
          <a:xfrm>
            <a:off x="9073662" y="633597"/>
            <a:ext cx="12192000" cy="830997"/>
          </a:xfrm>
          <a:prstGeom prst="rect">
            <a:avLst/>
          </a:prstGeom>
        </p:spPr>
        <p:txBody>
          <a:bodyPr>
            <a:spAutoFit/>
          </a:bodyPr>
          <a:lstStyle/>
          <a:p>
            <a:r>
              <a:rPr lang="es-ES" b="1" dirty="0"/>
              <a:t>Flash es un efecto biológico </a:t>
            </a:r>
            <a:r>
              <a:rPr lang="es-ES" dirty="0"/>
              <a:t>= </a:t>
            </a:r>
            <a:r>
              <a:rPr lang="es-ES" b="1" dirty="0"/>
              <a:t>Tasas de dosis media alta &gt; ~ 40Gy/s  + muy rápida administración de dosis: microsegundos</a:t>
            </a:r>
          </a:p>
        </p:txBody>
      </p:sp>
      <p:pic>
        <p:nvPicPr>
          <p:cNvPr id="9218" name="Picture 2" descr="C:\Users\48409711r\Desktop\iu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3662" y="4039157"/>
            <a:ext cx="14024442" cy="410642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CB3B6D7E-3656-B2C4-35C4-E0161755E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5897" y="11109569"/>
            <a:ext cx="3263900" cy="660400"/>
          </a:xfrm>
          <a:prstGeom prst="rect">
            <a:avLst/>
          </a:prstGeom>
        </p:spPr>
      </p:pic>
    </p:spTree>
    <p:extLst>
      <p:ext uri="{BB962C8B-B14F-4D97-AF65-F5344CB8AC3E}">
        <p14:creationId xmlns:p14="http://schemas.microsoft.com/office/powerpoint/2010/main" val="52275452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9" descr="Imagen que contiene persona, exterior, hombre, sostener&#10;&#10;Descripción generada automáticamente">
            <a:extLst>
              <a:ext uri="{FF2B5EF4-FFF2-40B4-BE49-F238E27FC236}">
                <a16:creationId xmlns:a16="http://schemas.microsoft.com/office/drawing/2014/main" id="{F41ADCD4-AC6F-8A43-A184-9B569A4F6623}"/>
              </a:ext>
            </a:extLst>
          </p:cNvPr>
          <p:cNvPicPr>
            <a:picLocks noChangeAspect="1"/>
          </p:cNvPicPr>
          <p:nvPr/>
        </p:nvPicPr>
        <p:blipFill>
          <a:blip r:embed="rId3"/>
          <a:stretch>
            <a:fillRect/>
          </a:stretch>
        </p:blipFill>
        <p:spPr>
          <a:xfrm>
            <a:off x="0" y="0"/>
            <a:ext cx="7846645" cy="11769969"/>
          </a:xfrm>
          <a:prstGeom prst="rect">
            <a:avLst/>
          </a:prstGeom>
        </p:spPr>
      </p:pic>
      <p:sp>
        <p:nvSpPr>
          <p:cNvPr id="8" name="7 Rectángulo"/>
          <p:cNvSpPr/>
          <p:nvPr/>
        </p:nvSpPr>
        <p:spPr>
          <a:xfrm>
            <a:off x="9073662" y="633597"/>
            <a:ext cx="12192000" cy="830997"/>
          </a:xfrm>
          <a:prstGeom prst="rect">
            <a:avLst/>
          </a:prstGeom>
        </p:spPr>
        <p:txBody>
          <a:bodyPr>
            <a:spAutoFit/>
          </a:bodyPr>
          <a:lstStyle/>
          <a:p>
            <a:r>
              <a:rPr lang="es-ES" b="1" dirty="0"/>
              <a:t>Flash es un efecto biológico </a:t>
            </a:r>
            <a:r>
              <a:rPr lang="es-ES" dirty="0"/>
              <a:t>= </a:t>
            </a:r>
            <a:r>
              <a:rPr lang="es-ES" b="1" dirty="0"/>
              <a:t>Tasas de dosis media alta &gt; ~ 40Gy/s  + muy rápida administración de dosis: microsegundos</a:t>
            </a:r>
          </a:p>
        </p:txBody>
      </p:sp>
      <p:pic>
        <p:nvPicPr>
          <p:cNvPr id="11" name="Imagen 16">
            <a:extLst>
              <a:ext uri="{FF2B5EF4-FFF2-40B4-BE49-F238E27FC236}">
                <a16:creationId xmlns:a16="http://schemas.microsoft.com/office/drawing/2014/main" id="{CD199552-0462-D342-B48F-4DC44018BF4E}"/>
              </a:ext>
            </a:extLst>
          </p:cNvPr>
          <p:cNvPicPr>
            <a:picLocks noChangeAspect="1"/>
          </p:cNvPicPr>
          <p:nvPr/>
        </p:nvPicPr>
        <p:blipFill rotWithShape="1">
          <a:blip r:embed="rId4"/>
          <a:srcRect b="61591"/>
          <a:stretch/>
        </p:blipFill>
        <p:spPr>
          <a:xfrm>
            <a:off x="8979809" y="3145055"/>
            <a:ext cx="15115096" cy="1263660"/>
          </a:xfrm>
          <a:prstGeom prst="rect">
            <a:avLst/>
          </a:prstGeom>
        </p:spPr>
      </p:pic>
      <p:sp>
        <p:nvSpPr>
          <p:cNvPr id="2" name="9 Rectángulo">
            <a:extLst>
              <a:ext uri="{FF2B5EF4-FFF2-40B4-BE49-F238E27FC236}">
                <a16:creationId xmlns:a16="http://schemas.microsoft.com/office/drawing/2014/main" id="{357C7980-71A1-B821-D5D7-7562D091DD39}"/>
              </a:ext>
            </a:extLst>
          </p:cNvPr>
          <p:cNvSpPr/>
          <p:nvPr/>
        </p:nvSpPr>
        <p:spPr>
          <a:xfrm>
            <a:off x="19230707" y="11369859"/>
            <a:ext cx="5082955" cy="338554"/>
          </a:xfrm>
          <a:prstGeom prst="rect">
            <a:avLst/>
          </a:prstGeom>
        </p:spPr>
        <p:txBody>
          <a:bodyPr wrap="square">
            <a:spAutoFit/>
          </a:bodyPr>
          <a:lstStyle/>
          <a:p>
            <a:r>
              <a:rPr lang="en-US" sz="1600" dirty="0" err="1">
                <a:solidFill>
                  <a:srgbClr val="010000"/>
                </a:solidFill>
              </a:rPr>
              <a:t>Radiother</a:t>
            </a:r>
            <a:r>
              <a:rPr lang="en-US" sz="1600" dirty="0">
                <a:solidFill>
                  <a:srgbClr val="010000"/>
                </a:solidFill>
              </a:rPr>
              <a:t> </a:t>
            </a:r>
            <a:r>
              <a:rPr lang="en-US" sz="1600" dirty="0" err="1">
                <a:solidFill>
                  <a:srgbClr val="010000"/>
                </a:solidFill>
              </a:rPr>
              <a:t>Oncol</a:t>
            </a:r>
            <a:r>
              <a:rPr lang="en-US" sz="1600" dirty="0">
                <a:solidFill>
                  <a:srgbClr val="010000"/>
                </a:solidFill>
              </a:rPr>
              <a:t>. 2017 Sep;124(3):365-369</a:t>
            </a:r>
            <a:endParaRPr lang="es-ES" sz="1600" dirty="0">
              <a:solidFill>
                <a:srgbClr val="010000"/>
              </a:solidFill>
            </a:endParaRPr>
          </a:p>
        </p:txBody>
      </p:sp>
      <p:pic>
        <p:nvPicPr>
          <p:cNvPr id="4" name="Imagen 16">
            <a:extLst>
              <a:ext uri="{FF2B5EF4-FFF2-40B4-BE49-F238E27FC236}">
                <a16:creationId xmlns:a16="http://schemas.microsoft.com/office/drawing/2014/main" id="{C0199CAC-68A2-2D0A-F362-B159023716F4}"/>
              </a:ext>
            </a:extLst>
          </p:cNvPr>
          <p:cNvPicPr>
            <a:picLocks noChangeAspect="1"/>
          </p:cNvPicPr>
          <p:nvPr/>
        </p:nvPicPr>
        <p:blipFill rotWithShape="1">
          <a:blip r:embed="rId4"/>
          <a:srcRect t="78186"/>
          <a:stretch/>
        </p:blipFill>
        <p:spPr>
          <a:xfrm>
            <a:off x="9073662" y="4586317"/>
            <a:ext cx="15115096" cy="717697"/>
          </a:xfrm>
          <a:prstGeom prst="rect">
            <a:avLst/>
          </a:prstGeom>
        </p:spPr>
      </p:pic>
      <p:pic>
        <p:nvPicPr>
          <p:cNvPr id="6" name="Imagen 5" descr="Imagen que contiene interior, monitor, vuelo, computadora&#10;&#10;Descripción generada automáticamente">
            <a:extLst>
              <a:ext uri="{FF2B5EF4-FFF2-40B4-BE49-F238E27FC236}">
                <a16:creationId xmlns:a16="http://schemas.microsoft.com/office/drawing/2014/main" id="{B4FDDE86-4040-BBB8-EB17-1C15396CD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514" y="6951093"/>
            <a:ext cx="3859758" cy="2870627"/>
          </a:xfrm>
          <a:prstGeom prst="rect">
            <a:avLst/>
          </a:prstGeom>
        </p:spPr>
      </p:pic>
      <p:pic>
        <p:nvPicPr>
          <p:cNvPr id="9" name="Imagen 8" descr="Imagen que contiene computadora, monitor, foto, computer&#10;&#10;Descripción generada automáticamente">
            <a:extLst>
              <a:ext uri="{FF2B5EF4-FFF2-40B4-BE49-F238E27FC236}">
                <a16:creationId xmlns:a16="http://schemas.microsoft.com/office/drawing/2014/main" id="{415604A2-3D48-0F87-5A85-C7E382E816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72759" y="6951093"/>
            <a:ext cx="3859758" cy="2919145"/>
          </a:xfrm>
          <a:prstGeom prst="rect">
            <a:avLst/>
          </a:prstGeom>
        </p:spPr>
      </p:pic>
      <p:pic>
        <p:nvPicPr>
          <p:cNvPr id="12" name="Imagen 11" descr="Imagen que contiene vuelo, avión, monitor, azul&#10;&#10;Descripción generada automáticamente">
            <a:extLst>
              <a:ext uri="{FF2B5EF4-FFF2-40B4-BE49-F238E27FC236}">
                <a16:creationId xmlns:a16="http://schemas.microsoft.com/office/drawing/2014/main" id="{E8644E6F-BB53-C500-EED0-7D45D6A15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0136" y="6953735"/>
            <a:ext cx="3859759" cy="2916503"/>
          </a:xfrm>
          <a:prstGeom prst="rect">
            <a:avLst/>
          </a:prstGeom>
        </p:spPr>
      </p:pic>
    </p:spTree>
    <p:extLst>
      <p:ext uri="{BB962C8B-B14F-4D97-AF65-F5344CB8AC3E}">
        <p14:creationId xmlns:p14="http://schemas.microsoft.com/office/powerpoint/2010/main" val="164885136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AD43C77-E7A7-4229-F669-5DEAE521CC54}"/>
              </a:ext>
            </a:extLst>
          </p:cNvPr>
          <p:cNvSpPr txBox="1"/>
          <p:nvPr/>
        </p:nvSpPr>
        <p:spPr>
          <a:xfrm>
            <a:off x="607424" y="377110"/>
            <a:ext cx="2372444"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1600" b="0" i="1" u="none" strike="noStrike" cap="none" spc="0" normalizeH="0" baseline="0" dirty="0">
                <a:ln>
                  <a:noFill/>
                </a:ln>
                <a:solidFill>
                  <a:srgbClr val="010000"/>
                </a:solidFill>
                <a:effectLst/>
                <a:uFillTx/>
                <a:ea typeface="+mn-ea"/>
                <a:cs typeface="+mn-cs"/>
                <a:sym typeface="Helvetica Neue"/>
              </a:rPr>
              <a:t>Cortesía </a:t>
            </a:r>
            <a:r>
              <a:rPr kumimoji="0" lang="es-ES" sz="1600" b="0" i="1" u="none" strike="noStrike" cap="none" spc="0" normalizeH="0" baseline="0" dirty="0" err="1">
                <a:ln>
                  <a:noFill/>
                </a:ln>
                <a:solidFill>
                  <a:srgbClr val="010000"/>
                </a:solidFill>
                <a:effectLst/>
                <a:uFillTx/>
                <a:ea typeface="+mn-ea"/>
                <a:cs typeface="+mn-cs"/>
                <a:sym typeface="Helvetica Neue"/>
              </a:rPr>
              <a:t>Dr</a:t>
            </a:r>
            <a:r>
              <a:rPr kumimoji="0" lang="es-ES" sz="1600" b="0" i="1" u="none" strike="noStrike" cap="none" spc="0" normalizeH="0" baseline="0" dirty="0">
                <a:ln>
                  <a:noFill/>
                </a:ln>
                <a:solidFill>
                  <a:srgbClr val="010000"/>
                </a:solidFill>
                <a:effectLst/>
                <a:uFillTx/>
                <a:ea typeface="+mn-ea"/>
                <a:cs typeface="+mn-cs"/>
                <a:sym typeface="Helvetica Neue"/>
              </a:rPr>
              <a:t> Paco Celada</a:t>
            </a:r>
          </a:p>
        </p:txBody>
      </p:sp>
      <p:pic>
        <p:nvPicPr>
          <p:cNvPr id="9" name="Imagen 8">
            <a:extLst>
              <a:ext uri="{FF2B5EF4-FFF2-40B4-BE49-F238E27FC236}">
                <a16:creationId xmlns:a16="http://schemas.microsoft.com/office/drawing/2014/main" id="{7718F14B-7D95-6989-1FB2-95BCBDA6E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646" y="2747480"/>
            <a:ext cx="10652354" cy="5149943"/>
          </a:xfrm>
          <a:prstGeom prst="rect">
            <a:avLst/>
          </a:prstGeom>
        </p:spPr>
      </p:pic>
      <p:sp>
        <p:nvSpPr>
          <p:cNvPr id="10" name="24 Rectángulo">
            <a:extLst>
              <a:ext uri="{FF2B5EF4-FFF2-40B4-BE49-F238E27FC236}">
                <a16:creationId xmlns:a16="http://schemas.microsoft.com/office/drawing/2014/main" id="{751C8838-D49E-703A-0ECD-C430CC8E0852}"/>
              </a:ext>
            </a:extLst>
          </p:cNvPr>
          <p:cNvSpPr/>
          <p:nvPr/>
        </p:nvSpPr>
        <p:spPr>
          <a:xfrm>
            <a:off x="3797472" y="9918980"/>
            <a:ext cx="6154878" cy="646331"/>
          </a:xfrm>
          <a:prstGeom prst="rect">
            <a:avLst/>
          </a:prstGeom>
        </p:spPr>
        <p:txBody>
          <a:bodyPr wrap="square">
            <a:spAutoFit/>
          </a:bodyPr>
          <a:lstStyle/>
          <a:p>
            <a:pPr algn="r"/>
            <a:r>
              <a:rPr lang="en-US" sz="1800" b="0" i="1" dirty="0">
                <a:solidFill>
                  <a:schemeClr val="tx1"/>
                </a:solidFill>
              </a:rPr>
              <a:t>Timmerman R. et al, Oncology </a:t>
            </a:r>
            <a:r>
              <a:rPr lang="en-US" sz="1800" b="0" dirty="0">
                <a:solidFill>
                  <a:schemeClr val="tx1"/>
                </a:solidFill>
              </a:rPr>
              <a:t>Times </a:t>
            </a:r>
            <a:r>
              <a:rPr lang="en-US" sz="1800" b="0" i="1" dirty="0"/>
              <a:t>December 20, 2021 - Volume 43 - Issue 24 - p 1,17</a:t>
            </a:r>
            <a:endParaRPr lang="en-US" sz="1800" b="0" i="1" dirty="0">
              <a:solidFill>
                <a:schemeClr val="tx1"/>
              </a:solidFill>
            </a:endParaRPr>
          </a:p>
        </p:txBody>
      </p:sp>
      <p:pic>
        <p:nvPicPr>
          <p:cNvPr id="11" name="Picture 2">
            <a:extLst>
              <a:ext uri="{FF2B5EF4-FFF2-40B4-BE49-F238E27FC236}">
                <a16:creationId xmlns:a16="http://schemas.microsoft.com/office/drawing/2014/main" id="{7C2595F8-FC11-8948-97C9-02BF9E8F4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1652" y="990156"/>
            <a:ext cx="8215370" cy="9575155"/>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uadroTexto 11">
            <a:extLst>
              <a:ext uri="{FF2B5EF4-FFF2-40B4-BE49-F238E27FC236}">
                <a16:creationId xmlns:a16="http://schemas.microsoft.com/office/drawing/2014/main" id="{38C19285-CE0D-D3FD-B7A7-E1C75578EEB8}"/>
              </a:ext>
            </a:extLst>
          </p:cNvPr>
          <p:cNvSpPr txBox="1"/>
          <p:nvPr/>
        </p:nvSpPr>
        <p:spPr>
          <a:xfrm>
            <a:off x="16242224" y="10899993"/>
            <a:ext cx="549349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Int</a:t>
            </a:r>
            <a:r>
              <a:rPr lang="es-ES" sz="1600" b="0" i="0" dirty="0">
                <a:solidFill>
                  <a:srgbClr val="010000"/>
                </a:solidFill>
                <a:effectLst/>
              </a:rPr>
              <a:t> J </a:t>
            </a:r>
            <a:r>
              <a:rPr lang="es-ES" sz="1600" b="0" i="0" dirty="0" err="1">
                <a:solidFill>
                  <a:srgbClr val="010000"/>
                </a:solidFill>
                <a:effectLst/>
              </a:rPr>
              <a:t>Radiat</a:t>
            </a:r>
            <a:r>
              <a:rPr lang="es-ES" sz="1600" b="0" i="0" dirty="0">
                <a:solidFill>
                  <a:srgbClr val="010000"/>
                </a:solidFill>
                <a:effectLst/>
              </a:rPr>
              <a:t> Oncol </a:t>
            </a:r>
            <a:r>
              <a:rPr lang="es-ES" sz="1600" b="0" i="0" dirty="0" err="1">
                <a:solidFill>
                  <a:srgbClr val="010000"/>
                </a:solidFill>
                <a:effectLst/>
              </a:rPr>
              <a:t>Biol</a:t>
            </a:r>
            <a:r>
              <a:rPr lang="es-ES" sz="1600" b="0" i="0" dirty="0">
                <a:solidFill>
                  <a:srgbClr val="010000"/>
                </a:solidFill>
                <a:effectLst/>
              </a:rPr>
              <a:t> </a:t>
            </a:r>
            <a:r>
              <a:rPr lang="es-ES" sz="1600" b="0" i="0" dirty="0" err="1">
                <a:solidFill>
                  <a:srgbClr val="010000"/>
                </a:solidFill>
                <a:effectLst/>
              </a:rPr>
              <a:t>Phys</a:t>
            </a:r>
            <a:r>
              <a:rPr lang="es-ES" sz="1600" b="0" i="0" dirty="0">
                <a:solidFill>
                  <a:srgbClr val="010000"/>
                </a:solidFill>
                <a:effectLst/>
              </a:rPr>
              <a:t>. 2021 </a:t>
            </a:r>
            <a:r>
              <a:rPr lang="es-ES" sz="1600" b="0" i="0" dirty="0" err="1">
                <a:solidFill>
                  <a:srgbClr val="010000"/>
                </a:solidFill>
                <a:effectLst/>
              </a:rPr>
              <a:t>Aug</a:t>
            </a:r>
            <a:r>
              <a:rPr lang="es-ES" sz="1600" b="0" i="0" dirty="0">
                <a:solidFill>
                  <a:srgbClr val="010000"/>
                </a:solidFill>
                <a:effectLst/>
              </a:rPr>
              <a:t> 1;110(5):1306-1316</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65770496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C4BC9BF-9AA7-1D50-C61A-F3C3BC776343}"/>
              </a:ext>
            </a:extLst>
          </p:cNvPr>
          <p:cNvPicPr>
            <a:picLocks noChangeAspect="1"/>
          </p:cNvPicPr>
          <p:nvPr/>
        </p:nvPicPr>
        <p:blipFill rotWithShape="1">
          <a:blip r:embed="rId3">
            <a:extLst>
              <a:ext uri="{28A0092B-C50C-407E-A947-70E740481C1C}">
                <a14:useLocalDpi xmlns:a14="http://schemas.microsoft.com/office/drawing/2010/main" val="0"/>
              </a:ext>
            </a:extLst>
          </a:blip>
          <a:srcRect l="22013" t="22591" r="25076" b="28794"/>
          <a:stretch/>
        </p:blipFill>
        <p:spPr>
          <a:xfrm>
            <a:off x="7117258" y="459902"/>
            <a:ext cx="7789333" cy="2878668"/>
          </a:xfrm>
          <a:prstGeom prst="rect">
            <a:avLst/>
          </a:prstGeom>
        </p:spPr>
      </p:pic>
      <p:pic>
        <p:nvPicPr>
          <p:cNvPr id="3" name="Imagen 2">
            <a:extLst>
              <a:ext uri="{FF2B5EF4-FFF2-40B4-BE49-F238E27FC236}">
                <a16:creationId xmlns:a16="http://schemas.microsoft.com/office/drawing/2014/main" id="{7605053B-B467-F7BA-C226-CDF54EA31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15" y="5188536"/>
            <a:ext cx="9272849" cy="2336800"/>
          </a:xfrm>
          <a:prstGeom prst="rect">
            <a:avLst/>
          </a:prstGeom>
        </p:spPr>
      </p:pic>
      <p:sp>
        <p:nvSpPr>
          <p:cNvPr id="6" name="CuadroTexto 5">
            <a:extLst>
              <a:ext uri="{FF2B5EF4-FFF2-40B4-BE49-F238E27FC236}">
                <a16:creationId xmlns:a16="http://schemas.microsoft.com/office/drawing/2014/main" id="{CC29F963-3C74-9C01-E229-D0D2C687F4FD}"/>
              </a:ext>
            </a:extLst>
          </p:cNvPr>
          <p:cNvSpPr txBox="1"/>
          <p:nvPr/>
        </p:nvSpPr>
        <p:spPr>
          <a:xfrm>
            <a:off x="2964679" y="3205642"/>
            <a:ext cx="247092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4800" b="0" i="0" u="none" strike="noStrike" cap="none" spc="0" normalizeH="0" baseline="0" dirty="0">
                <a:ln>
                  <a:noFill/>
                </a:ln>
                <a:solidFill>
                  <a:srgbClr val="5E5E5E"/>
                </a:solidFill>
                <a:effectLst/>
                <a:uFillTx/>
                <a:latin typeface="+mn-lt"/>
                <a:ea typeface="+mn-ea"/>
                <a:cs typeface="+mn-cs"/>
                <a:sym typeface="Helvetica Neue"/>
              </a:rPr>
              <a:t>2009</a:t>
            </a:r>
          </a:p>
        </p:txBody>
      </p:sp>
      <p:sp>
        <p:nvSpPr>
          <p:cNvPr id="2" name="CuadroTexto 1">
            <a:extLst>
              <a:ext uri="{FF2B5EF4-FFF2-40B4-BE49-F238E27FC236}">
                <a16:creationId xmlns:a16="http://schemas.microsoft.com/office/drawing/2014/main" id="{71EC06F2-7B41-CE45-3DE0-0D7D7B5A0A2C}"/>
              </a:ext>
            </a:extLst>
          </p:cNvPr>
          <p:cNvSpPr txBox="1"/>
          <p:nvPr/>
        </p:nvSpPr>
        <p:spPr>
          <a:xfrm>
            <a:off x="4601345" y="11393202"/>
            <a:ext cx="503182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Int</a:t>
            </a:r>
            <a:r>
              <a:rPr lang="es-ES" sz="1600" b="0" i="0" dirty="0">
                <a:solidFill>
                  <a:srgbClr val="010000"/>
                </a:solidFill>
                <a:effectLst/>
              </a:rPr>
              <a:t> J </a:t>
            </a:r>
            <a:r>
              <a:rPr lang="es-ES" sz="1600" b="0" i="0" dirty="0" err="1">
                <a:solidFill>
                  <a:srgbClr val="010000"/>
                </a:solidFill>
                <a:effectLst/>
              </a:rPr>
              <a:t>Radiat</a:t>
            </a:r>
            <a:r>
              <a:rPr lang="es-ES" sz="1600" b="0" i="0" dirty="0">
                <a:solidFill>
                  <a:srgbClr val="010000"/>
                </a:solidFill>
                <a:effectLst/>
              </a:rPr>
              <a:t> Oncol </a:t>
            </a:r>
            <a:r>
              <a:rPr lang="es-ES" sz="1600" b="0" i="0" dirty="0" err="1">
                <a:solidFill>
                  <a:srgbClr val="010000"/>
                </a:solidFill>
                <a:effectLst/>
              </a:rPr>
              <a:t>Biol</a:t>
            </a:r>
            <a:r>
              <a:rPr lang="es-ES" sz="1600" b="0" i="0" dirty="0">
                <a:solidFill>
                  <a:srgbClr val="010000"/>
                </a:solidFill>
                <a:effectLst/>
              </a:rPr>
              <a:t> </a:t>
            </a:r>
            <a:r>
              <a:rPr lang="es-ES" sz="1600" b="0" i="0" dirty="0" err="1">
                <a:solidFill>
                  <a:srgbClr val="010000"/>
                </a:solidFill>
                <a:effectLst/>
              </a:rPr>
              <a:t>Phys</a:t>
            </a:r>
            <a:r>
              <a:rPr lang="es-ES" sz="1600" b="0" i="0" dirty="0">
                <a:solidFill>
                  <a:srgbClr val="010000"/>
                </a:solidFill>
                <a:effectLst/>
              </a:rPr>
              <a:t>. 2011 Mar 1;79(3):835-41</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5" name="CuadroTexto 4">
            <a:extLst>
              <a:ext uri="{FF2B5EF4-FFF2-40B4-BE49-F238E27FC236}">
                <a16:creationId xmlns:a16="http://schemas.microsoft.com/office/drawing/2014/main" id="{4E898E00-ABF1-FB0F-3B52-7E8AEBE568E6}"/>
              </a:ext>
            </a:extLst>
          </p:cNvPr>
          <p:cNvSpPr txBox="1"/>
          <p:nvPr/>
        </p:nvSpPr>
        <p:spPr>
          <a:xfrm>
            <a:off x="857515" y="7822443"/>
            <a:ext cx="9272849" cy="2687915"/>
          </a:xfrm>
          <a:prstGeom prst="rect">
            <a:avLst/>
          </a:prstGeom>
          <a:solidFill>
            <a:srgbClr val="D77F31">
              <a:alpha val="25000"/>
            </a:srgbClr>
          </a:solidFill>
          <a:ln w="19050" cap="flat">
            <a:solidFill>
              <a:srgbClr val="D77F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Arial" panose="020B0604020202020204" pitchFamily="34" charset="0"/>
              <a:buChar char="•"/>
            </a:pPr>
            <a:r>
              <a:rPr lang="es-ES" dirty="0">
                <a:solidFill>
                  <a:srgbClr val="010000"/>
                </a:solidFill>
                <a:effectLst/>
                <a:latin typeface="Calibri" panose="020F0502020204030204" pitchFamily="34" charset="0"/>
                <a:cs typeface="Calibri" panose="020F0502020204030204" pitchFamily="34" charset="0"/>
              </a:rPr>
              <a:t>103 pacientes con recaída</a:t>
            </a:r>
          </a:p>
          <a:p>
            <a:pPr marL="342900" indent="-342900" algn="l">
              <a:buFont typeface="Arial" panose="020B0604020202020204" pitchFamily="34" charset="0"/>
              <a:buChar char="•"/>
            </a:pPr>
            <a:r>
              <a:rPr lang="es-ES" dirty="0">
                <a:solidFill>
                  <a:srgbClr val="010000"/>
                </a:solidFill>
                <a:latin typeface="Calibri" panose="020F0502020204030204" pitchFamily="34" charset="0"/>
                <a:cs typeface="Calibri" panose="020F0502020204030204" pitchFamily="34" charset="0"/>
              </a:rPr>
              <a:t>Tiempo desde RT previa a PRDR 14m</a:t>
            </a:r>
            <a:endParaRPr lang="es-ES" dirty="0">
              <a:solidFill>
                <a:srgbClr val="010000"/>
              </a:solidFill>
              <a:effectLst/>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s-ES" dirty="0">
                <a:solidFill>
                  <a:srgbClr val="010000"/>
                </a:solidFill>
                <a:effectLst/>
                <a:latin typeface="Calibri" panose="020F0502020204030204" pitchFamily="34" charset="0"/>
                <a:cs typeface="Calibri" panose="020F0502020204030204" pitchFamily="34" charset="0"/>
              </a:rPr>
              <a:t>Dosis 50 Gy (20–60), @1.8–2.0-Gy/fracción </a:t>
            </a:r>
          </a:p>
          <a:p>
            <a:pPr marL="342900" indent="-342900" algn="l">
              <a:buFont typeface="Arial" panose="020B0604020202020204" pitchFamily="34" charset="0"/>
              <a:buChar char="•"/>
            </a:pPr>
            <a:r>
              <a:rPr lang="es-ES" b="1" dirty="0">
                <a:solidFill>
                  <a:srgbClr val="010000"/>
                </a:solidFill>
                <a:effectLst/>
                <a:latin typeface="Calibri" panose="020F0502020204030204" pitchFamily="34" charset="0"/>
                <a:cs typeface="Calibri" panose="020F0502020204030204" pitchFamily="34" charset="0"/>
              </a:rPr>
              <a:t>0.2-Gy pulsos separados en intervalos 3min, tratando de crear  una tasa de dosis </a:t>
            </a:r>
            <a:r>
              <a:rPr lang="es-ES" b="1" dirty="0" err="1">
                <a:solidFill>
                  <a:srgbClr val="010000"/>
                </a:solidFill>
                <a:effectLst/>
                <a:latin typeface="Calibri" panose="020F0502020204030204" pitchFamily="34" charset="0"/>
                <a:cs typeface="Calibri" panose="020F0502020204030204" pitchFamily="34" charset="0"/>
              </a:rPr>
              <a:t>of</a:t>
            </a:r>
            <a:r>
              <a:rPr lang="es-ES" b="1" dirty="0">
                <a:solidFill>
                  <a:srgbClr val="010000"/>
                </a:solidFill>
                <a:effectLst/>
                <a:latin typeface="Calibri" panose="020F0502020204030204" pitchFamily="34" charset="0"/>
                <a:cs typeface="Calibri" panose="020F0502020204030204" pitchFamily="34" charset="0"/>
              </a:rPr>
              <a:t> 0.0667 Gy/min </a:t>
            </a:r>
          </a:p>
          <a:p>
            <a:pPr marL="342900" indent="-342900" algn="l">
              <a:buFont typeface="Arial" panose="020B0604020202020204" pitchFamily="34" charset="0"/>
              <a:buChar char="•"/>
            </a:pPr>
            <a:r>
              <a:rPr lang="es-ES" dirty="0">
                <a:solidFill>
                  <a:srgbClr val="010000"/>
                </a:solidFill>
                <a:effectLst/>
                <a:latin typeface="Calibri" panose="020F0502020204030204" pitchFamily="34" charset="0"/>
                <a:cs typeface="Calibri" panose="020F0502020204030204" pitchFamily="34" charset="0"/>
              </a:rPr>
              <a:t>Volumen medio de tratamiento: 403.5 ± 189.4 </a:t>
            </a:r>
            <a:r>
              <a:rPr lang="es-ES" dirty="0" err="1">
                <a:solidFill>
                  <a:srgbClr val="010000"/>
                </a:solidFill>
                <a:effectLst/>
                <a:latin typeface="Calibri" panose="020F0502020204030204" pitchFamily="34" charset="0"/>
                <a:cs typeface="Calibri" panose="020F0502020204030204" pitchFamily="34" charset="0"/>
              </a:rPr>
              <a:t>cc</a:t>
            </a:r>
            <a:r>
              <a:rPr lang="es-ES" dirty="0">
                <a:solidFill>
                  <a:srgbClr val="010000"/>
                </a:solidFill>
                <a:effectLst/>
                <a:latin typeface="Calibri" panose="020F0502020204030204" pitchFamily="34" charset="0"/>
                <a:cs typeface="Calibri" panose="020F0502020204030204" pitchFamily="34" charset="0"/>
              </a:rPr>
              <a:t> </a:t>
            </a:r>
            <a:endParaRPr lang="es-ES" dirty="0">
              <a:solidFill>
                <a:srgbClr val="010000"/>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s-ES" dirty="0">
                <a:solidFill>
                  <a:srgbClr val="010000"/>
                </a:solidFill>
                <a:effectLst/>
                <a:latin typeface="Calibri" panose="020F0502020204030204" pitchFamily="34" charset="0"/>
                <a:cs typeface="Calibri" panose="020F0502020204030204" pitchFamily="34" charset="0"/>
              </a:rPr>
              <a:t>OS:  5.6m</a:t>
            </a:r>
            <a:r>
              <a:rPr lang="es-ES" sz="1800" dirty="0">
                <a:effectLst/>
                <a:latin typeface="AdvPSA88B"/>
              </a:rPr>
              <a:t> </a:t>
            </a:r>
            <a:endParaRPr lang="es-ES" dirty="0"/>
          </a:p>
        </p:txBody>
      </p:sp>
    </p:spTree>
    <p:extLst>
      <p:ext uri="{BB962C8B-B14F-4D97-AF65-F5344CB8AC3E}">
        <p14:creationId xmlns:p14="http://schemas.microsoft.com/office/powerpoint/2010/main" val="139740187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79DEDA2A-A4E0-78FE-F3FA-90B56C78E940}"/>
              </a:ext>
            </a:extLst>
          </p:cNvPr>
          <p:cNvGrpSpPr/>
          <p:nvPr/>
        </p:nvGrpSpPr>
        <p:grpSpPr>
          <a:xfrm>
            <a:off x="12217400" y="7626298"/>
            <a:ext cx="11182959" cy="3221217"/>
            <a:chOff x="157498" y="4216020"/>
            <a:chExt cx="22430061" cy="6631496"/>
          </a:xfrm>
        </p:grpSpPr>
        <p:pic>
          <p:nvPicPr>
            <p:cNvPr id="17" name="Imagen 16">
              <a:extLst>
                <a:ext uri="{FF2B5EF4-FFF2-40B4-BE49-F238E27FC236}">
                  <a16:creationId xmlns:a16="http://schemas.microsoft.com/office/drawing/2014/main" id="{0CA37E05-CA82-235F-09BD-621C4E30F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98" y="4216020"/>
              <a:ext cx="22430061" cy="6631496"/>
            </a:xfrm>
            <a:prstGeom prst="rect">
              <a:avLst/>
            </a:prstGeom>
          </p:spPr>
        </p:pic>
        <p:sp>
          <p:nvSpPr>
            <p:cNvPr id="2" name="CuadroTexto 1">
              <a:extLst>
                <a:ext uri="{FF2B5EF4-FFF2-40B4-BE49-F238E27FC236}">
                  <a16:creationId xmlns:a16="http://schemas.microsoft.com/office/drawing/2014/main" id="{6DC8B53B-6A75-1FEB-9F37-A475CFE816CA}"/>
                </a:ext>
              </a:extLst>
            </p:cNvPr>
            <p:cNvSpPr txBox="1"/>
            <p:nvPr/>
          </p:nvSpPr>
          <p:spPr>
            <a:xfrm>
              <a:off x="983673" y="9805682"/>
              <a:ext cx="6133585" cy="102592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6000" b="0" i="0" u="none" strike="noStrike" cap="none" spc="0" normalizeH="0" baseline="0" dirty="0">
                  <a:ln>
                    <a:noFill/>
                  </a:ln>
                  <a:solidFill>
                    <a:srgbClr val="5E5E5E"/>
                  </a:solidFill>
                  <a:effectLst/>
                  <a:uFillTx/>
                  <a:latin typeface="+mn-lt"/>
                  <a:ea typeface="+mn-ea"/>
                  <a:cs typeface="+mn-cs"/>
                  <a:sym typeface="Helvetica Neue"/>
                </a:rPr>
                <a:t>                     </a:t>
              </a:r>
            </a:p>
          </p:txBody>
        </p:sp>
        <p:sp>
          <p:nvSpPr>
            <p:cNvPr id="7" name="CuadroTexto 6">
              <a:extLst>
                <a:ext uri="{FF2B5EF4-FFF2-40B4-BE49-F238E27FC236}">
                  <a16:creationId xmlns:a16="http://schemas.microsoft.com/office/drawing/2014/main" id="{BF8D8F0A-965F-9D74-301F-CD417FADCC4C}"/>
                </a:ext>
              </a:extLst>
            </p:cNvPr>
            <p:cNvSpPr txBox="1"/>
            <p:nvPr/>
          </p:nvSpPr>
          <p:spPr>
            <a:xfrm>
              <a:off x="983673" y="6447941"/>
              <a:ext cx="6133585" cy="102592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6000" b="0" i="0" u="none" strike="noStrike" cap="none" spc="0" normalizeH="0" baseline="0" dirty="0">
                  <a:ln>
                    <a:noFill/>
                  </a:ln>
                  <a:solidFill>
                    <a:srgbClr val="5E5E5E"/>
                  </a:solidFill>
                  <a:effectLst/>
                  <a:uFillTx/>
                  <a:latin typeface="+mn-lt"/>
                  <a:ea typeface="+mn-ea"/>
                  <a:cs typeface="+mn-cs"/>
                  <a:sym typeface="Helvetica Neue"/>
                </a:rPr>
                <a:t>                     </a:t>
              </a:r>
            </a:p>
          </p:txBody>
        </p:sp>
      </p:grpSp>
      <p:pic>
        <p:nvPicPr>
          <p:cNvPr id="4" name="Imagen 3">
            <a:extLst>
              <a:ext uri="{FF2B5EF4-FFF2-40B4-BE49-F238E27FC236}">
                <a16:creationId xmlns:a16="http://schemas.microsoft.com/office/drawing/2014/main" id="{0C4BC9BF-9AA7-1D50-C61A-F3C3BC776343}"/>
              </a:ext>
            </a:extLst>
          </p:cNvPr>
          <p:cNvPicPr>
            <a:picLocks noChangeAspect="1"/>
          </p:cNvPicPr>
          <p:nvPr/>
        </p:nvPicPr>
        <p:blipFill rotWithShape="1">
          <a:blip r:embed="rId4">
            <a:extLst>
              <a:ext uri="{28A0092B-C50C-407E-A947-70E740481C1C}">
                <a14:useLocalDpi xmlns:a14="http://schemas.microsoft.com/office/drawing/2010/main" val="0"/>
              </a:ext>
            </a:extLst>
          </a:blip>
          <a:srcRect l="22013" t="22591" r="25076" b="28794"/>
          <a:stretch/>
        </p:blipFill>
        <p:spPr>
          <a:xfrm>
            <a:off x="7117258" y="459902"/>
            <a:ext cx="7789333" cy="2878668"/>
          </a:xfrm>
          <a:prstGeom prst="rect">
            <a:avLst/>
          </a:prstGeom>
        </p:spPr>
      </p:pic>
      <p:pic>
        <p:nvPicPr>
          <p:cNvPr id="3" name="Imagen 2">
            <a:extLst>
              <a:ext uri="{FF2B5EF4-FFF2-40B4-BE49-F238E27FC236}">
                <a16:creationId xmlns:a16="http://schemas.microsoft.com/office/drawing/2014/main" id="{7605053B-B467-F7BA-C226-CDF54EA31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515" y="5188536"/>
            <a:ext cx="9272849" cy="2336800"/>
          </a:xfrm>
          <a:prstGeom prst="rect">
            <a:avLst/>
          </a:prstGeom>
        </p:spPr>
      </p:pic>
      <p:sp>
        <p:nvSpPr>
          <p:cNvPr id="6" name="CuadroTexto 5">
            <a:extLst>
              <a:ext uri="{FF2B5EF4-FFF2-40B4-BE49-F238E27FC236}">
                <a16:creationId xmlns:a16="http://schemas.microsoft.com/office/drawing/2014/main" id="{CC29F963-3C74-9C01-E229-D0D2C687F4FD}"/>
              </a:ext>
            </a:extLst>
          </p:cNvPr>
          <p:cNvSpPr txBox="1"/>
          <p:nvPr/>
        </p:nvSpPr>
        <p:spPr>
          <a:xfrm>
            <a:off x="2964679" y="3205642"/>
            <a:ext cx="247092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4800" b="0" i="0" u="none" strike="noStrike" cap="none" spc="0" normalizeH="0" baseline="0" dirty="0">
                <a:ln>
                  <a:noFill/>
                </a:ln>
                <a:solidFill>
                  <a:srgbClr val="5E5E5E"/>
                </a:solidFill>
                <a:effectLst/>
                <a:uFillTx/>
                <a:latin typeface="+mn-lt"/>
                <a:ea typeface="+mn-ea"/>
                <a:cs typeface="+mn-cs"/>
                <a:sym typeface="Helvetica Neue"/>
              </a:rPr>
              <a:t>2009</a:t>
            </a:r>
          </a:p>
        </p:txBody>
      </p:sp>
      <p:pic>
        <p:nvPicPr>
          <p:cNvPr id="21" name="Imagen 20">
            <a:extLst>
              <a:ext uri="{FF2B5EF4-FFF2-40B4-BE49-F238E27FC236}">
                <a16:creationId xmlns:a16="http://schemas.microsoft.com/office/drawing/2014/main" id="{8DB70BA3-9F1E-710C-2F98-BB7C573AD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97075" y="4890761"/>
            <a:ext cx="3879850" cy="794121"/>
          </a:xfrm>
          <a:prstGeom prst="rect">
            <a:avLst/>
          </a:prstGeom>
        </p:spPr>
      </p:pic>
      <p:sp>
        <p:nvSpPr>
          <p:cNvPr id="22" name="CuadroTexto 21">
            <a:extLst>
              <a:ext uri="{FF2B5EF4-FFF2-40B4-BE49-F238E27FC236}">
                <a16:creationId xmlns:a16="http://schemas.microsoft.com/office/drawing/2014/main" id="{78D7513B-ECF4-0A80-E12E-857940B7B12F}"/>
              </a:ext>
            </a:extLst>
          </p:cNvPr>
          <p:cNvSpPr txBox="1"/>
          <p:nvPr/>
        </p:nvSpPr>
        <p:spPr>
          <a:xfrm>
            <a:off x="16078200" y="3338570"/>
            <a:ext cx="189314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4800" b="0" i="0" u="none" strike="sngStrike" cap="none" spc="0" normalizeH="0" baseline="0" dirty="0">
                <a:ln>
                  <a:noFill/>
                </a:ln>
                <a:solidFill>
                  <a:srgbClr val="5E5E5E"/>
                </a:solidFill>
                <a:effectLst/>
                <a:uFillTx/>
                <a:latin typeface="+mn-lt"/>
                <a:ea typeface="+mn-ea"/>
                <a:cs typeface="+mn-cs"/>
                <a:sym typeface="Helvetica Neue"/>
              </a:rPr>
              <a:t>Futuro</a:t>
            </a:r>
          </a:p>
        </p:txBody>
      </p:sp>
      <p:sp>
        <p:nvSpPr>
          <p:cNvPr id="26" name="CuadroTexto 25">
            <a:extLst>
              <a:ext uri="{FF2B5EF4-FFF2-40B4-BE49-F238E27FC236}">
                <a16:creationId xmlns:a16="http://schemas.microsoft.com/office/drawing/2014/main" id="{C556303D-2EE9-3D58-503A-74ACBAF4F77D}"/>
              </a:ext>
            </a:extLst>
          </p:cNvPr>
          <p:cNvSpPr txBox="1"/>
          <p:nvPr/>
        </p:nvSpPr>
        <p:spPr>
          <a:xfrm>
            <a:off x="12388348" y="5524611"/>
            <a:ext cx="9272849"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br>
              <a:rPr lang="es-ES" b="1" dirty="0">
                <a:effectLst/>
                <a:latin typeface="Calibri" panose="020F0502020204030204" pitchFamily="34" charset="0"/>
                <a:cs typeface="Calibri" panose="020F0502020204030204" pitchFamily="34" charset="0"/>
              </a:rPr>
            </a:br>
            <a:r>
              <a:rPr lang="es-ES" b="1" dirty="0">
                <a:effectLst/>
                <a:latin typeface="Calibri" panose="020F0502020204030204" pitchFamily="34" charset="0"/>
                <a:cs typeface="Calibri" panose="020F0502020204030204" pitchFamily="34" charset="0"/>
              </a:rPr>
              <a:t>A </a:t>
            </a:r>
            <a:r>
              <a:rPr lang="es-ES" b="1" dirty="0" err="1">
                <a:effectLst/>
                <a:latin typeface="Calibri" panose="020F0502020204030204" pitchFamily="34" charset="0"/>
                <a:cs typeface="Calibri" panose="020F0502020204030204" pitchFamily="34" charset="0"/>
              </a:rPr>
              <a:t>Phase</a:t>
            </a:r>
            <a:r>
              <a:rPr lang="es-ES" b="1" dirty="0">
                <a:effectLst/>
                <a:latin typeface="Calibri" panose="020F0502020204030204" pitchFamily="34" charset="0"/>
                <a:cs typeface="Calibri" panose="020F0502020204030204" pitchFamily="34" charset="0"/>
              </a:rPr>
              <a:t> II </a:t>
            </a:r>
            <a:r>
              <a:rPr lang="es-ES" b="1" dirty="0" err="1">
                <a:effectLst/>
                <a:latin typeface="Calibri" panose="020F0502020204030204" pitchFamily="34" charset="0"/>
                <a:cs typeface="Calibri" panose="020F0502020204030204" pitchFamily="34" charset="0"/>
              </a:rPr>
              <a:t>Clinical</a:t>
            </a:r>
            <a:r>
              <a:rPr lang="es-ES" b="1" dirty="0">
                <a:effectLst/>
                <a:latin typeface="Calibri" panose="020F0502020204030204" pitchFamily="34" charset="0"/>
                <a:cs typeface="Calibri" panose="020F0502020204030204" pitchFamily="34" charset="0"/>
              </a:rPr>
              <a:t> Trial </a:t>
            </a:r>
            <a:r>
              <a:rPr lang="es-ES" b="1" dirty="0" err="1">
                <a:effectLst/>
                <a:latin typeface="Calibri" panose="020F0502020204030204" pitchFamily="34" charset="0"/>
                <a:cs typeface="Calibri" panose="020F0502020204030204" pitchFamily="34" charset="0"/>
              </a:rPr>
              <a:t>of</a:t>
            </a:r>
            <a:r>
              <a:rPr lang="es-ES" b="1" dirty="0">
                <a:effectLst/>
                <a:latin typeface="Calibri" panose="020F0502020204030204" pitchFamily="34" charset="0"/>
                <a:cs typeface="Calibri" panose="020F0502020204030204" pitchFamily="34" charset="0"/>
              </a:rPr>
              <a:t> </a:t>
            </a:r>
            <a:r>
              <a:rPr lang="es-ES" b="1" dirty="0" err="1">
                <a:effectLst/>
                <a:latin typeface="Calibri" panose="020F0502020204030204" pitchFamily="34" charset="0"/>
                <a:cs typeface="Calibri" panose="020F0502020204030204" pitchFamily="34" charset="0"/>
              </a:rPr>
              <a:t>Durvalumab</a:t>
            </a:r>
            <a:r>
              <a:rPr lang="es-ES" b="1" dirty="0">
                <a:effectLst/>
                <a:latin typeface="Calibri" panose="020F0502020204030204" pitchFamily="34" charset="0"/>
                <a:cs typeface="Calibri" panose="020F0502020204030204" pitchFamily="34" charset="0"/>
              </a:rPr>
              <a:t> and </a:t>
            </a:r>
            <a:r>
              <a:rPr lang="es-ES" b="1" dirty="0" err="1">
                <a:effectLst/>
                <a:latin typeface="Calibri" panose="020F0502020204030204" pitchFamily="34" charset="0"/>
                <a:cs typeface="Calibri" panose="020F0502020204030204" pitchFamily="34" charset="0"/>
              </a:rPr>
              <a:t>Fractionated</a:t>
            </a:r>
            <a:r>
              <a:rPr lang="es-ES" b="1" dirty="0">
                <a:effectLst/>
                <a:latin typeface="Calibri" panose="020F0502020204030204" pitchFamily="34" charset="0"/>
                <a:cs typeface="Calibri" panose="020F0502020204030204" pitchFamily="34" charset="0"/>
              </a:rPr>
              <a:t> </a:t>
            </a:r>
            <a:r>
              <a:rPr lang="es-ES" b="1" dirty="0" err="1">
                <a:effectLst/>
                <a:latin typeface="Calibri" panose="020F0502020204030204" pitchFamily="34" charset="0"/>
                <a:cs typeface="Calibri" panose="020F0502020204030204" pitchFamily="34" charset="0"/>
              </a:rPr>
              <a:t>Stereotactic</a:t>
            </a:r>
            <a:r>
              <a:rPr lang="es-ES" b="1" dirty="0">
                <a:effectLst/>
                <a:latin typeface="Calibri" panose="020F0502020204030204" pitchFamily="34" charset="0"/>
                <a:cs typeface="Calibri" panose="020F0502020204030204" pitchFamily="34" charset="0"/>
              </a:rPr>
              <a:t> Radiotherapy (</a:t>
            </a:r>
            <a:r>
              <a:rPr lang="es-ES" b="1" dirty="0" err="1">
                <a:effectLst/>
                <a:latin typeface="Calibri" panose="020F0502020204030204" pitchFamily="34" charset="0"/>
                <a:cs typeface="Calibri" panose="020F0502020204030204" pitchFamily="34" charset="0"/>
              </a:rPr>
              <a:t>fSRT</a:t>
            </a:r>
            <a:r>
              <a:rPr lang="es-ES" b="1" dirty="0">
                <a:effectLst/>
                <a:latin typeface="Calibri" panose="020F0502020204030204" pitchFamily="34" charset="0"/>
                <a:cs typeface="Calibri" panose="020F0502020204030204" pitchFamily="34" charset="0"/>
              </a:rPr>
              <a:t>) vs. PULSAR </a:t>
            </a:r>
            <a:r>
              <a:rPr lang="es-ES" b="1" dirty="0" err="1">
                <a:effectLst/>
                <a:latin typeface="Calibri" panose="020F0502020204030204" pitchFamily="34" charset="0"/>
                <a:cs typeface="Calibri" panose="020F0502020204030204" pitchFamily="34" charset="0"/>
              </a:rPr>
              <a:t>for</a:t>
            </a:r>
            <a:r>
              <a:rPr lang="es-ES" b="1" dirty="0">
                <a:effectLst/>
                <a:latin typeface="Calibri" panose="020F0502020204030204" pitchFamily="34" charset="0"/>
                <a:cs typeface="Calibri" panose="020F0502020204030204" pitchFamily="34" charset="0"/>
              </a:rPr>
              <a:t> </a:t>
            </a:r>
            <a:r>
              <a:rPr lang="es-ES" b="1" dirty="0" err="1">
                <a:effectLst/>
                <a:latin typeface="Calibri" panose="020F0502020204030204" pitchFamily="34" charset="0"/>
                <a:cs typeface="Calibri" panose="020F0502020204030204" pitchFamily="34" charset="0"/>
              </a:rPr>
              <a:t>the</a:t>
            </a:r>
            <a:r>
              <a:rPr lang="es-ES" b="1" dirty="0">
                <a:effectLst/>
                <a:latin typeface="Calibri" panose="020F0502020204030204" pitchFamily="34" charset="0"/>
                <a:cs typeface="Calibri" panose="020F0502020204030204" pitchFamily="34" charset="0"/>
              </a:rPr>
              <a:t> </a:t>
            </a:r>
            <a:r>
              <a:rPr lang="es-ES" b="1" dirty="0" err="1">
                <a:effectLst/>
                <a:latin typeface="Calibri" panose="020F0502020204030204" pitchFamily="34" charset="0"/>
                <a:cs typeface="Calibri" panose="020F0502020204030204" pitchFamily="34" charset="0"/>
              </a:rPr>
              <a:t>Treatment</a:t>
            </a:r>
            <a:r>
              <a:rPr lang="es-ES" b="1" dirty="0">
                <a:effectLst/>
                <a:latin typeface="Calibri" panose="020F0502020204030204" pitchFamily="34" charset="0"/>
                <a:cs typeface="Calibri" panose="020F0502020204030204" pitchFamily="34" charset="0"/>
              </a:rPr>
              <a:t> </a:t>
            </a:r>
            <a:r>
              <a:rPr lang="es-ES" b="1" dirty="0" err="1">
                <a:effectLst/>
                <a:latin typeface="Calibri" panose="020F0502020204030204" pitchFamily="34" charset="0"/>
                <a:cs typeface="Calibri" panose="020F0502020204030204" pitchFamily="34" charset="0"/>
              </a:rPr>
              <a:t>of</a:t>
            </a:r>
            <a:r>
              <a:rPr lang="es-ES" b="1" dirty="0">
                <a:effectLst/>
                <a:latin typeface="Calibri" panose="020F0502020204030204" pitchFamily="34" charset="0"/>
                <a:cs typeface="Calibri" panose="020F0502020204030204" pitchFamily="34" charset="0"/>
              </a:rPr>
              <a:t> </a:t>
            </a:r>
            <a:r>
              <a:rPr lang="es-ES" b="1" dirty="0" err="1">
                <a:effectLst/>
                <a:latin typeface="Calibri" panose="020F0502020204030204" pitchFamily="34" charset="0"/>
                <a:cs typeface="Calibri" panose="020F0502020204030204" pitchFamily="34" charset="0"/>
              </a:rPr>
              <a:t>Brain</a:t>
            </a:r>
            <a:r>
              <a:rPr lang="es-ES" b="1" dirty="0">
                <a:effectLst/>
                <a:latin typeface="Calibri" panose="020F0502020204030204" pitchFamily="34" charset="0"/>
                <a:cs typeface="Calibri" panose="020F0502020204030204" pitchFamily="34" charset="0"/>
              </a:rPr>
              <a:t> </a:t>
            </a:r>
            <a:r>
              <a:rPr lang="es-ES" b="1" dirty="0" err="1">
                <a:effectLst/>
                <a:latin typeface="Calibri" panose="020F0502020204030204" pitchFamily="34" charset="0"/>
                <a:cs typeface="Calibri" panose="020F0502020204030204" pitchFamily="34" charset="0"/>
              </a:rPr>
              <a:t>Metastases</a:t>
            </a:r>
            <a:r>
              <a:rPr lang="es-ES" b="1" dirty="0">
                <a:effectLst/>
                <a:latin typeface="Calibri" panose="020F0502020204030204" pitchFamily="34" charset="0"/>
                <a:cs typeface="Calibri" panose="020F0502020204030204" pitchFamily="34" charset="0"/>
              </a:rPr>
              <a:t> </a:t>
            </a:r>
            <a:r>
              <a:rPr lang="es-ES" b="1" dirty="0" err="1">
                <a:effectLst/>
                <a:latin typeface="Calibri" panose="020F0502020204030204" pitchFamily="34" charset="0"/>
                <a:cs typeface="Calibri" panose="020F0502020204030204" pitchFamily="34" charset="0"/>
              </a:rPr>
              <a:t>From</a:t>
            </a:r>
            <a:r>
              <a:rPr lang="es-ES" b="1" dirty="0">
                <a:effectLst/>
                <a:latin typeface="Calibri" panose="020F0502020204030204" pitchFamily="34" charset="0"/>
                <a:cs typeface="Calibri" panose="020F0502020204030204" pitchFamily="34" charset="0"/>
              </a:rPr>
              <a:t> Non-Small Cell </a:t>
            </a:r>
            <a:r>
              <a:rPr lang="es-ES" b="1" dirty="0" err="1">
                <a:effectLst/>
                <a:latin typeface="Calibri" panose="020F0502020204030204" pitchFamily="34" charset="0"/>
                <a:cs typeface="Calibri" panose="020F0502020204030204" pitchFamily="34" charset="0"/>
              </a:rPr>
              <a:t>Lung</a:t>
            </a:r>
            <a:r>
              <a:rPr lang="es-ES" b="1" dirty="0">
                <a:effectLst/>
                <a:latin typeface="Calibri" panose="020F0502020204030204" pitchFamily="34" charset="0"/>
                <a:cs typeface="Calibri" panose="020F0502020204030204" pitchFamily="34" charset="0"/>
              </a:rPr>
              <a:t> </a:t>
            </a:r>
            <a:r>
              <a:rPr lang="es-ES" b="1" dirty="0" err="1">
                <a:effectLst/>
                <a:latin typeface="Calibri" panose="020F0502020204030204" pitchFamily="34" charset="0"/>
                <a:cs typeface="Calibri" panose="020F0502020204030204" pitchFamily="34" charset="0"/>
              </a:rPr>
              <a:t>Cancer</a:t>
            </a:r>
            <a:r>
              <a:rPr lang="es-ES" b="1" dirty="0">
                <a:effectLst/>
                <a:latin typeface="Calibri" panose="020F0502020204030204" pitchFamily="34" charset="0"/>
                <a:cs typeface="Calibri" panose="020F0502020204030204" pitchFamily="34" charset="0"/>
              </a:rPr>
              <a:t> (NSCLC)</a:t>
            </a:r>
          </a:p>
          <a:p>
            <a:pPr marL="0" marR="0" indent="0" algn="ctr"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7" name="CuadroTexto 26">
            <a:extLst>
              <a:ext uri="{FF2B5EF4-FFF2-40B4-BE49-F238E27FC236}">
                <a16:creationId xmlns:a16="http://schemas.microsoft.com/office/drawing/2014/main" id="{6954CA50-0C78-7223-2309-9E077E6C5201}"/>
              </a:ext>
            </a:extLst>
          </p:cNvPr>
          <p:cNvSpPr txBox="1"/>
          <p:nvPr/>
        </p:nvSpPr>
        <p:spPr>
          <a:xfrm>
            <a:off x="4601345" y="11393202"/>
            <a:ext cx="503182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err="1">
                <a:solidFill>
                  <a:srgbClr val="010000"/>
                </a:solidFill>
                <a:effectLst/>
              </a:rPr>
              <a:t>Int</a:t>
            </a:r>
            <a:r>
              <a:rPr lang="es-ES" sz="1600" b="0" i="0" dirty="0">
                <a:solidFill>
                  <a:srgbClr val="010000"/>
                </a:solidFill>
                <a:effectLst/>
              </a:rPr>
              <a:t> J </a:t>
            </a:r>
            <a:r>
              <a:rPr lang="es-ES" sz="1600" b="0" i="0" dirty="0" err="1">
                <a:solidFill>
                  <a:srgbClr val="010000"/>
                </a:solidFill>
                <a:effectLst/>
              </a:rPr>
              <a:t>Radiat</a:t>
            </a:r>
            <a:r>
              <a:rPr lang="es-ES" sz="1600" b="0" i="0" dirty="0">
                <a:solidFill>
                  <a:srgbClr val="010000"/>
                </a:solidFill>
                <a:effectLst/>
              </a:rPr>
              <a:t> Oncol </a:t>
            </a:r>
            <a:r>
              <a:rPr lang="es-ES" sz="1600" b="0" i="0" dirty="0" err="1">
                <a:solidFill>
                  <a:srgbClr val="010000"/>
                </a:solidFill>
                <a:effectLst/>
              </a:rPr>
              <a:t>Biol</a:t>
            </a:r>
            <a:r>
              <a:rPr lang="es-ES" sz="1600" b="0" i="0" dirty="0">
                <a:solidFill>
                  <a:srgbClr val="010000"/>
                </a:solidFill>
                <a:effectLst/>
              </a:rPr>
              <a:t> </a:t>
            </a:r>
            <a:r>
              <a:rPr lang="es-ES" sz="1600" b="0" i="0" dirty="0" err="1">
                <a:solidFill>
                  <a:srgbClr val="010000"/>
                </a:solidFill>
                <a:effectLst/>
              </a:rPr>
              <a:t>Phys</a:t>
            </a:r>
            <a:r>
              <a:rPr lang="es-ES" sz="1600" b="0" i="0" dirty="0">
                <a:solidFill>
                  <a:srgbClr val="010000"/>
                </a:solidFill>
                <a:effectLst/>
              </a:rPr>
              <a:t>. 2011 Mar 1;79(3):835-41</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
        <p:nvSpPr>
          <p:cNvPr id="28" name="Marcador de texto 1">
            <a:extLst>
              <a:ext uri="{FF2B5EF4-FFF2-40B4-BE49-F238E27FC236}">
                <a16:creationId xmlns:a16="http://schemas.microsoft.com/office/drawing/2014/main" id="{7D5E14FC-B1FD-2C91-2C95-505BA18EDCEF}"/>
              </a:ext>
            </a:extLst>
          </p:cNvPr>
          <p:cNvSpPr txBox="1">
            <a:spLocks/>
          </p:cNvSpPr>
          <p:nvPr/>
        </p:nvSpPr>
        <p:spPr>
          <a:xfrm rot="20923110">
            <a:off x="17496591" y="3509830"/>
            <a:ext cx="3636908" cy="1590046"/>
          </a:xfrm>
          <a:prstGeom prst="rect">
            <a:avLst/>
          </a:prstGeom>
          <a:noFill/>
          <a:ln w="444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6600" dirty="0">
                <a:solidFill>
                  <a:srgbClr val="F54249"/>
                </a:solidFill>
                <a:latin typeface="Freestyle Script" panose="030804020302050B0404" pitchFamily="66" charset="77"/>
                <a:cs typeface="FreesiaUPC" panose="020B0604020202020204" pitchFamily="34" charset="0"/>
              </a:rPr>
              <a:t>Presente</a:t>
            </a:r>
          </a:p>
        </p:txBody>
      </p:sp>
      <p:sp>
        <p:nvSpPr>
          <p:cNvPr id="29" name="Marcador de texto 1">
            <a:extLst>
              <a:ext uri="{FF2B5EF4-FFF2-40B4-BE49-F238E27FC236}">
                <a16:creationId xmlns:a16="http://schemas.microsoft.com/office/drawing/2014/main" id="{4E548B1C-071C-7974-99C4-EFB14F7178C9}"/>
              </a:ext>
            </a:extLst>
          </p:cNvPr>
          <p:cNvSpPr txBox="1">
            <a:spLocks/>
          </p:cNvSpPr>
          <p:nvPr/>
        </p:nvSpPr>
        <p:spPr>
          <a:xfrm>
            <a:off x="15232571" y="9130089"/>
            <a:ext cx="3678575" cy="1640007"/>
          </a:xfrm>
          <a:prstGeom prst="rect">
            <a:avLst/>
          </a:prstGeom>
          <a:noFill/>
          <a:ln w="444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600" dirty="0">
                <a:solidFill>
                  <a:srgbClr val="F54249"/>
                </a:solidFill>
              </a:rPr>
              <a:t>PULSAR + </a:t>
            </a:r>
            <a:r>
              <a:rPr lang="es-ES" sz="2600" dirty="0" err="1">
                <a:solidFill>
                  <a:srgbClr val="F54249"/>
                </a:solidFill>
              </a:rPr>
              <a:t>Durva</a:t>
            </a:r>
            <a:endParaRPr lang="es-ES" sz="2600" dirty="0">
              <a:solidFill>
                <a:srgbClr val="F54249"/>
              </a:solidFill>
            </a:endParaRPr>
          </a:p>
        </p:txBody>
      </p:sp>
      <p:sp>
        <p:nvSpPr>
          <p:cNvPr id="30" name="Marcador de texto 1">
            <a:extLst>
              <a:ext uri="{FF2B5EF4-FFF2-40B4-BE49-F238E27FC236}">
                <a16:creationId xmlns:a16="http://schemas.microsoft.com/office/drawing/2014/main" id="{050AA31A-1000-12EA-1D7E-D731AA393E56}"/>
              </a:ext>
            </a:extLst>
          </p:cNvPr>
          <p:cNvSpPr txBox="1">
            <a:spLocks/>
          </p:cNvSpPr>
          <p:nvPr/>
        </p:nvSpPr>
        <p:spPr>
          <a:xfrm>
            <a:off x="15947722" y="7546528"/>
            <a:ext cx="3678575" cy="1640007"/>
          </a:xfrm>
          <a:prstGeom prst="rect">
            <a:avLst/>
          </a:prstGeom>
          <a:noFill/>
          <a:ln w="444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600" dirty="0">
                <a:solidFill>
                  <a:srgbClr val="F54249"/>
                </a:solidFill>
              </a:rPr>
              <a:t>RTEF + </a:t>
            </a:r>
            <a:r>
              <a:rPr lang="es-ES" sz="2600" dirty="0" err="1">
                <a:solidFill>
                  <a:srgbClr val="F54249"/>
                </a:solidFill>
              </a:rPr>
              <a:t>Durva</a:t>
            </a:r>
            <a:endParaRPr lang="es-ES" sz="2600" dirty="0">
              <a:solidFill>
                <a:srgbClr val="F54249"/>
              </a:solidFill>
            </a:endParaRPr>
          </a:p>
        </p:txBody>
      </p:sp>
      <p:sp>
        <p:nvSpPr>
          <p:cNvPr id="9" name="CuadroTexto 8">
            <a:extLst>
              <a:ext uri="{FF2B5EF4-FFF2-40B4-BE49-F238E27FC236}">
                <a16:creationId xmlns:a16="http://schemas.microsoft.com/office/drawing/2014/main" id="{30AAA085-61CF-5FA6-56CB-BFB2D614A5E7}"/>
              </a:ext>
            </a:extLst>
          </p:cNvPr>
          <p:cNvSpPr txBox="1"/>
          <p:nvPr/>
        </p:nvSpPr>
        <p:spPr>
          <a:xfrm>
            <a:off x="857515" y="7822443"/>
            <a:ext cx="9272849" cy="2687915"/>
          </a:xfrm>
          <a:prstGeom prst="rect">
            <a:avLst/>
          </a:prstGeom>
          <a:solidFill>
            <a:srgbClr val="D77F31">
              <a:alpha val="25000"/>
            </a:srgbClr>
          </a:solidFill>
          <a:ln w="19050" cap="flat">
            <a:solidFill>
              <a:srgbClr val="D77F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Arial" panose="020B0604020202020204" pitchFamily="34" charset="0"/>
              <a:buChar char="•"/>
            </a:pPr>
            <a:r>
              <a:rPr lang="es-ES" dirty="0">
                <a:solidFill>
                  <a:srgbClr val="010000"/>
                </a:solidFill>
                <a:effectLst/>
                <a:latin typeface="Calibri" panose="020F0502020204030204" pitchFamily="34" charset="0"/>
                <a:cs typeface="Calibri" panose="020F0502020204030204" pitchFamily="34" charset="0"/>
              </a:rPr>
              <a:t>103 pacientes con recaída</a:t>
            </a:r>
          </a:p>
          <a:p>
            <a:pPr marL="342900" indent="-342900" algn="l">
              <a:buFont typeface="Arial" panose="020B0604020202020204" pitchFamily="34" charset="0"/>
              <a:buChar char="•"/>
            </a:pPr>
            <a:r>
              <a:rPr lang="es-ES" dirty="0">
                <a:solidFill>
                  <a:srgbClr val="010000"/>
                </a:solidFill>
                <a:latin typeface="Calibri" panose="020F0502020204030204" pitchFamily="34" charset="0"/>
                <a:cs typeface="Calibri" panose="020F0502020204030204" pitchFamily="34" charset="0"/>
              </a:rPr>
              <a:t>Tiempo desde RT previa a PRDR 14m</a:t>
            </a:r>
            <a:endParaRPr lang="es-ES" dirty="0">
              <a:solidFill>
                <a:srgbClr val="010000"/>
              </a:solidFill>
              <a:effectLst/>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s-ES" dirty="0">
                <a:solidFill>
                  <a:srgbClr val="010000"/>
                </a:solidFill>
                <a:effectLst/>
                <a:latin typeface="Calibri" panose="020F0502020204030204" pitchFamily="34" charset="0"/>
                <a:cs typeface="Calibri" panose="020F0502020204030204" pitchFamily="34" charset="0"/>
              </a:rPr>
              <a:t>Dosis 50 Gy (20–60), @1.8–2.0-Gy/fracción </a:t>
            </a:r>
          </a:p>
          <a:p>
            <a:pPr marL="342900" indent="-342900" algn="l">
              <a:buFont typeface="Arial" panose="020B0604020202020204" pitchFamily="34" charset="0"/>
              <a:buChar char="•"/>
            </a:pPr>
            <a:r>
              <a:rPr lang="es-ES" b="1" dirty="0">
                <a:solidFill>
                  <a:srgbClr val="010000"/>
                </a:solidFill>
                <a:effectLst/>
                <a:latin typeface="Calibri" panose="020F0502020204030204" pitchFamily="34" charset="0"/>
                <a:cs typeface="Calibri" panose="020F0502020204030204" pitchFamily="34" charset="0"/>
              </a:rPr>
              <a:t>0.2-Gy pulsos separados en intervalos 3min, tratando de crear  una tasa de dosis </a:t>
            </a:r>
            <a:r>
              <a:rPr lang="es-ES" b="1" dirty="0" err="1">
                <a:solidFill>
                  <a:srgbClr val="010000"/>
                </a:solidFill>
                <a:effectLst/>
                <a:latin typeface="Calibri" panose="020F0502020204030204" pitchFamily="34" charset="0"/>
                <a:cs typeface="Calibri" panose="020F0502020204030204" pitchFamily="34" charset="0"/>
              </a:rPr>
              <a:t>of</a:t>
            </a:r>
            <a:r>
              <a:rPr lang="es-ES" b="1" dirty="0">
                <a:solidFill>
                  <a:srgbClr val="010000"/>
                </a:solidFill>
                <a:effectLst/>
                <a:latin typeface="Calibri" panose="020F0502020204030204" pitchFamily="34" charset="0"/>
                <a:cs typeface="Calibri" panose="020F0502020204030204" pitchFamily="34" charset="0"/>
              </a:rPr>
              <a:t> 0.0667 Gy/min </a:t>
            </a:r>
          </a:p>
          <a:p>
            <a:pPr marL="342900" indent="-342900" algn="l">
              <a:buFont typeface="Arial" panose="020B0604020202020204" pitchFamily="34" charset="0"/>
              <a:buChar char="•"/>
            </a:pPr>
            <a:r>
              <a:rPr lang="es-ES" dirty="0">
                <a:solidFill>
                  <a:srgbClr val="010000"/>
                </a:solidFill>
                <a:effectLst/>
                <a:latin typeface="Calibri" panose="020F0502020204030204" pitchFamily="34" charset="0"/>
                <a:cs typeface="Calibri" panose="020F0502020204030204" pitchFamily="34" charset="0"/>
              </a:rPr>
              <a:t>Volumen medio de tratamiento: 403.5 ± 189.4 </a:t>
            </a:r>
            <a:r>
              <a:rPr lang="es-ES" dirty="0" err="1">
                <a:solidFill>
                  <a:srgbClr val="010000"/>
                </a:solidFill>
                <a:effectLst/>
                <a:latin typeface="Calibri" panose="020F0502020204030204" pitchFamily="34" charset="0"/>
                <a:cs typeface="Calibri" panose="020F0502020204030204" pitchFamily="34" charset="0"/>
              </a:rPr>
              <a:t>cc</a:t>
            </a:r>
            <a:r>
              <a:rPr lang="es-ES" dirty="0">
                <a:solidFill>
                  <a:srgbClr val="010000"/>
                </a:solidFill>
                <a:effectLst/>
                <a:latin typeface="Calibri" panose="020F0502020204030204" pitchFamily="34" charset="0"/>
                <a:cs typeface="Calibri" panose="020F0502020204030204" pitchFamily="34" charset="0"/>
              </a:rPr>
              <a:t> </a:t>
            </a:r>
            <a:endParaRPr lang="es-ES" dirty="0">
              <a:solidFill>
                <a:srgbClr val="010000"/>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s-ES" dirty="0">
                <a:solidFill>
                  <a:srgbClr val="010000"/>
                </a:solidFill>
                <a:effectLst/>
                <a:latin typeface="Calibri" panose="020F0502020204030204" pitchFamily="34" charset="0"/>
                <a:cs typeface="Calibri" panose="020F0502020204030204" pitchFamily="34" charset="0"/>
              </a:rPr>
              <a:t>OS:  5.6m</a:t>
            </a:r>
            <a:r>
              <a:rPr lang="es-ES" sz="1800" dirty="0">
                <a:effectLst/>
                <a:latin typeface="AdvPSA88B"/>
              </a:rPr>
              <a:t> </a:t>
            </a:r>
            <a:endParaRPr lang="es-ES" dirty="0"/>
          </a:p>
        </p:txBody>
      </p:sp>
    </p:spTree>
    <p:extLst>
      <p:ext uri="{BB962C8B-B14F-4D97-AF65-F5344CB8AC3E}">
        <p14:creationId xmlns:p14="http://schemas.microsoft.com/office/powerpoint/2010/main" val="739489439"/>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5DAE4C95-DF24-AFF9-203A-8FF63029B76B}"/>
              </a:ext>
            </a:extLst>
          </p:cNvPr>
          <p:cNvSpPr>
            <a:spLocks noGrp="1"/>
          </p:cNvSpPr>
          <p:nvPr>
            <p:ph type="title"/>
          </p:nvPr>
        </p:nvSpPr>
        <p:spPr>
          <a:xfrm>
            <a:off x="6074218" y="584825"/>
            <a:ext cx="17832516" cy="1762126"/>
          </a:xfrm>
        </p:spPr>
        <p:txBody>
          <a:bodyPr>
            <a:normAutofit/>
          </a:bodyPr>
          <a:lstStyle/>
          <a:p>
            <a:r>
              <a:rPr lang="es-ES" b="0" dirty="0">
                <a:latin typeface="Calibri" panose="020F0502020204030204" pitchFamily="34" charset="0"/>
                <a:cs typeface="Calibri" panose="020F0502020204030204" pitchFamily="34" charset="0"/>
              </a:rPr>
              <a:t>Conclusiones</a:t>
            </a:r>
            <a:endParaRPr lang="es-ES" b="0" i="1" dirty="0">
              <a:latin typeface="Calibri" panose="020F0502020204030204" pitchFamily="34" charset="0"/>
              <a:cs typeface="Calibri" panose="020F0502020204030204" pitchFamily="34" charset="0"/>
            </a:endParaRPr>
          </a:p>
        </p:txBody>
      </p:sp>
      <p:pic>
        <p:nvPicPr>
          <p:cNvPr id="3" name="Imagen 6">
            <a:extLst>
              <a:ext uri="{FF2B5EF4-FFF2-40B4-BE49-F238E27FC236}">
                <a16:creationId xmlns:a16="http://schemas.microsoft.com/office/drawing/2014/main" id="{EDDF2DCD-7FF4-D943-880C-F4610C3E0B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2187" y="1102751"/>
            <a:ext cx="1204910" cy="1204910"/>
          </a:xfrm>
          <a:prstGeom prst="rect">
            <a:avLst/>
          </a:prstGeom>
        </p:spPr>
      </p:pic>
      <p:pic>
        <p:nvPicPr>
          <p:cNvPr id="4" name="Imagen 8">
            <a:extLst>
              <a:ext uri="{FF2B5EF4-FFF2-40B4-BE49-F238E27FC236}">
                <a16:creationId xmlns:a16="http://schemas.microsoft.com/office/drawing/2014/main" id="{0689AEE4-1C28-A942-9729-DD9D0D68D8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243" y="1255151"/>
            <a:ext cx="1052510" cy="1052510"/>
          </a:xfrm>
          <a:prstGeom prst="rect">
            <a:avLst/>
          </a:prstGeom>
        </p:spPr>
      </p:pic>
      <p:pic>
        <p:nvPicPr>
          <p:cNvPr id="5" name="Imagen 9">
            <a:extLst>
              <a:ext uri="{FF2B5EF4-FFF2-40B4-BE49-F238E27FC236}">
                <a16:creationId xmlns:a16="http://schemas.microsoft.com/office/drawing/2014/main" id="{DB70BA43-C64D-CA42-8436-9A23B29DAD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5350" y="1465888"/>
            <a:ext cx="819460" cy="819460"/>
          </a:xfrm>
          <a:prstGeom prst="rect">
            <a:avLst/>
          </a:prstGeom>
        </p:spPr>
      </p:pic>
      <p:sp>
        <p:nvSpPr>
          <p:cNvPr id="6" name="CuadroTexto 5">
            <a:extLst>
              <a:ext uri="{FF2B5EF4-FFF2-40B4-BE49-F238E27FC236}">
                <a16:creationId xmlns:a16="http://schemas.microsoft.com/office/drawing/2014/main" id="{BEDD9D9D-038C-3B6E-81E4-41EC2A1FD9D9}"/>
              </a:ext>
            </a:extLst>
          </p:cNvPr>
          <p:cNvSpPr txBox="1"/>
          <p:nvPr/>
        </p:nvSpPr>
        <p:spPr>
          <a:xfrm>
            <a:off x="1585350" y="3396611"/>
            <a:ext cx="20628504" cy="65043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just">
              <a:buFont typeface="Arial" panose="020B0604020202020204" pitchFamily="34" charset="0"/>
              <a:buChar char="•"/>
            </a:pPr>
            <a:r>
              <a:rPr lang="es-ES" sz="3200" dirty="0"/>
              <a:t>A día de hoy, </a:t>
            </a:r>
            <a:r>
              <a:rPr lang="es-ES" sz="3200" b="1" dirty="0"/>
              <a:t>no existe tratamiento estándar en glioblastoma a la recaída</a:t>
            </a:r>
            <a:r>
              <a:rPr lang="es-ES" sz="3200" dirty="0"/>
              <a:t>, por lo que es importante la inclusión de los pacientes en ensayos clínicos.</a:t>
            </a:r>
          </a:p>
          <a:p>
            <a:pPr marL="342900" indent="-342900" algn="just">
              <a:buFont typeface="Arial" panose="020B0604020202020204" pitchFamily="34" charset="0"/>
              <a:buChar char="•"/>
            </a:pPr>
            <a:endParaRPr lang="es-ES" sz="3200" dirty="0"/>
          </a:p>
          <a:p>
            <a:pPr marL="342900" indent="-342900" algn="just">
              <a:buFont typeface="Arial" panose="020B0604020202020204" pitchFamily="34" charset="0"/>
              <a:buChar char="•"/>
            </a:pPr>
            <a:r>
              <a:rPr lang="es-ES" sz="3200" b="1" dirty="0"/>
              <a:t>Los criterios RANO establecen solución para </a:t>
            </a:r>
            <a:r>
              <a:rPr lang="es-ES" sz="3200" b="1" dirty="0" err="1"/>
              <a:t>pseudoprogresión</a:t>
            </a:r>
            <a:r>
              <a:rPr lang="es-ES" sz="3200" dirty="0"/>
              <a:t>, aunque ninguna técnica de imagen es totalmente efectiva para discernir entre </a:t>
            </a:r>
            <a:r>
              <a:rPr lang="es-ES" sz="3200" dirty="0" err="1"/>
              <a:t>pseudoprogresión</a:t>
            </a:r>
            <a:r>
              <a:rPr lang="es-ES" sz="3200" dirty="0"/>
              <a:t> y recaída. En este escenario, el PET nos puede servir de ayuda.</a:t>
            </a:r>
          </a:p>
          <a:p>
            <a:pPr marL="342900" indent="-342900" algn="just">
              <a:buFont typeface="Arial" panose="020B0604020202020204" pitchFamily="34" charset="0"/>
              <a:buChar char="•"/>
            </a:pPr>
            <a:endParaRPr lang="es-ES" sz="3200" dirty="0"/>
          </a:p>
          <a:p>
            <a:pPr marL="342900" indent="-342900" algn="just">
              <a:buFont typeface="Arial" panose="020B0604020202020204" pitchFamily="34" charset="0"/>
              <a:buChar char="•"/>
            </a:pPr>
            <a:r>
              <a:rPr lang="es-ES" sz="3200" dirty="0"/>
              <a:t>Las escalas pronósticas nos ayudan a </a:t>
            </a:r>
            <a:r>
              <a:rPr lang="es-ES" sz="3200" b="1" dirty="0"/>
              <a:t>decidir cuál es el mejor tratamiento de forma individualizada.</a:t>
            </a:r>
          </a:p>
          <a:p>
            <a:pPr marL="342900" indent="-342900" algn="just">
              <a:buFont typeface="Arial" panose="020B0604020202020204" pitchFamily="34" charset="0"/>
              <a:buChar char="•"/>
            </a:pPr>
            <a:endParaRPr lang="es-ES" sz="3200" dirty="0"/>
          </a:p>
          <a:p>
            <a:pPr marL="342900" indent="-342900" algn="just">
              <a:buFont typeface="Arial" panose="020B0604020202020204" pitchFamily="34" charset="0"/>
              <a:buChar char="•"/>
            </a:pPr>
            <a:r>
              <a:rPr lang="es-ES" sz="3200" b="1" dirty="0"/>
              <a:t>La radioterapia es, al igual que la cirugía, una opción segura que ofrece buenos resultados </a:t>
            </a:r>
            <a:r>
              <a:rPr lang="es-ES" sz="3200" dirty="0"/>
              <a:t>dado el escenario</a:t>
            </a:r>
          </a:p>
          <a:p>
            <a:pPr marL="342900" indent="-342900" algn="just">
              <a:buFont typeface="Arial" panose="020B0604020202020204" pitchFamily="34" charset="0"/>
              <a:buChar char="•"/>
            </a:pPr>
            <a:endParaRPr lang="es-ES" sz="3200" dirty="0"/>
          </a:p>
          <a:p>
            <a:pPr marL="342900" indent="-342900" algn="just">
              <a:buFont typeface="Arial" panose="020B0604020202020204" pitchFamily="34" charset="0"/>
              <a:buChar char="•"/>
            </a:pPr>
            <a:r>
              <a:rPr lang="es-ES" sz="3200" dirty="0"/>
              <a:t>Es imprescindible la </a:t>
            </a:r>
            <a:r>
              <a:rPr lang="es-ES" sz="3200" b="1" dirty="0"/>
              <a:t>toma de decisiones en el contexto de un comité multidisciplinar.</a:t>
            </a:r>
          </a:p>
        </p:txBody>
      </p:sp>
    </p:spTree>
    <p:extLst>
      <p:ext uri="{BB962C8B-B14F-4D97-AF65-F5344CB8AC3E}">
        <p14:creationId xmlns:p14="http://schemas.microsoft.com/office/powerpoint/2010/main" val="420890728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48409711r\Downloads\IMG_3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5318" y="1682791"/>
            <a:ext cx="11997671" cy="8998253"/>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texto 3">
            <a:extLst>
              <a:ext uri="{FF2B5EF4-FFF2-40B4-BE49-F238E27FC236}">
                <a16:creationId xmlns:a16="http://schemas.microsoft.com/office/drawing/2014/main" id="{0D297E54-F036-206F-F402-4CA916DF83C8}"/>
              </a:ext>
            </a:extLst>
          </p:cNvPr>
          <p:cNvSpPr txBox="1">
            <a:spLocks/>
          </p:cNvSpPr>
          <p:nvPr/>
        </p:nvSpPr>
        <p:spPr>
          <a:xfrm>
            <a:off x="7080249" y="1910232"/>
            <a:ext cx="10223500" cy="1124724"/>
          </a:xfrm>
          <a:prstGeom prst="rect">
            <a:avLst/>
          </a:prstGeom>
        </p:spPr>
        <p:txBody>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s-ES" b="1" dirty="0">
                <a:latin typeface="Calibri" panose="020F0502020204030204" pitchFamily="34" charset="0"/>
                <a:cs typeface="Calibri" panose="020F0502020204030204" pitchFamily="34" charset="0"/>
              </a:rPr>
              <a:t>Muchas gracias</a:t>
            </a:r>
          </a:p>
        </p:txBody>
      </p:sp>
      <p:sp>
        <p:nvSpPr>
          <p:cNvPr id="4" name="CuadroTexto 3">
            <a:extLst>
              <a:ext uri="{FF2B5EF4-FFF2-40B4-BE49-F238E27FC236}">
                <a16:creationId xmlns:a16="http://schemas.microsoft.com/office/drawing/2014/main" id="{BCBED722-FD0B-CA78-43B9-68151D2FC309}"/>
              </a:ext>
            </a:extLst>
          </p:cNvPr>
          <p:cNvSpPr txBox="1"/>
          <p:nvPr/>
        </p:nvSpPr>
        <p:spPr>
          <a:xfrm>
            <a:off x="10644300" y="11015543"/>
            <a:ext cx="309539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i="1" dirty="0"/>
              <a:t>p</a:t>
            </a:r>
            <a:r>
              <a:rPr kumimoji="0" lang="es-ES" sz="2400" b="0" i="1" u="none" strike="noStrike" cap="none" spc="0" normalizeH="0" baseline="0" dirty="0">
                <a:ln>
                  <a:noFill/>
                </a:ln>
                <a:solidFill>
                  <a:srgbClr val="5E5E5E"/>
                </a:solidFill>
                <a:effectLst/>
                <a:uFillTx/>
                <a:latin typeface="+mn-lt"/>
                <a:ea typeface="+mn-ea"/>
                <a:cs typeface="+mn-cs"/>
                <a:sym typeface="Helvetica Neue"/>
              </a:rPr>
              <a:t>erez_marcal@gva.es</a:t>
            </a:r>
          </a:p>
        </p:txBody>
      </p:sp>
    </p:spTree>
    <p:extLst>
      <p:ext uri="{BB962C8B-B14F-4D97-AF65-F5344CB8AC3E}">
        <p14:creationId xmlns:p14="http://schemas.microsoft.com/office/powerpoint/2010/main" val="153790902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0AD97F6-5EC1-70DE-CF5A-1DA8D9B32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349" y="2646902"/>
            <a:ext cx="18985203" cy="7081297"/>
          </a:xfrm>
          <a:prstGeom prst="rect">
            <a:avLst/>
          </a:prstGeom>
        </p:spPr>
      </p:pic>
      <p:sp>
        <p:nvSpPr>
          <p:cNvPr id="5" name="Título 2">
            <a:extLst>
              <a:ext uri="{FF2B5EF4-FFF2-40B4-BE49-F238E27FC236}">
                <a16:creationId xmlns:a16="http://schemas.microsoft.com/office/drawing/2014/main" id="{8E0AF8EB-A1F4-D498-F939-99403E16D2A3}"/>
              </a:ext>
            </a:extLst>
          </p:cNvPr>
          <p:cNvSpPr>
            <a:spLocks noGrp="1"/>
          </p:cNvSpPr>
          <p:nvPr>
            <p:ph type="title"/>
          </p:nvPr>
        </p:nvSpPr>
        <p:spPr>
          <a:xfrm>
            <a:off x="750277" y="0"/>
            <a:ext cx="17832516" cy="1762125"/>
          </a:xfrm>
        </p:spPr>
        <p:txBody>
          <a:bodyPr>
            <a:normAutofit/>
          </a:bodyPr>
          <a:lstStyle/>
          <a:p>
            <a:r>
              <a:rPr lang="es-ES" b="0" dirty="0">
                <a:latin typeface="Calibri" panose="020F0502020204030204" pitchFamily="34" charset="0"/>
                <a:cs typeface="Calibri" panose="020F0502020204030204" pitchFamily="34" charset="0"/>
              </a:rPr>
              <a:t>De </a:t>
            </a:r>
            <a:r>
              <a:rPr lang="es-ES" b="0" dirty="0" err="1">
                <a:latin typeface="Calibri" panose="020F0502020204030204" pitchFamily="34" charset="0"/>
                <a:cs typeface="Calibri" panose="020F0502020204030204" pitchFamily="34" charset="0"/>
              </a:rPr>
              <a:t>MacDonald</a:t>
            </a:r>
            <a:r>
              <a:rPr lang="es-ES" b="0" dirty="0">
                <a:latin typeface="Calibri" panose="020F0502020204030204" pitchFamily="34" charset="0"/>
                <a:cs typeface="Calibri" panose="020F0502020204030204" pitchFamily="34" charset="0"/>
              </a:rPr>
              <a:t> a RANO</a:t>
            </a:r>
          </a:p>
        </p:txBody>
      </p:sp>
      <p:pic>
        <p:nvPicPr>
          <p:cNvPr id="6" name="Picture 1" descr="page13image1130739632">
            <a:extLst>
              <a:ext uri="{FF2B5EF4-FFF2-40B4-BE49-F238E27FC236}">
                <a16:creationId xmlns:a16="http://schemas.microsoft.com/office/drawing/2014/main" id="{DE4DBDF9-B2F7-1AAE-F618-516FD3F13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17349">
            <a:off x="17172414" y="8048778"/>
            <a:ext cx="1048796" cy="168244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FADAB5B-D6CD-C312-640C-911EFE860080}"/>
              </a:ext>
            </a:extLst>
          </p:cNvPr>
          <p:cNvSpPr txBox="1"/>
          <p:nvPr/>
        </p:nvSpPr>
        <p:spPr>
          <a:xfrm>
            <a:off x="18963410" y="515301"/>
            <a:ext cx="433932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AJNR Am J </a:t>
            </a:r>
            <a:r>
              <a:rPr lang="es-ES" sz="1600" b="0" i="0" dirty="0" err="1">
                <a:solidFill>
                  <a:srgbClr val="010000"/>
                </a:solidFill>
                <a:effectLst/>
              </a:rPr>
              <a:t>Neuroradiol</a:t>
            </a:r>
            <a:r>
              <a:rPr lang="es-ES" sz="1600" b="0" i="0" dirty="0">
                <a:solidFill>
                  <a:srgbClr val="010000"/>
                </a:solidFill>
                <a:effectLst/>
              </a:rPr>
              <a:t>. 2020 Jan;41(1):10-20</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239007969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BD38CA70-D8FF-AF4A-BE78-C0D6A085F7FF}"/>
              </a:ext>
            </a:extLst>
          </p:cNvPr>
          <p:cNvSpPr txBox="1"/>
          <p:nvPr/>
        </p:nvSpPr>
        <p:spPr>
          <a:xfrm rot="10800000" flipV="1">
            <a:off x="3962399" y="3548821"/>
            <a:ext cx="16778264" cy="4903907"/>
          </a:xfrm>
          <a:prstGeom prst="rect">
            <a:avLst/>
          </a:prstGeom>
          <a:solidFill>
            <a:srgbClr val="D77F31">
              <a:alpha val="25000"/>
            </a:srgbClr>
          </a:solidFill>
          <a:ln w="50800" cap="flat">
            <a:solidFill>
              <a:srgbClr val="D77F3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50000"/>
              </a:lnSpc>
              <a:spcBef>
                <a:spcPts val="0"/>
              </a:spcBef>
              <a:spcAft>
                <a:spcPts val="0"/>
              </a:spcAft>
              <a:buClrTx/>
              <a:buSzTx/>
              <a:buFontTx/>
              <a:buNone/>
              <a:tabLst/>
            </a:pPr>
            <a:r>
              <a:rPr lang="es-ES" sz="2600" b="1" dirty="0">
                <a:solidFill>
                  <a:srgbClr val="010000"/>
                </a:solidFill>
                <a:latin typeface="Calibri" panose="020F0502020204030204" pitchFamily="34" charset="0"/>
                <a:cs typeface="Calibri" panose="020F0502020204030204" pitchFamily="34" charset="0"/>
              </a:rPr>
              <a:t>Solución RANO para PSEUDOPROGRESIÓN VS PROGRESIÓN:</a:t>
            </a:r>
          </a:p>
          <a:p>
            <a:pPr marL="0" marR="0" indent="0" algn="l" defTabSz="2438338" rtl="0" fontAlgn="auto" latinLnBrk="0" hangingPunct="0">
              <a:lnSpc>
                <a:spcPct val="150000"/>
              </a:lnSpc>
              <a:spcBef>
                <a:spcPts val="0"/>
              </a:spcBef>
              <a:spcAft>
                <a:spcPts val="0"/>
              </a:spcAft>
              <a:buClrTx/>
              <a:buSzTx/>
              <a:buFontTx/>
              <a:buNone/>
              <a:tabLst/>
            </a:pPr>
            <a:endParaRPr kumimoji="0" lang="es-ES"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r>
              <a:rPr lang="es-ES" dirty="0">
                <a:solidFill>
                  <a:srgbClr val="010000"/>
                </a:solidFill>
                <a:latin typeface="Calibri" panose="020F0502020204030204" pitchFamily="34" charset="0"/>
                <a:cs typeface="Calibri" panose="020F0502020204030204" pitchFamily="34" charset="0"/>
              </a:rPr>
              <a:t>Utilizar como referencia </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la primera RM </a:t>
            </a:r>
            <a:r>
              <a:rPr kumimoji="0" lang="es-ES" sz="2400" b="0" i="0" u="none" strike="noStrike" cap="none" spc="0" normalizeH="0" baseline="0" dirty="0" err="1">
                <a:ln>
                  <a:noFill/>
                </a:ln>
                <a:solidFill>
                  <a:srgbClr val="010000"/>
                </a:solidFill>
                <a:effectLst/>
                <a:uFillTx/>
                <a:latin typeface="Calibri" panose="020F0502020204030204" pitchFamily="34" charset="0"/>
                <a:cs typeface="Calibri" panose="020F0502020204030204" pitchFamily="34" charset="0"/>
                <a:sym typeface="Helvetica Neue"/>
              </a:rPr>
              <a:t>postRT</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en lugar de la RM postoperatoria</a:t>
            </a:r>
          </a:p>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endParaRPr kumimoji="0" lang="es-ES" sz="20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endParaRPr>
          </a:p>
          <a:p>
            <a:pPr marL="342900" indent="-342900" algn="l">
              <a:lnSpc>
                <a:spcPct val="150000"/>
              </a:lnSpc>
              <a:buFont typeface="Arial" panose="020B0604020202020204" pitchFamily="34" charset="0"/>
              <a:buChar char="•"/>
            </a:pPr>
            <a:r>
              <a:rPr lang="es-ES" b="1" dirty="0">
                <a:solidFill>
                  <a:srgbClr val="010000"/>
                </a:solidFill>
                <a:latin typeface="Calibri" panose="020F0502020204030204" pitchFamily="34" charset="0"/>
                <a:cs typeface="Calibri" panose="020F0502020204030204" pitchFamily="34" charset="0"/>
              </a:rPr>
              <a:t>3 primeros meses </a:t>
            </a:r>
            <a:r>
              <a:rPr lang="es-ES" dirty="0">
                <a:solidFill>
                  <a:srgbClr val="010000"/>
                </a:solidFill>
                <a:latin typeface="Calibri" panose="020F0502020204030204" pitchFamily="34" charset="0"/>
                <a:cs typeface="Calibri" panose="020F0502020204030204" pitchFamily="34" charset="0"/>
              </a:rPr>
              <a:t>tras finalizar tratamiento, </a:t>
            </a:r>
            <a:r>
              <a:rPr lang="es-ES" b="1" dirty="0">
                <a:solidFill>
                  <a:srgbClr val="010000"/>
                </a:solidFill>
                <a:latin typeface="Calibri" panose="020F0502020204030204" pitchFamily="34" charset="0"/>
                <a:cs typeface="Calibri" panose="020F0502020204030204" pitchFamily="34" charset="0"/>
              </a:rPr>
              <a:t>la progresión de enfermedad solo puede definirse radiológicamente si hay un nuevo realce fuera del campo de radiación o confirmación histológica</a:t>
            </a:r>
          </a:p>
          <a:p>
            <a:pPr marL="342900" indent="-342900" algn="l">
              <a:lnSpc>
                <a:spcPct val="150000"/>
              </a:lnSpc>
              <a:buFont typeface="Arial" panose="020B0604020202020204" pitchFamily="34" charset="0"/>
              <a:buChar char="•"/>
            </a:pPr>
            <a:endParaRPr lang="es-ES" sz="1600" b="1" dirty="0">
              <a:solidFill>
                <a:srgbClr val="010000"/>
              </a:solidFill>
              <a:latin typeface="Calibri" panose="020F0502020204030204" pitchFamily="34" charset="0"/>
              <a:cs typeface="Calibri" panose="020F0502020204030204" pitchFamily="34" charset="0"/>
            </a:endParaRPr>
          </a:p>
          <a:p>
            <a:pPr marL="342900" marR="0" indent="-342900" algn="l" defTabSz="2438338" rtl="0" fontAlgn="auto" latinLnBrk="0" hangingPunct="0">
              <a:lnSpc>
                <a:spcPct val="150000"/>
              </a:lnSpc>
              <a:spcBef>
                <a:spcPts val="0"/>
              </a:spcBef>
              <a:spcAft>
                <a:spcPts val="0"/>
              </a:spcAft>
              <a:buClrTx/>
              <a:buSzTx/>
              <a:buFont typeface="Arial" panose="020B0604020202020204" pitchFamily="34" charset="0"/>
              <a:buChar char="•"/>
              <a:tabLst/>
            </a:pPr>
            <a:r>
              <a:rPr lang="es-ES" b="1" dirty="0">
                <a:solidFill>
                  <a:srgbClr val="010000"/>
                </a:solidFill>
                <a:latin typeface="Calibri" panose="020F0502020204030204" pitchFamily="34" charset="0"/>
                <a:cs typeface="Calibri" panose="020F0502020204030204" pitchFamily="34" charset="0"/>
              </a:rPr>
              <a:t>3-6 </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primeros meses</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tras la finalización de</a:t>
            </a:r>
            <a:r>
              <a:rPr kumimoji="0" lang="es-ES" sz="2400" b="0" i="0" u="none" strike="noStrike" cap="none" spc="0" normalizeH="0" dirty="0">
                <a:ln>
                  <a:noFill/>
                </a:ln>
                <a:solidFill>
                  <a:srgbClr val="010000"/>
                </a:solidFill>
                <a:effectLst/>
                <a:uFillTx/>
                <a:latin typeface="Calibri" panose="020F0502020204030204" pitchFamily="34" charset="0"/>
                <a:cs typeface="Calibri" panose="020F0502020204030204" pitchFamily="34" charset="0"/>
                <a:sym typeface="Helvetica Neue"/>
              </a:rPr>
              <a:t> tratamiento</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a:t>
            </a:r>
            <a:r>
              <a:rPr lang="es-ES" dirty="0">
                <a:solidFill>
                  <a:srgbClr val="010000"/>
                </a:solidFill>
                <a:latin typeface="Calibri" panose="020F0502020204030204" pitchFamily="34" charset="0"/>
                <a:cs typeface="Calibri" panose="020F0502020204030204" pitchFamily="34" charset="0"/>
              </a:rPr>
              <a:t> </a:t>
            </a:r>
            <a:r>
              <a:rPr lang="es-ES" b="1" dirty="0">
                <a:solidFill>
                  <a:srgbClr val="010000"/>
                </a:solidFill>
                <a:latin typeface="Calibri" panose="020F0502020204030204" pitchFamily="34" charset="0"/>
                <a:cs typeface="Calibri" panose="020F0502020204030204" pitchFamily="34" charset="0"/>
              </a:rPr>
              <a:t>aunque</a:t>
            </a:r>
            <a:r>
              <a:rPr kumimoji="0" lang="es-ES" sz="2400" b="1"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 la RM muestre un aumento de realce en la zona de tratamiento, en un paciente clínicamente ESTABLE continuar con el tratamiento y realizar control estrecho </a:t>
            </a:r>
            <a:r>
              <a:rPr kumimoji="0" lang="es-ES" sz="2400" b="0" i="0" u="none" strike="noStrike" cap="none" spc="0" normalizeH="0" baseline="0" dirty="0">
                <a:ln>
                  <a:noFill/>
                </a:ln>
                <a:solidFill>
                  <a:srgbClr val="010000"/>
                </a:solidFill>
                <a:effectLst/>
                <a:uFillTx/>
                <a:latin typeface="Calibri" panose="020F0502020204030204" pitchFamily="34" charset="0"/>
                <a:cs typeface="Calibri" panose="020F0502020204030204" pitchFamily="34" charset="0"/>
                <a:sym typeface="Helvetica Neue"/>
              </a:rPr>
              <a:t>(1 mes)</a:t>
            </a:r>
          </a:p>
        </p:txBody>
      </p:sp>
      <p:sp>
        <p:nvSpPr>
          <p:cNvPr id="5" name="Título 2">
            <a:extLst>
              <a:ext uri="{FF2B5EF4-FFF2-40B4-BE49-F238E27FC236}">
                <a16:creationId xmlns:a16="http://schemas.microsoft.com/office/drawing/2014/main" id="{8E0AF8EB-A1F4-D498-F939-99403E16D2A3}"/>
              </a:ext>
            </a:extLst>
          </p:cNvPr>
          <p:cNvSpPr>
            <a:spLocks noGrp="1"/>
          </p:cNvSpPr>
          <p:nvPr>
            <p:ph type="title"/>
          </p:nvPr>
        </p:nvSpPr>
        <p:spPr>
          <a:xfrm>
            <a:off x="750277" y="0"/>
            <a:ext cx="17832516" cy="1762125"/>
          </a:xfrm>
        </p:spPr>
        <p:txBody>
          <a:bodyPr>
            <a:normAutofit/>
          </a:bodyPr>
          <a:lstStyle/>
          <a:p>
            <a:r>
              <a:rPr lang="es-ES" b="0" dirty="0">
                <a:latin typeface="Calibri" panose="020F0502020204030204" pitchFamily="34" charset="0"/>
                <a:cs typeface="Calibri" panose="020F0502020204030204" pitchFamily="34" charset="0"/>
              </a:rPr>
              <a:t>De </a:t>
            </a:r>
            <a:r>
              <a:rPr lang="es-ES" b="0" dirty="0" err="1">
                <a:latin typeface="Calibri" panose="020F0502020204030204" pitchFamily="34" charset="0"/>
                <a:cs typeface="Calibri" panose="020F0502020204030204" pitchFamily="34" charset="0"/>
              </a:rPr>
              <a:t>MacDonald</a:t>
            </a:r>
            <a:r>
              <a:rPr lang="es-ES" b="0" dirty="0">
                <a:latin typeface="Calibri" panose="020F0502020204030204" pitchFamily="34" charset="0"/>
                <a:cs typeface="Calibri" panose="020F0502020204030204" pitchFamily="34" charset="0"/>
              </a:rPr>
              <a:t> a RANO</a:t>
            </a:r>
          </a:p>
        </p:txBody>
      </p:sp>
      <p:pic>
        <p:nvPicPr>
          <p:cNvPr id="6" name="Imagen 10">
            <a:extLst>
              <a:ext uri="{FF2B5EF4-FFF2-40B4-BE49-F238E27FC236}">
                <a16:creationId xmlns:a16="http://schemas.microsoft.com/office/drawing/2014/main" id="{CA9A38FC-E418-1546-8076-CF7F9F228B8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97" b="95455" l="7468" r="86039">
                        <a14:foregroundMark x1="73701" y1="37121" x2="86039" y2="43182"/>
                        <a14:foregroundMark x1="86039" y1="43182" x2="82792" y2="32955"/>
                        <a14:foregroundMark x1="13636" y1="39773" x2="10714" y2="56818"/>
                        <a14:foregroundMark x1="10714" y1="45833" x2="22078" y2="17045"/>
                        <a14:foregroundMark x1="22078" y1="17045" x2="49351" y2="11364"/>
                        <a14:foregroundMark x1="49351" y1="11364" x2="55519" y2="11364"/>
                        <a14:foregroundMark x1="8442" y1="59470" x2="7468" y2="42803"/>
                        <a14:foregroundMark x1="7468" y1="42803" x2="25649" y2="17045"/>
                        <a14:foregroundMark x1="25649" y1="17045" x2="36364" y2="11364"/>
                        <a14:foregroundMark x1="14610" y1="29545" x2="21753" y2="15909"/>
                        <a14:foregroundMark x1="21753" y1="15909" x2="49351" y2="11364"/>
                        <a14:foregroundMark x1="49351" y1="11364" x2="55519" y2="11364"/>
                        <a14:foregroundMark x1="63636" y1="14015" x2="75974" y2="9848"/>
                        <a14:foregroundMark x1="62013" y1="14773" x2="66558" y2="9848"/>
                        <a14:foregroundMark x1="36364" y1="12500" x2="49351" y2="7197"/>
                        <a14:foregroundMark x1="49351" y1="7197" x2="54870" y2="7955"/>
                        <a14:foregroundMark x1="35714" y1="90909" x2="50649" y2="95455"/>
                        <a14:foregroundMark x1="50649" y1="95455" x2="59091" y2="89394"/>
                        <a14:foregroundMark x1="32143" y1="87500" x2="25102" y2="84041"/>
                        <a14:foregroundMark x1="17064" y1="76642" x2="11364" y2="66667"/>
                        <a14:foregroundMark x1="11364" y1="66667" x2="10714" y2="57576"/>
                        <a14:foregroundMark x1="23553" y1="85641" x2="40260" y2="92045"/>
                        <a14:foregroundMark x1="68831" y1="84091" x2="79221" y2="67424"/>
                        <a14:foregroundMark x1="79221" y1="67424" x2="81818" y2="56061"/>
                        <a14:foregroundMark x1="71787" y1="68939" x2="71753" y2="69318"/>
                        <a14:foregroundMark x1="74675" y1="36364" x2="72080" y2="65630"/>
                        <a14:foregroundMark x1="71753" y1="69318" x2="67857" y2="74621"/>
                        <a14:backgroundMark x1="21753" y1="32197" x2="49026" y2="28409"/>
                        <a14:backgroundMark x1="49026" y1="28409" x2="37338" y2="22727"/>
                        <a14:backgroundMark x1="66558" y1="45833" x2="66558" y2="68939"/>
                        <a14:backgroundMark x1="18182" y1="85227" x2="14610" y2="85227"/>
                        <a14:backgroundMark x1="15909" y1="84091" x2="15909" y2="84091"/>
                        <a14:backgroundMark x1="13636" y1="81439" x2="19481" y2="84091"/>
                        <a14:backgroundMark x1="18182" y1="84091" x2="21753" y2="87500"/>
                      </a14:backgroundRemoval>
                    </a14:imgEffect>
                  </a14:imgLayer>
                </a14:imgProps>
              </a:ext>
              <a:ext uri="{28A0092B-C50C-407E-A947-70E740481C1C}">
                <a14:useLocalDpi xmlns:a14="http://schemas.microsoft.com/office/drawing/2010/main" val="0"/>
              </a:ext>
            </a:extLst>
          </a:blip>
          <a:srcRect l="7123" r="7512"/>
          <a:stretch/>
        </p:blipFill>
        <p:spPr>
          <a:xfrm>
            <a:off x="1676190" y="3136948"/>
            <a:ext cx="1707449" cy="1714452"/>
          </a:xfrm>
          <a:prstGeom prst="rect">
            <a:avLst/>
          </a:prstGeom>
        </p:spPr>
      </p:pic>
      <p:sp>
        <p:nvSpPr>
          <p:cNvPr id="3" name="CuadroTexto 2">
            <a:extLst>
              <a:ext uri="{FF2B5EF4-FFF2-40B4-BE49-F238E27FC236}">
                <a16:creationId xmlns:a16="http://schemas.microsoft.com/office/drawing/2014/main" id="{FDCE29B9-A887-A4B3-3D76-88C119ACC78F}"/>
              </a:ext>
            </a:extLst>
          </p:cNvPr>
          <p:cNvSpPr txBox="1"/>
          <p:nvPr/>
        </p:nvSpPr>
        <p:spPr>
          <a:xfrm>
            <a:off x="18963410" y="515301"/>
            <a:ext cx="433932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s-ES" sz="1600" b="0" i="0" dirty="0">
                <a:solidFill>
                  <a:srgbClr val="010000"/>
                </a:solidFill>
                <a:effectLst/>
              </a:rPr>
              <a:t>AJNR Am J </a:t>
            </a:r>
            <a:r>
              <a:rPr lang="es-ES" sz="1600" b="0" i="0" dirty="0" err="1">
                <a:solidFill>
                  <a:srgbClr val="010000"/>
                </a:solidFill>
                <a:effectLst/>
              </a:rPr>
              <a:t>Neuroradiol</a:t>
            </a:r>
            <a:r>
              <a:rPr lang="es-ES" sz="1600" b="0" i="0" dirty="0">
                <a:solidFill>
                  <a:srgbClr val="010000"/>
                </a:solidFill>
                <a:effectLst/>
              </a:rPr>
              <a:t>. 2020 Jan;41(1):10-20</a:t>
            </a:r>
            <a:endParaRPr kumimoji="0" lang="es-ES" sz="1600" b="0" i="0" u="none" strike="noStrike" cap="none" spc="0" normalizeH="0" baseline="0" dirty="0">
              <a:ln>
                <a:noFill/>
              </a:ln>
              <a:solidFill>
                <a:srgbClr val="010000"/>
              </a:solidFill>
              <a:effectLst/>
              <a:uFillTx/>
              <a:ea typeface="+mn-ea"/>
              <a:cs typeface="+mn-cs"/>
              <a:sym typeface="Helvetica Neue"/>
            </a:endParaRPr>
          </a:p>
        </p:txBody>
      </p:sp>
    </p:spTree>
    <p:extLst>
      <p:ext uri="{BB962C8B-B14F-4D97-AF65-F5344CB8AC3E}">
        <p14:creationId xmlns:p14="http://schemas.microsoft.com/office/powerpoint/2010/main" val="409952250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58C1A8E-DD20-F8C6-FAF7-14E54483C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55" y="4337420"/>
            <a:ext cx="3163539" cy="3608065"/>
          </a:xfrm>
          <a:prstGeom prst="rect">
            <a:avLst/>
          </a:prstGeom>
        </p:spPr>
      </p:pic>
      <p:sp>
        <p:nvSpPr>
          <p:cNvPr id="2" name="CuadroTexto 1">
            <a:extLst>
              <a:ext uri="{FF2B5EF4-FFF2-40B4-BE49-F238E27FC236}">
                <a16:creationId xmlns:a16="http://schemas.microsoft.com/office/drawing/2014/main" id="{BB19672D-F578-8086-2CCD-A2B8CCF74BBD}"/>
              </a:ext>
            </a:extLst>
          </p:cNvPr>
          <p:cNvSpPr txBox="1"/>
          <p:nvPr/>
        </p:nvSpPr>
        <p:spPr>
          <a:xfrm>
            <a:off x="3757928" y="4127685"/>
            <a:ext cx="7766425" cy="4639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15000"/>
              </a:lnSpc>
              <a:spcAft>
                <a:spcPts val="1000"/>
              </a:spcAft>
            </a:pPr>
            <a:r>
              <a:rPr lang="es-ES" dirty="0">
                <a:solidFill>
                  <a:srgbClr val="010000"/>
                </a:solidFill>
                <a:latin typeface="Calibri" panose="020F0502020204030204" pitchFamily="34" charset="0"/>
                <a:cs typeface="Calibri" panose="020F0502020204030204" pitchFamily="34" charset="0"/>
              </a:rPr>
              <a:t>60 años</a:t>
            </a:r>
          </a:p>
          <a:p>
            <a:pPr marL="285750" indent="-285750" algn="l">
              <a:lnSpc>
                <a:spcPct val="115000"/>
              </a:lnSpc>
              <a:spcAft>
                <a:spcPts val="1000"/>
              </a:spcAft>
              <a:buFontTx/>
              <a:buChar char="-"/>
            </a:pPr>
            <a:r>
              <a:rPr lang="es-ES" dirty="0">
                <a:solidFill>
                  <a:srgbClr val="010000"/>
                </a:solidFill>
                <a:latin typeface="Calibri" panose="020F0502020204030204" pitchFamily="34" charset="0"/>
                <a:cs typeface="Calibri" panose="020F0502020204030204" pitchFamily="34" charset="0"/>
              </a:rPr>
              <a:t>Mayo/21 de LOE cerebral, tras debut crisis comicial</a:t>
            </a:r>
          </a:p>
          <a:p>
            <a:pPr marL="285750" indent="-285750" algn="l">
              <a:lnSpc>
                <a:spcPct val="115000"/>
              </a:lnSpc>
              <a:spcAft>
                <a:spcPts val="1000"/>
              </a:spcAft>
              <a:buFontTx/>
              <a:buChar char="-"/>
            </a:pPr>
            <a:r>
              <a:rPr lang="es-ES" b="1" dirty="0">
                <a:solidFill>
                  <a:srgbClr val="010000"/>
                </a:solidFill>
                <a:latin typeface="Calibri" panose="020F0502020204030204" pitchFamily="34" charset="0"/>
                <a:cs typeface="Calibri" panose="020F0502020204030204" pitchFamily="34" charset="0"/>
              </a:rPr>
              <a:t>Junio/2021 resección macroscópica completa </a:t>
            </a:r>
          </a:p>
          <a:p>
            <a:pPr marL="285750" indent="-285750" algn="l">
              <a:lnSpc>
                <a:spcPct val="115000"/>
              </a:lnSpc>
              <a:spcAft>
                <a:spcPts val="1000"/>
              </a:spcAft>
              <a:buFontTx/>
              <a:buChar char="-"/>
            </a:pPr>
            <a:r>
              <a:rPr lang="es-ES" dirty="0">
                <a:solidFill>
                  <a:srgbClr val="010000"/>
                </a:solidFill>
                <a:latin typeface="Calibri" panose="020F0502020204030204" pitchFamily="34" charset="0"/>
                <a:cs typeface="Calibri" panose="020F0502020204030204" pitchFamily="34" charset="0"/>
              </a:rPr>
              <a:t>AP: SNC (Cerebro, lóbulo parietal derecho), exéresis: </a:t>
            </a:r>
            <a:r>
              <a:rPr lang="es-ES" b="1" dirty="0">
                <a:solidFill>
                  <a:srgbClr val="010000"/>
                </a:solidFill>
                <a:latin typeface="Calibri" panose="020F0502020204030204" pitchFamily="34" charset="0"/>
                <a:cs typeface="Calibri" panose="020F0502020204030204" pitchFamily="34" charset="0"/>
              </a:rPr>
              <a:t>Glioblastoma,</a:t>
            </a:r>
            <a:r>
              <a:rPr lang="es-ES" dirty="0">
                <a:solidFill>
                  <a:srgbClr val="010000"/>
                </a:solidFill>
                <a:latin typeface="Calibri" panose="020F0502020204030204" pitchFamily="34" charset="0"/>
                <a:cs typeface="Calibri" panose="020F0502020204030204" pitchFamily="34" charset="0"/>
              </a:rPr>
              <a:t> grado IV de la OMS. IDH1/2: no mutado. MGMT no metilado. TERT mutado</a:t>
            </a:r>
          </a:p>
          <a:p>
            <a:pPr marL="285750" indent="-285750" algn="l">
              <a:lnSpc>
                <a:spcPct val="115000"/>
              </a:lnSpc>
              <a:spcAft>
                <a:spcPts val="1000"/>
              </a:spcAft>
              <a:buFontTx/>
              <a:buChar char="-"/>
            </a:pPr>
            <a:r>
              <a:rPr lang="es-ES" b="1" dirty="0">
                <a:solidFill>
                  <a:srgbClr val="010000"/>
                </a:solidFill>
                <a:latin typeface="Calibri" panose="020F0502020204030204" pitchFamily="34" charset="0"/>
                <a:cs typeface="Calibri" panose="020F0502020204030204" pitchFamily="34" charset="0"/>
              </a:rPr>
              <a:t>RT-TMZ del 20-07-21 al 30-08-21, 60Gy</a:t>
            </a:r>
          </a:p>
          <a:p>
            <a:pPr marL="285750" indent="-285750" algn="l">
              <a:lnSpc>
                <a:spcPct val="115000"/>
              </a:lnSpc>
              <a:spcAft>
                <a:spcPts val="1000"/>
              </a:spcAft>
              <a:buFontTx/>
              <a:buChar char="-"/>
            </a:pPr>
            <a:r>
              <a:rPr lang="es-ES" b="1" dirty="0">
                <a:solidFill>
                  <a:srgbClr val="010000"/>
                </a:solidFill>
                <a:latin typeface="Calibri" panose="020F0502020204030204" pitchFamily="34" charset="0"/>
                <a:cs typeface="Calibri" panose="020F0502020204030204" pitchFamily="34" charset="0"/>
              </a:rPr>
              <a:t>TMZ mantenimiento 6 meses, finalizando en Abril 2022</a:t>
            </a:r>
          </a:p>
          <a:p>
            <a:pPr marL="0" marR="0" indent="0" algn="l"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6" name="Título 2">
            <a:extLst>
              <a:ext uri="{FF2B5EF4-FFF2-40B4-BE49-F238E27FC236}">
                <a16:creationId xmlns:a16="http://schemas.microsoft.com/office/drawing/2014/main" id="{0EC8607D-3EE2-7B2A-23D0-D3DC8363B540}"/>
              </a:ext>
            </a:extLst>
          </p:cNvPr>
          <p:cNvSpPr>
            <a:spLocks noGrp="1"/>
          </p:cNvSpPr>
          <p:nvPr>
            <p:ph type="title"/>
          </p:nvPr>
        </p:nvSpPr>
        <p:spPr>
          <a:xfrm>
            <a:off x="382155" y="548619"/>
            <a:ext cx="17832516" cy="1762125"/>
          </a:xfrm>
        </p:spPr>
        <p:txBody>
          <a:bodyPr>
            <a:normAutofit/>
          </a:bodyPr>
          <a:lstStyle/>
          <a:p>
            <a:r>
              <a:rPr lang="es-ES" b="0" dirty="0">
                <a:latin typeface="Calibri" panose="020F0502020204030204" pitchFamily="34" charset="0"/>
                <a:cs typeface="Calibri" panose="020F0502020204030204" pitchFamily="34" charset="0"/>
              </a:rPr>
              <a:t>Este mes, en consulta…</a:t>
            </a:r>
          </a:p>
        </p:txBody>
      </p:sp>
    </p:spTree>
    <p:extLst>
      <p:ext uri="{BB962C8B-B14F-4D97-AF65-F5344CB8AC3E}">
        <p14:creationId xmlns:p14="http://schemas.microsoft.com/office/powerpoint/2010/main" val="32587568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0928E5-E7FE-D133-B0DA-325C52DB990B}"/>
              </a:ext>
            </a:extLst>
          </p:cNvPr>
          <p:cNvSpPr txBox="1"/>
          <p:nvPr/>
        </p:nvSpPr>
        <p:spPr>
          <a:xfrm>
            <a:off x="11524353" y="-176123"/>
            <a:ext cx="12859647" cy="12059712"/>
          </a:xfrm>
          <a:prstGeom prst="rect">
            <a:avLst/>
          </a:prstGeom>
          <a:solidFill>
            <a:srgbClr val="0193BE">
              <a:alpha val="1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s-ES" sz="765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4" name="Imagen 3">
            <a:extLst>
              <a:ext uri="{FF2B5EF4-FFF2-40B4-BE49-F238E27FC236}">
                <a16:creationId xmlns:a16="http://schemas.microsoft.com/office/drawing/2014/main" id="{958C1A8E-DD20-F8C6-FAF7-14E54483C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55" y="4337420"/>
            <a:ext cx="3163539" cy="3608065"/>
          </a:xfrm>
          <a:prstGeom prst="rect">
            <a:avLst/>
          </a:prstGeom>
        </p:spPr>
      </p:pic>
      <p:pic>
        <p:nvPicPr>
          <p:cNvPr id="8" name="Imagen 7">
            <a:extLst>
              <a:ext uri="{FF2B5EF4-FFF2-40B4-BE49-F238E27FC236}">
                <a16:creationId xmlns:a16="http://schemas.microsoft.com/office/drawing/2014/main" id="{00DEE8CE-0C82-FA0C-5B87-9C3DD973B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4145" y="816449"/>
            <a:ext cx="5302968" cy="5427646"/>
          </a:xfrm>
          <a:prstGeom prst="rect">
            <a:avLst/>
          </a:prstGeom>
        </p:spPr>
      </p:pic>
      <p:grpSp>
        <p:nvGrpSpPr>
          <p:cNvPr id="10" name="Grupo 9">
            <a:extLst>
              <a:ext uri="{FF2B5EF4-FFF2-40B4-BE49-F238E27FC236}">
                <a16:creationId xmlns:a16="http://schemas.microsoft.com/office/drawing/2014/main" id="{2DBDED6D-4557-62B0-2A48-92E59F2DB8F1}"/>
              </a:ext>
            </a:extLst>
          </p:cNvPr>
          <p:cNvGrpSpPr/>
          <p:nvPr/>
        </p:nvGrpSpPr>
        <p:grpSpPr>
          <a:xfrm>
            <a:off x="17954176" y="816449"/>
            <a:ext cx="5567056" cy="5385949"/>
            <a:chOff x="11856563" y="2362199"/>
            <a:chExt cx="5567056" cy="5385949"/>
          </a:xfrm>
        </p:grpSpPr>
        <p:pic>
          <p:nvPicPr>
            <p:cNvPr id="5" name="Imagen 4">
              <a:extLst>
                <a:ext uri="{FF2B5EF4-FFF2-40B4-BE49-F238E27FC236}">
                  <a16:creationId xmlns:a16="http://schemas.microsoft.com/office/drawing/2014/main" id="{1F6AAFB7-37E6-B890-33FE-BAFF18E0F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56563" y="2362199"/>
              <a:ext cx="5567056" cy="5385949"/>
            </a:xfrm>
            <a:prstGeom prst="rect">
              <a:avLst/>
            </a:prstGeom>
          </p:spPr>
        </p:pic>
        <p:sp>
          <p:nvSpPr>
            <p:cNvPr id="9" name="CuadroTexto 8">
              <a:extLst>
                <a:ext uri="{FF2B5EF4-FFF2-40B4-BE49-F238E27FC236}">
                  <a16:creationId xmlns:a16="http://schemas.microsoft.com/office/drawing/2014/main" id="{79CDFB0D-CD7C-CF04-680D-6E3F52B7E999}"/>
                </a:ext>
              </a:extLst>
            </p:cNvPr>
            <p:cNvSpPr txBox="1"/>
            <p:nvPr/>
          </p:nvSpPr>
          <p:spPr>
            <a:xfrm>
              <a:off x="14640091" y="2634999"/>
              <a:ext cx="2514520" cy="287258"/>
            </a:xfrm>
            <a:prstGeom prst="rect">
              <a:avLst/>
            </a:prstGeom>
            <a:solidFill>
              <a:srgbClr val="01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s-ES" sz="1200" b="0" i="0" u="none" strike="noStrike" cap="none" spc="0" normalizeH="0" baseline="0" dirty="0">
                  <a:ln>
                    <a:noFill/>
                  </a:ln>
                  <a:solidFill>
                    <a:srgbClr val="5E5E5E"/>
                  </a:solidFill>
                  <a:effectLst/>
                  <a:uFillTx/>
                  <a:latin typeface="+mn-lt"/>
                  <a:ea typeface="+mn-ea"/>
                  <a:cs typeface="+mn-cs"/>
                  <a:sym typeface="Helvetica Neue"/>
                </a:rPr>
                <a:t>                        </a:t>
              </a:r>
            </a:p>
          </p:txBody>
        </p:sp>
      </p:grpSp>
      <p:sp>
        <p:nvSpPr>
          <p:cNvPr id="12" name="Título 2">
            <a:extLst>
              <a:ext uri="{FF2B5EF4-FFF2-40B4-BE49-F238E27FC236}">
                <a16:creationId xmlns:a16="http://schemas.microsoft.com/office/drawing/2014/main" id="{8E0AF8EB-A1F4-D498-F939-99403E16D2A3}"/>
              </a:ext>
            </a:extLst>
          </p:cNvPr>
          <p:cNvSpPr>
            <a:spLocks noGrp="1"/>
          </p:cNvSpPr>
          <p:nvPr>
            <p:ph type="title"/>
          </p:nvPr>
        </p:nvSpPr>
        <p:spPr>
          <a:xfrm>
            <a:off x="382155" y="548619"/>
            <a:ext cx="17832516" cy="1762125"/>
          </a:xfrm>
        </p:spPr>
        <p:txBody>
          <a:bodyPr>
            <a:normAutofit/>
          </a:bodyPr>
          <a:lstStyle/>
          <a:p>
            <a:r>
              <a:rPr lang="es-ES" b="0" dirty="0">
                <a:latin typeface="Calibri" panose="020F0502020204030204" pitchFamily="34" charset="0"/>
                <a:cs typeface="Calibri" panose="020F0502020204030204" pitchFamily="34" charset="0"/>
              </a:rPr>
              <a:t>Este mes, en consulta…</a:t>
            </a:r>
          </a:p>
        </p:txBody>
      </p:sp>
      <p:sp>
        <p:nvSpPr>
          <p:cNvPr id="3" name="CuadroTexto 2">
            <a:extLst>
              <a:ext uri="{FF2B5EF4-FFF2-40B4-BE49-F238E27FC236}">
                <a16:creationId xmlns:a16="http://schemas.microsoft.com/office/drawing/2014/main" id="{34E08CCC-E2B8-8B90-7170-ABC956AAF430}"/>
              </a:ext>
            </a:extLst>
          </p:cNvPr>
          <p:cNvSpPr txBox="1"/>
          <p:nvPr/>
        </p:nvSpPr>
        <p:spPr>
          <a:xfrm>
            <a:off x="3757928" y="4127685"/>
            <a:ext cx="7766425" cy="4639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15000"/>
              </a:lnSpc>
              <a:spcAft>
                <a:spcPts val="1000"/>
              </a:spcAft>
            </a:pPr>
            <a:r>
              <a:rPr lang="es-ES" dirty="0">
                <a:solidFill>
                  <a:srgbClr val="010000"/>
                </a:solidFill>
                <a:latin typeface="Calibri" panose="020F0502020204030204" pitchFamily="34" charset="0"/>
                <a:cs typeface="Calibri" panose="020F0502020204030204" pitchFamily="34" charset="0"/>
              </a:rPr>
              <a:t>60 años</a:t>
            </a:r>
          </a:p>
          <a:p>
            <a:pPr marL="285750" indent="-285750" algn="l">
              <a:lnSpc>
                <a:spcPct val="115000"/>
              </a:lnSpc>
              <a:spcAft>
                <a:spcPts val="1000"/>
              </a:spcAft>
              <a:buFontTx/>
              <a:buChar char="-"/>
            </a:pPr>
            <a:r>
              <a:rPr lang="es-ES" dirty="0">
                <a:solidFill>
                  <a:srgbClr val="010000"/>
                </a:solidFill>
                <a:latin typeface="Calibri" panose="020F0502020204030204" pitchFamily="34" charset="0"/>
                <a:cs typeface="Calibri" panose="020F0502020204030204" pitchFamily="34" charset="0"/>
              </a:rPr>
              <a:t>Mayo/21 de LOE cerebral, tras debut crisis comicial</a:t>
            </a:r>
          </a:p>
          <a:p>
            <a:pPr marL="285750" indent="-285750" algn="l">
              <a:lnSpc>
                <a:spcPct val="115000"/>
              </a:lnSpc>
              <a:spcAft>
                <a:spcPts val="1000"/>
              </a:spcAft>
              <a:buFontTx/>
              <a:buChar char="-"/>
            </a:pPr>
            <a:r>
              <a:rPr lang="es-ES" b="1" dirty="0">
                <a:solidFill>
                  <a:srgbClr val="010000"/>
                </a:solidFill>
                <a:latin typeface="Calibri" panose="020F0502020204030204" pitchFamily="34" charset="0"/>
                <a:cs typeface="Calibri" panose="020F0502020204030204" pitchFamily="34" charset="0"/>
              </a:rPr>
              <a:t>Junio/2021 resección macroscópica completa </a:t>
            </a:r>
          </a:p>
          <a:p>
            <a:pPr marL="285750" indent="-285750" algn="l">
              <a:lnSpc>
                <a:spcPct val="115000"/>
              </a:lnSpc>
              <a:spcAft>
                <a:spcPts val="1000"/>
              </a:spcAft>
              <a:buFontTx/>
              <a:buChar char="-"/>
            </a:pPr>
            <a:r>
              <a:rPr lang="es-ES" dirty="0">
                <a:solidFill>
                  <a:srgbClr val="010000"/>
                </a:solidFill>
                <a:latin typeface="Calibri" panose="020F0502020204030204" pitchFamily="34" charset="0"/>
                <a:cs typeface="Calibri" panose="020F0502020204030204" pitchFamily="34" charset="0"/>
              </a:rPr>
              <a:t>AP: SNC (Cerebro, lóbulo parietal derecho), exéresis: </a:t>
            </a:r>
            <a:r>
              <a:rPr lang="es-ES" b="1" dirty="0">
                <a:solidFill>
                  <a:srgbClr val="010000"/>
                </a:solidFill>
                <a:latin typeface="Calibri" panose="020F0502020204030204" pitchFamily="34" charset="0"/>
                <a:cs typeface="Calibri" panose="020F0502020204030204" pitchFamily="34" charset="0"/>
              </a:rPr>
              <a:t>Glioblastoma,</a:t>
            </a:r>
            <a:r>
              <a:rPr lang="es-ES" dirty="0">
                <a:solidFill>
                  <a:srgbClr val="010000"/>
                </a:solidFill>
                <a:latin typeface="Calibri" panose="020F0502020204030204" pitchFamily="34" charset="0"/>
                <a:cs typeface="Calibri" panose="020F0502020204030204" pitchFamily="34" charset="0"/>
              </a:rPr>
              <a:t> grado IV de la OMS. IDH1/2: no mutado. MGMT no metilado. TERT mutado</a:t>
            </a:r>
          </a:p>
          <a:p>
            <a:pPr marL="285750" indent="-285750" algn="l">
              <a:lnSpc>
                <a:spcPct val="115000"/>
              </a:lnSpc>
              <a:spcAft>
                <a:spcPts val="1000"/>
              </a:spcAft>
              <a:buFontTx/>
              <a:buChar char="-"/>
            </a:pPr>
            <a:r>
              <a:rPr lang="es-ES" b="1" dirty="0">
                <a:solidFill>
                  <a:srgbClr val="010000"/>
                </a:solidFill>
                <a:latin typeface="Calibri" panose="020F0502020204030204" pitchFamily="34" charset="0"/>
                <a:cs typeface="Calibri" panose="020F0502020204030204" pitchFamily="34" charset="0"/>
              </a:rPr>
              <a:t>RT-TMZ del 20-07-21 al 30-08-21, 60Gy</a:t>
            </a:r>
          </a:p>
          <a:p>
            <a:pPr marL="285750" indent="-285750" algn="l">
              <a:lnSpc>
                <a:spcPct val="115000"/>
              </a:lnSpc>
              <a:spcAft>
                <a:spcPts val="1000"/>
              </a:spcAft>
              <a:buFontTx/>
              <a:buChar char="-"/>
            </a:pPr>
            <a:r>
              <a:rPr lang="es-ES" b="1" dirty="0">
                <a:solidFill>
                  <a:srgbClr val="010000"/>
                </a:solidFill>
                <a:latin typeface="Calibri" panose="020F0502020204030204" pitchFamily="34" charset="0"/>
                <a:cs typeface="Calibri" panose="020F0502020204030204" pitchFamily="34" charset="0"/>
              </a:rPr>
              <a:t>TMZ mantenimiento 6 meses, finalizando en Abril 2022</a:t>
            </a:r>
          </a:p>
          <a:p>
            <a:pPr marL="0" marR="0" indent="0" algn="l"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7" name="CuadroTexto 6">
            <a:extLst>
              <a:ext uri="{FF2B5EF4-FFF2-40B4-BE49-F238E27FC236}">
                <a16:creationId xmlns:a16="http://schemas.microsoft.com/office/drawing/2014/main" id="{6BB09B36-EB75-F859-69DF-41D32A9AE7C6}"/>
              </a:ext>
            </a:extLst>
          </p:cNvPr>
          <p:cNvSpPr txBox="1"/>
          <p:nvPr/>
        </p:nvSpPr>
        <p:spPr>
          <a:xfrm>
            <a:off x="11924155" y="6670502"/>
            <a:ext cx="11238263" cy="5360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15000"/>
              </a:lnSpc>
              <a:spcAft>
                <a:spcPts val="1000"/>
              </a:spcAft>
            </a:pPr>
            <a:r>
              <a:rPr lang="es-ES" b="1" dirty="0">
                <a:solidFill>
                  <a:srgbClr val="010000"/>
                </a:solidFill>
                <a:latin typeface="Calibri" panose="020F0502020204030204" pitchFamily="34" charset="0"/>
                <a:cs typeface="Calibri" panose="020F0502020204030204" pitchFamily="34" charset="0"/>
              </a:rPr>
              <a:t>RESONANCIA CONTROL AGOSTO/22 </a:t>
            </a:r>
          </a:p>
          <a:p>
            <a:pPr algn="l">
              <a:lnSpc>
                <a:spcPct val="115000"/>
              </a:lnSpc>
              <a:spcAft>
                <a:spcPts val="1000"/>
              </a:spcAft>
            </a:pPr>
            <a:r>
              <a:rPr lang="es-ES" dirty="0">
                <a:solidFill>
                  <a:srgbClr val="010000"/>
                </a:solidFill>
                <a:latin typeface="Calibri" panose="020F0502020204030204" pitchFamily="34" charset="0"/>
                <a:cs typeface="Calibri" panose="020F0502020204030204" pitchFamily="34" charset="0"/>
              </a:rPr>
              <a:t>Se compara con estudio previo resonancia 17 de junio de 2022. </a:t>
            </a:r>
          </a:p>
          <a:p>
            <a:pPr algn="l">
              <a:lnSpc>
                <a:spcPct val="115000"/>
              </a:lnSpc>
              <a:spcAft>
                <a:spcPts val="1000"/>
              </a:spcAft>
            </a:pPr>
            <a:r>
              <a:rPr lang="es-ES" b="1" dirty="0">
                <a:solidFill>
                  <a:srgbClr val="010000"/>
                </a:solidFill>
                <a:latin typeface="Calibri" panose="020F0502020204030204" pitchFamily="34" charset="0"/>
                <a:cs typeface="Calibri" panose="020F0502020204030204" pitchFamily="34" charset="0"/>
              </a:rPr>
              <a:t>Crecimiento de los diámetros máximos de la tumoración con captación periférica intensa.</a:t>
            </a:r>
          </a:p>
          <a:p>
            <a:pPr algn="l">
              <a:lnSpc>
                <a:spcPct val="115000"/>
              </a:lnSpc>
              <a:spcAft>
                <a:spcPts val="1000"/>
              </a:spcAft>
            </a:pPr>
            <a:r>
              <a:rPr lang="es-ES" b="1" dirty="0">
                <a:solidFill>
                  <a:srgbClr val="010000"/>
                </a:solidFill>
                <a:latin typeface="Calibri" panose="020F0502020204030204" pitchFamily="34" charset="0"/>
                <a:cs typeface="Calibri" panose="020F0502020204030204" pitchFamily="34" charset="0"/>
              </a:rPr>
              <a:t>No muestra restricción reseñable de difusión ni incremento significativo en los valores del estudio perfusión, </a:t>
            </a:r>
            <a:r>
              <a:rPr lang="es-ES" dirty="0">
                <a:solidFill>
                  <a:srgbClr val="010000"/>
                </a:solidFill>
                <a:latin typeface="Calibri" panose="020F0502020204030204" pitchFamily="34" charset="0"/>
                <a:cs typeface="Calibri" panose="020F0502020204030204" pitchFamily="34" charset="0"/>
              </a:rPr>
              <a:t>que se muestran por debajo de x1.5 </a:t>
            </a:r>
            <a:r>
              <a:rPr lang="es-ES" dirty="0" err="1">
                <a:solidFill>
                  <a:srgbClr val="010000"/>
                </a:solidFill>
                <a:latin typeface="Calibri" panose="020F0502020204030204" pitchFamily="34" charset="0"/>
                <a:cs typeface="Calibri" panose="020F0502020204030204" pitchFamily="34" charset="0"/>
              </a:rPr>
              <a:t>rCBV</a:t>
            </a:r>
            <a:r>
              <a:rPr lang="es-ES" dirty="0">
                <a:solidFill>
                  <a:srgbClr val="010000"/>
                </a:solidFill>
                <a:latin typeface="Calibri" panose="020F0502020204030204" pitchFamily="34" charset="0"/>
                <a:cs typeface="Calibri" panose="020F0502020204030204" pitchFamily="34" charset="0"/>
              </a:rPr>
              <a:t>. Hallazgos por tanto que </a:t>
            </a:r>
            <a:r>
              <a:rPr lang="es-ES" b="1" dirty="0">
                <a:solidFill>
                  <a:srgbClr val="010000"/>
                </a:solidFill>
                <a:latin typeface="Calibri" panose="020F0502020204030204" pitchFamily="34" charset="0"/>
                <a:cs typeface="Calibri" panose="020F0502020204030204" pitchFamily="34" charset="0"/>
              </a:rPr>
              <a:t>sugieren cambios postratamiento predominando sobre tumor viable alto grado</a:t>
            </a:r>
            <a:r>
              <a:rPr lang="es-ES" dirty="0">
                <a:solidFill>
                  <a:srgbClr val="010000"/>
                </a:solidFill>
                <a:latin typeface="Calibri" panose="020F0502020204030204" pitchFamily="34" charset="0"/>
                <a:cs typeface="Calibri" panose="020F0502020204030204" pitchFamily="34" charset="0"/>
              </a:rPr>
              <a:t>.</a:t>
            </a:r>
          </a:p>
          <a:p>
            <a:pPr algn="l">
              <a:lnSpc>
                <a:spcPct val="115000"/>
              </a:lnSpc>
              <a:spcAft>
                <a:spcPts val="1000"/>
              </a:spcAft>
            </a:pPr>
            <a:r>
              <a:rPr lang="es-ES" dirty="0">
                <a:solidFill>
                  <a:srgbClr val="010000"/>
                </a:solidFill>
                <a:latin typeface="Calibri" panose="020F0502020204030204" pitchFamily="34" charset="0"/>
                <a:cs typeface="Calibri" panose="020F0502020204030204" pitchFamily="34" charset="0"/>
              </a:rPr>
              <a:t>Aunque los cambios de </a:t>
            </a:r>
            <a:r>
              <a:rPr lang="es-ES" dirty="0" err="1">
                <a:solidFill>
                  <a:srgbClr val="010000"/>
                </a:solidFill>
                <a:latin typeface="Calibri" panose="020F0502020204030204" pitchFamily="34" charset="0"/>
                <a:cs typeface="Calibri" panose="020F0502020204030204" pitchFamily="34" charset="0"/>
              </a:rPr>
              <a:t>pseudoprogresión</a:t>
            </a:r>
            <a:r>
              <a:rPr lang="es-ES" dirty="0">
                <a:solidFill>
                  <a:srgbClr val="010000"/>
                </a:solidFill>
                <a:latin typeface="Calibri" panose="020F0502020204030204" pitchFamily="34" charset="0"/>
                <a:cs typeface="Calibri" panose="020F0502020204030204" pitchFamily="34" charset="0"/>
              </a:rPr>
              <a:t> pueden persistir hasta 6 meses tras finalizado tratamiento QT/RT, se recomienda control precoz pese a los bajos valores de </a:t>
            </a:r>
            <a:r>
              <a:rPr lang="es-ES" dirty="0" err="1">
                <a:solidFill>
                  <a:srgbClr val="010000"/>
                </a:solidFill>
                <a:latin typeface="Calibri" panose="020F0502020204030204" pitchFamily="34" charset="0"/>
                <a:cs typeface="Calibri" panose="020F0502020204030204" pitchFamily="34" charset="0"/>
              </a:rPr>
              <a:t>rCBV</a:t>
            </a:r>
            <a:r>
              <a:rPr lang="es-ES" dirty="0">
                <a:solidFill>
                  <a:srgbClr val="010000"/>
                </a:solidFill>
                <a:latin typeface="Calibri" panose="020F0502020204030204" pitchFamily="34" charset="0"/>
                <a:cs typeface="Calibri" panose="020F0502020204030204" pitchFamily="34" charset="0"/>
              </a:rPr>
              <a:t> dado que ha presentado crecimiento progresivo a lo largo de los últimos estudios.</a:t>
            </a:r>
          </a:p>
          <a:p>
            <a:pPr marL="0" marR="0" indent="0" algn="l"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2048907430"/>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B1D70E9B0ADAB419E784C36A1C68ADD" ma:contentTypeVersion="13" ma:contentTypeDescription="Crear nuevo documento." ma:contentTypeScope="" ma:versionID="0ea135c92f355c5f080b02630c5d6614">
  <xsd:schema xmlns:xsd="http://www.w3.org/2001/XMLSchema" xmlns:xs="http://www.w3.org/2001/XMLSchema" xmlns:p="http://schemas.microsoft.com/office/2006/metadata/properties" xmlns:ns2="eecc8519-11fa-435d-a1c6-930bda90b423" xmlns:ns3="23a0d6bf-ecfa-436e-abdc-a3332546400c" targetNamespace="http://schemas.microsoft.com/office/2006/metadata/properties" ma:root="true" ma:fieldsID="b0aa6d489e174a793d3aa189debd781b" ns2:_="" ns3:_="">
    <xsd:import namespace="eecc8519-11fa-435d-a1c6-930bda90b423"/>
    <xsd:import namespace="23a0d6bf-ecfa-436e-abdc-a3332546400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c8519-11fa-435d-a1c6-930bda90b4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6cbac37a-4ef7-4b50-88da-9c3c1c32e32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a0d6bf-ecfa-436e-abdc-a3332546400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8d16384-6328-4d82-96d7-3923bee260a5}" ma:internalName="TaxCatchAll" ma:showField="CatchAllData" ma:web="23a0d6bf-ecfa-436e-abdc-a333254640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ecc8519-11fa-435d-a1c6-930bda90b423">
      <Terms xmlns="http://schemas.microsoft.com/office/infopath/2007/PartnerControls"/>
    </lcf76f155ced4ddcb4097134ff3c332f>
    <TaxCatchAll xmlns="23a0d6bf-ecfa-436e-abdc-a3332546400c" xsi:nil="true"/>
  </documentManagement>
</p:properties>
</file>

<file path=customXml/itemProps1.xml><?xml version="1.0" encoding="utf-8"?>
<ds:datastoreItem xmlns:ds="http://schemas.openxmlformats.org/officeDocument/2006/customXml" ds:itemID="{0719A7DA-B2E9-4D63-A4EF-9BF6CCC8DD2E}"/>
</file>

<file path=customXml/itemProps2.xml><?xml version="1.0" encoding="utf-8"?>
<ds:datastoreItem xmlns:ds="http://schemas.openxmlformats.org/officeDocument/2006/customXml" ds:itemID="{E48EF359-A1F8-4606-9A8F-D8F270387586}"/>
</file>

<file path=customXml/itemProps3.xml><?xml version="1.0" encoding="utf-8"?>
<ds:datastoreItem xmlns:ds="http://schemas.openxmlformats.org/officeDocument/2006/customXml" ds:itemID="{EA1CE196-9314-430F-B56B-AEC8911CA629}"/>
</file>

<file path=docProps/app.xml><?xml version="1.0" encoding="utf-8"?>
<Properties xmlns="http://schemas.openxmlformats.org/officeDocument/2006/extended-properties" xmlns:vt="http://schemas.openxmlformats.org/officeDocument/2006/docPropsVTypes">
  <TotalTime>14606</TotalTime>
  <Words>6258</Words>
  <Application>Microsoft Office PowerPoint</Application>
  <PresentationFormat>Personalizado</PresentationFormat>
  <Paragraphs>634</Paragraphs>
  <Slides>58</Slides>
  <Notes>58</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58</vt:i4>
      </vt:variant>
    </vt:vector>
  </HeadingPairs>
  <TitlesOfParts>
    <vt:vector size="69" baseType="lpstr">
      <vt:lpstr>AdvPSA88B</vt:lpstr>
      <vt:lpstr>Arial</vt:lpstr>
      <vt:lpstr>Calibri</vt:lpstr>
      <vt:lpstr>Freestyle Script</vt:lpstr>
      <vt:lpstr>Helvetica Neue</vt:lpstr>
      <vt:lpstr>Helvetica Neue Medium</vt:lpstr>
      <vt:lpstr>RotisSansSerif</vt:lpstr>
      <vt:lpstr>ScalaLancetPro</vt:lpstr>
      <vt:lpstr>Source Sans Pro</vt:lpstr>
      <vt:lpstr>system-ui</vt:lpstr>
      <vt:lpstr>21_BasicWhite</vt:lpstr>
      <vt:lpstr>Sesión científica NEURONCOR:  Reirradiación en el tratamiento de los tumores del SNC, ¿dónde estamos y hacia dónde vamos?</vt:lpstr>
      <vt:lpstr>Presentación de PowerPoint</vt:lpstr>
      <vt:lpstr>Pseudoprogresión</vt:lpstr>
      <vt:lpstr>Pseudoprogresión</vt:lpstr>
      <vt:lpstr>De MacDonald a RANO</vt:lpstr>
      <vt:lpstr>De MacDonald a RANO</vt:lpstr>
      <vt:lpstr>De MacDonald a RANO</vt:lpstr>
      <vt:lpstr>Este mes, en consulta…</vt:lpstr>
      <vt:lpstr>Este mes, en consulta…</vt:lpstr>
      <vt:lpstr>Este mes, en consulta…</vt:lpstr>
      <vt:lpstr>Presentación de PowerPoint</vt:lpstr>
      <vt:lpstr>Experiencia PET-Dopa 18 nuestro centro</vt:lpstr>
      <vt:lpstr>Experiencia PET-Dopa 18 nuestro centro</vt:lpstr>
      <vt:lpstr>Presentación de PowerPoint</vt:lpstr>
      <vt:lpstr>Presentación de PowerPoint</vt:lpstr>
      <vt:lpstr>Decisiones  comité multidisciplinar</vt:lpstr>
      <vt:lpstr>Decisiones  comité multidisciplinar</vt:lpstr>
      <vt:lpstr>Decisiones  comité multidisciplinar</vt:lpstr>
      <vt:lpstr>Decisiones  comité multidisciplinar</vt:lpstr>
      <vt:lpstr>Decisiones  comité multidisciplinar</vt:lpstr>
      <vt:lpstr>Decisiones  comité multidisciplinar</vt:lpstr>
      <vt:lpstr>Decisiones  comité multidisciplinar</vt:lpstr>
      <vt:lpstr>Decisiones  comité multidisciplinar</vt:lpstr>
      <vt:lpstr>Presentación de PowerPoint</vt:lpstr>
      <vt:lpstr>Presentación de PowerPoint</vt:lpstr>
      <vt:lpstr>Presentación de PowerPoint</vt:lpstr>
      <vt:lpstr>Presentación de PowerPoint</vt:lpstr>
      <vt:lpstr>Cirugía</vt:lpstr>
      <vt:lpstr>Presentación de PowerPoint</vt:lpstr>
      <vt:lpstr>Presentación de PowerPoint</vt:lpstr>
      <vt:lpstr>Presentación de PowerPoint</vt:lpstr>
      <vt:lpstr>Presentación de PowerPoint</vt:lpstr>
      <vt:lpstr>Presentación de PowerPoint</vt:lpstr>
      <vt:lpstr>Radioterapia</vt:lpstr>
      <vt:lpstr>¿A quién?</vt:lpstr>
      <vt:lpstr>¿A quién?</vt:lpstr>
      <vt:lpstr>Presentación de PowerPoint</vt:lpstr>
      <vt:lpstr>¿Cuánto?</vt:lpstr>
      <vt:lpstr>¿Cómo?</vt:lpstr>
      <vt:lpstr>¿Cómo?</vt:lpstr>
      <vt:lpstr>¿Sola?</vt:lpstr>
      <vt:lpstr>Bevacizumab</vt:lpstr>
      <vt:lpstr>Bevacizumab + RT: RTOG 1205</vt:lpstr>
      <vt:lpstr>Protones</vt:lpstr>
      <vt:lpstr>Protones</vt:lpstr>
      <vt:lpstr>Iones  Carbono</vt:lpstr>
      <vt:lpstr>IOERT</vt:lpstr>
      <vt:lpstr>Intraoperative Radiotherapy in Newly Diagnosed Glioblastoma Multiforme (INTRAGO-II)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Begoña</dc:creator>
  <cp:lastModifiedBy>PC</cp:lastModifiedBy>
  <cp:revision>168</cp:revision>
  <dcterms:modified xsi:type="dcterms:W3CDTF">2022-09-28T07:09:04Z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0x0101005B1D70E9B0ADAB419E784C36A1C68ADD</vt:lpwstr>
  </property>
  <property fmtid="{D5CDD505-2E9C-101B-9397-08002B2CF9AE}" pid="3" name="MediaServiceImageTags">
    <vt:lpwstr/>
  </property>
</Properties>
</file>