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3.xml" ContentType="application/vnd.openxmlformats-officedocument.presentationml.notesSlide+xml"/>
  <Override PartName="/ppt/notesSlides/notesSlide1.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134960569" r:id="rId2"/>
    <p:sldId id="397" r:id="rId3"/>
    <p:sldId id="569" r:id="rId4"/>
    <p:sldId id="551" r:id="rId5"/>
    <p:sldId id="555" r:id="rId6"/>
    <p:sldId id="564" r:id="rId7"/>
    <p:sldId id="567" r:id="rId8"/>
    <p:sldId id="563" r:id="rId9"/>
    <p:sldId id="562" r:id="rId10"/>
    <p:sldId id="566" r:id="rId11"/>
    <p:sldId id="553" r:id="rId12"/>
    <p:sldId id="552" r:id="rId13"/>
    <p:sldId id="556" r:id="rId14"/>
    <p:sldId id="557" r:id="rId15"/>
    <p:sldId id="554" r:id="rId16"/>
    <p:sldId id="559" r:id="rId17"/>
    <p:sldId id="560" r:id="rId18"/>
    <p:sldId id="561" r:id="rId19"/>
    <p:sldId id="311" r:id="rId20"/>
    <p:sldId id="329" r:id="rId21"/>
    <p:sldId id="313" r:id="rId22"/>
    <p:sldId id="314" r:id="rId23"/>
    <p:sldId id="338" r:id="rId24"/>
    <p:sldId id="335" r:id="rId25"/>
    <p:sldId id="2134960574" r:id="rId26"/>
    <p:sldId id="469" r:id="rId27"/>
    <p:sldId id="470" r:id="rId28"/>
    <p:sldId id="471" r:id="rId29"/>
    <p:sldId id="513" r:id="rId30"/>
    <p:sldId id="2134960572" r:id="rId31"/>
    <p:sldId id="2134960573" r:id="rId32"/>
    <p:sldId id="472" r:id="rId33"/>
    <p:sldId id="493" r:id="rId34"/>
    <p:sldId id="494" r:id="rId35"/>
    <p:sldId id="495" r:id="rId36"/>
    <p:sldId id="496" r:id="rId37"/>
    <p:sldId id="320" r:id="rId38"/>
    <p:sldId id="321" r:id="rId39"/>
    <p:sldId id="322" r:id="rId40"/>
    <p:sldId id="2134960570" r:id="rId41"/>
    <p:sldId id="2134960571" r:id="rId42"/>
    <p:sldId id="521" r:id="rId43"/>
    <p:sldId id="522" r:id="rId44"/>
    <p:sldId id="478" r:id="rId45"/>
    <p:sldId id="508" r:id="rId46"/>
    <p:sldId id="525" r:id="rId47"/>
    <p:sldId id="526" r:id="rId48"/>
    <p:sldId id="536" r:id="rId49"/>
    <p:sldId id="542" r:id="rId50"/>
    <p:sldId id="571" r:id="rId51"/>
    <p:sldId id="324" r:id="rId52"/>
    <p:sldId id="325" r:id="rId53"/>
    <p:sldId id="339" r:id="rId54"/>
    <p:sldId id="257" r:id="rId55"/>
    <p:sldId id="328" r:id="rId56"/>
    <p:sldId id="341" r:id="rId57"/>
    <p:sldId id="275" r:id="rId58"/>
    <p:sldId id="276" r:id="rId59"/>
    <p:sldId id="277" r:id="rId60"/>
    <p:sldId id="317" r:id="rId61"/>
    <p:sldId id="342" r:id="rId62"/>
    <p:sldId id="318" r:id="rId63"/>
    <p:sldId id="2134960575" r:id="rId64"/>
    <p:sldId id="258" r:id="rId6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715" autoAdjust="0"/>
  </p:normalViewPr>
  <p:slideViewPr>
    <p:cSldViewPr snapToGrid="0" snapToObjects="1">
      <p:cViewPr varScale="1">
        <p:scale>
          <a:sx n="58" d="100"/>
          <a:sy n="58" d="100"/>
        </p:scale>
        <p:origin x="111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iagrams/_rels/data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4A5AF-4E1C-45CB-976F-50CBAD4457F0}" type="doc">
      <dgm:prSet loTypeId="urn:microsoft.com/office/officeart/2018/2/layout/IconVerticalSolidList#1" loCatId="icon" qsTypeId="urn:microsoft.com/office/officeart/2005/8/quickstyle/simple1" qsCatId="simple" csTypeId="urn:microsoft.com/office/officeart/2005/8/colors/accent1_2" csCatId="accent1" phldr="1"/>
      <dgm:spPr/>
      <dgm:t>
        <a:bodyPr/>
        <a:lstStyle/>
        <a:p>
          <a:endParaRPr lang="en-US"/>
        </a:p>
      </dgm:t>
    </dgm:pt>
    <dgm:pt modelId="{30981681-5728-4E4C-9B0F-56BED1EDFC54}">
      <dgm:prSet custT="1"/>
      <dgm:spPr/>
      <dgm:t>
        <a:bodyPr/>
        <a:lstStyle/>
        <a:p>
          <a:pPr algn="just">
            <a:lnSpc>
              <a:spcPct val="100000"/>
            </a:lnSpc>
          </a:pPr>
          <a:r>
            <a:rPr lang="en-US" sz="2800" b="0" i="0" baseline="0" dirty="0" err="1">
              <a:solidFill>
                <a:srgbClr val="002060"/>
              </a:solidFill>
            </a:rPr>
            <a:t>Tratamientos</a:t>
          </a:r>
          <a:r>
            <a:rPr lang="en-US" sz="2800" b="0" i="0" baseline="0" dirty="0">
              <a:solidFill>
                <a:srgbClr val="002060"/>
              </a:solidFill>
            </a:rPr>
            <a:t> </a:t>
          </a:r>
          <a:r>
            <a:rPr lang="en-US" sz="2800" b="1" i="0" baseline="0" dirty="0" err="1">
              <a:solidFill>
                <a:srgbClr val="002060"/>
              </a:solidFill>
            </a:rPr>
            <a:t>individualizados</a:t>
          </a:r>
          <a:r>
            <a:rPr lang="en-US" sz="2800" b="0" i="0" baseline="0" dirty="0">
              <a:solidFill>
                <a:srgbClr val="002060"/>
              </a:solidFill>
            </a:rPr>
            <a:t> </a:t>
          </a:r>
          <a:r>
            <a:rPr lang="en-US" sz="2800" b="0" i="0" baseline="0" dirty="0" err="1">
              <a:solidFill>
                <a:srgbClr val="002060"/>
              </a:solidFill>
            </a:rPr>
            <a:t>según</a:t>
          </a:r>
          <a:r>
            <a:rPr lang="en-US" sz="2800" b="0" i="0" baseline="0" dirty="0">
              <a:solidFill>
                <a:srgbClr val="002060"/>
              </a:solidFill>
            </a:rPr>
            <a:t> PS y </a:t>
          </a:r>
          <a:r>
            <a:rPr lang="en-US" sz="2800" b="0" i="0" baseline="0" dirty="0" err="1">
              <a:solidFill>
                <a:srgbClr val="002060"/>
              </a:solidFill>
            </a:rPr>
            <a:t>esperanza</a:t>
          </a:r>
          <a:r>
            <a:rPr lang="en-US" sz="2800" b="0" i="0" baseline="0" dirty="0">
              <a:solidFill>
                <a:srgbClr val="002060"/>
              </a:solidFill>
            </a:rPr>
            <a:t> de </a:t>
          </a:r>
          <a:r>
            <a:rPr lang="en-US" sz="2800" b="0" i="0" baseline="0" dirty="0" err="1">
              <a:solidFill>
                <a:srgbClr val="002060"/>
              </a:solidFill>
            </a:rPr>
            <a:t>vida</a:t>
          </a:r>
          <a:endParaRPr lang="en-US" sz="2800" dirty="0">
            <a:solidFill>
              <a:srgbClr val="002060"/>
            </a:solidFill>
          </a:endParaRPr>
        </a:p>
      </dgm:t>
    </dgm:pt>
    <dgm:pt modelId="{E515BD2A-74F0-47A9-B65B-FB117692EA8C}" type="parTrans" cxnId="{E1ADD22D-7A02-47E0-886E-3BBF6B41AD1C}">
      <dgm:prSet/>
      <dgm:spPr/>
      <dgm:t>
        <a:bodyPr/>
        <a:lstStyle/>
        <a:p>
          <a:pPr algn="just"/>
          <a:endParaRPr lang="en-US"/>
        </a:p>
      </dgm:t>
    </dgm:pt>
    <dgm:pt modelId="{74A1B682-1A96-4904-BCBB-55F4C4B26681}" type="sibTrans" cxnId="{E1ADD22D-7A02-47E0-886E-3BBF6B41AD1C}">
      <dgm:prSet/>
      <dgm:spPr/>
      <dgm:t>
        <a:bodyPr/>
        <a:lstStyle/>
        <a:p>
          <a:pPr algn="just"/>
          <a:endParaRPr lang="en-US"/>
        </a:p>
      </dgm:t>
    </dgm:pt>
    <dgm:pt modelId="{B7ECEAA9-7154-49B8-ACB9-569928309EE5}">
      <dgm:prSet custT="1"/>
      <dgm:spPr/>
      <dgm:t>
        <a:bodyPr/>
        <a:lstStyle/>
        <a:p>
          <a:pPr algn="just">
            <a:lnSpc>
              <a:spcPct val="100000"/>
            </a:lnSpc>
          </a:pPr>
          <a:r>
            <a:rPr lang="en-US" sz="2800" b="0" i="0" baseline="0" dirty="0">
              <a:solidFill>
                <a:srgbClr val="002060"/>
              </a:solidFill>
            </a:rPr>
            <a:t>SRS </a:t>
          </a:r>
          <a:r>
            <a:rPr lang="en-US" sz="2800" b="0" i="0" baseline="0" dirty="0" err="1">
              <a:solidFill>
                <a:srgbClr val="002060"/>
              </a:solidFill>
            </a:rPr>
            <a:t>basándose</a:t>
          </a:r>
          <a:r>
            <a:rPr lang="en-US" sz="2800" b="0" i="0" baseline="0" dirty="0">
              <a:solidFill>
                <a:srgbClr val="002060"/>
              </a:solidFill>
            </a:rPr>
            <a:t> </a:t>
          </a:r>
          <a:r>
            <a:rPr lang="en-US" sz="2800" b="0" i="0" baseline="0" dirty="0" err="1">
              <a:solidFill>
                <a:srgbClr val="002060"/>
              </a:solidFill>
            </a:rPr>
            <a:t>en</a:t>
          </a:r>
          <a:r>
            <a:rPr lang="en-US" sz="2800" b="0" i="0" baseline="0" dirty="0">
              <a:solidFill>
                <a:srgbClr val="002060"/>
              </a:solidFill>
            </a:rPr>
            <a:t> </a:t>
          </a:r>
          <a:r>
            <a:rPr lang="en-US" sz="2800" b="1" i="0" baseline="0" dirty="0" err="1">
              <a:solidFill>
                <a:srgbClr val="002060"/>
              </a:solidFill>
            </a:rPr>
            <a:t>volumen</a:t>
          </a:r>
          <a:r>
            <a:rPr lang="en-US" sz="2800" b="0" i="0" baseline="0" dirty="0">
              <a:solidFill>
                <a:srgbClr val="002060"/>
              </a:solidFill>
            </a:rPr>
            <a:t> y </a:t>
          </a:r>
          <a:r>
            <a:rPr lang="en-US" sz="2800" b="1" i="0" baseline="0" dirty="0">
              <a:solidFill>
                <a:srgbClr val="002060"/>
              </a:solidFill>
            </a:rPr>
            <a:t>PS</a:t>
          </a:r>
          <a:r>
            <a:rPr lang="en-US" sz="2800" b="0" i="0" baseline="0" dirty="0">
              <a:solidFill>
                <a:srgbClr val="002060"/>
              </a:solidFill>
            </a:rPr>
            <a:t> </a:t>
          </a:r>
          <a:r>
            <a:rPr lang="en-US" sz="2800" b="0" i="0" baseline="0" dirty="0" err="1">
              <a:solidFill>
                <a:srgbClr val="002060"/>
              </a:solidFill>
            </a:rPr>
            <a:t>más</a:t>
          </a:r>
          <a:r>
            <a:rPr lang="en-US" sz="2800" b="0" i="0" baseline="0" dirty="0">
              <a:solidFill>
                <a:srgbClr val="002060"/>
              </a:solidFill>
            </a:rPr>
            <a:t> que </a:t>
          </a:r>
          <a:r>
            <a:rPr lang="en-US" sz="2800" b="0" i="0" baseline="0" dirty="0" err="1">
              <a:solidFill>
                <a:srgbClr val="002060"/>
              </a:solidFill>
            </a:rPr>
            <a:t>en</a:t>
          </a:r>
          <a:r>
            <a:rPr lang="en-US" sz="2800" b="0" i="0" baseline="0" dirty="0">
              <a:solidFill>
                <a:srgbClr val="002060"/>
              </a:solidFill>
            </a:rPr>
            <a:t> </a:t>
          </a:r>
          <a:r>
            <a:rPr lang="en-US" sz="2800" b="0" i="0" baseline="0" dirty="0" err="1">
              <a:solidFill>
                <a:srgbClr val="002060"/>
              </a:solidFill>
            </a:rPr>
            <a:t>número</a:t>
          </a:r>
          <a:r>
            <a:rPr lang="en-US" sz="2800" b="0" i="0" baseline="0" dirty="0">
              <a:solidFill>
                <a:srgbClr val="002060"/>
              </a:solidFill>
            </a:rPr>
            <a:t> de </a:t>
          </a:r>
          <a:r>
            <a:rPr lang="en-US" sz="2800" b="0" i="0" baseline="0" dirty="0" err="1">
              <a:solidFill>
                <a:srgbClr val="002060"/>
              </a:solidFill>
            </a:rPr>
            <a:t>lesiones</a:t>
          </a:r>
          <a:endParaRPr lang="en-US" sz="2800" dirty="0">
            <a:solidFill>
              <a:srgbClr val="002060"/>
            </a:solidFill>
          </a:endParaRPr>
        </a:p>
      </dgm:t>
    </dgm:pt>
    <dgm:pt modelId="{B54E59D9-0A11-4540-A0C5-3B25D3FD7C65}" type="parTrans" cxnId="{6F3195EE-9D2A-434C-A3B7-B8936470CC95}">
      <dgm:prSet/>
      <dgm:spPr/>
      <dgm:t>
        <a:bodyPr/>
        <a:lstStyle/>
        <a:p>
          <a:pPr algn="just"/>
          <a:endParaRPr lang="en-US"/>
        </a:p>
      </dgm:t>
    </dgm:pt>
    <dgm:pt modelId="{01C40ECB-25E5-4048-9456-C688C675F68D}" type="sibTrans" cxnId="{6F3195EE-9D2A-434C-A3B7-B8936470CC95}">
      <dgm:prSet/>
      <dgm:spPr/>
      <dgm:t>
        <a:bodyPr/>
        <a:lstStyle/>
        <a:p>
          <a:pPr algn="just"/>
          <a:endParaRPr lang="en-US"/>
        </a:p>
      </dgm:t>
    </dgm:pt>
    <dgm:pt modelId="{54F9BEB8-D68D-42AF-BB3D-5F254A252A83}">
      <dgm:prSet custT="1"/>
      <dgm:spPr/>
      <dgm:t>
        <a:bodyPr/>
        <a:lstStyle/>
        <a:p>
          <a:pPr algn="just">
            <a:lnSpc>
              <a:spcPct val="100000"/>
            </a:lnSpc>
          </a:pPr>
          <a:r>
            <a:rPr lang="en-US" sz="2800" b="0" i="0" baseline="0" dirty="0">
              <a:solidFill>
                <a:srgbClr val="002060"/>
              </a:solidFill>
            </a:rPr>
            <a:t>No </a:t>
          </a:r>
          <a:r>
            <a:rPr lang="en-US" sz="2800" b="0" i="0" baseline="0" dirty="0" err="1">
              <a:solidFill>
                <a:srgbClr val="002060"/>
              </a:solidFill>
            </a:rPr>
            <a:t>descartar</a:t>
          </a:r>
          <a:r>
            <a:rPr lang="en-US" sz="2800" b="0" i="0" baseline="0" dirty="0">
              <a:solidFill>
                <a:srgbClr val="002060"/>
              </a:solidFill>
            </a:rPr>
            <a:t> RT </a:t>
          </a:r>
          <a:r>
            <a:rPr lang="en-US" sz="2800" b="0" i="0" baseline="0" dirty="0" err="1">
              <a:solidFill>
                <a:srgbClr val="002060"/>
              </a:solidFill>
            </a:rPr>
            <a:t>holocraneal</a:t>
          </a:r>
          <a:r>
            <a:rPr lang="en-US" sz="2800" b="0" i="0" baseline="0" dirty="0">
              <a:solidFill>
                <a:srgbClr val="002060"/>
              </a:solidFill>
            </a:rPr>
            <a:t>, </a:t>
          </a:r>
          <a:r>
            <a:rPr lang="en-US" sz="2800" b="0" i="0" baseline="0" dirty="0" err="1">
              <a:solidFill>
                <a:srgbClr val="002060"/>
              </a:solidFill>
            </a:rPr>
            <a:t>pero</a:t>
          </a:r>
          <a:r>
            <a:rPr lang="en-US" sz="2800" b="0" i="0" baseline="0" dirty="0">
              <a:solidFill>
                <a:srgbClr val="002060"/>
              </a:solidFill>
            </a:rPr>
            <a:t> </a:t>
          </a:r>
          <a:r>
            <a:rPr lang="en-US" sz="2800" b="0" i="0" baseline="0" dirty="0" err="1">
              <a:solidFill>
                <a:srgbClr val="002060"/>
              </a:solidFill>
            </a:rPr>
            <a:t>sí</a:t>
          </a:r>
          <a:r>
            <a:rPr lang="en-US" sz="2800" b="0" i="0" baseline="0" dirty="0">
              <a:solidFill>
                <a:srgbClr val="002060"/>
              </a:solidFill>
            </a:rPr>
            <a:t> </a:t>
          </a:r>
          <a:r>
            <a:rPr lang="en-US" sz="2800" b="0" i="0" baseline="0" dirty="0" err="1">
              <a:solidFill>
                <a:srgbClr val="002060"/>
              </a:solidFill>
            </a:rPr>
            <a:t>seguir</a:t>
          </a:r>
          <a:r>
            <a:rPr lang="en-US" sz="2800" b="0" i="0" baseline="0" dirty="0">
              <a:solidFill>
                <a:srgbClr val="002060"/>
              </a:solidFill>
            </a:rPr>
            <a:t> </a:t>
          </a:r>
          <a:r>
            <a:rPr lang="en-US" sz="2800" b="0" i="0" baseline="0" dirty="0" err="1">
              <a:solidFill>
                <a:srgbClr val="002060"/>
              </a:solidFill>
            </a:rPr>
            <a:t>mejorando</a:t>
          </a:r>
          <a:r>
            <a:rPr lang="en-US" sz="2800" b="0" i="0" baseline="0" dirty="0">
              <a:solidFill>
                <a:srgbClr val="002060"/>
              </a:solidFill>
            </a:rPr>
            <a:t> para </a:t>
          </a:r>
          <a:r>
            <a:rPr lang="en-US" sz="2800" b="1" i="0" baseline="0" dirty="0" err="1">
              <a:solidFill>
                <a:srgbClr val="002060"/>
              </a:solidFill>
            </a:rPr>
            <a:t>disminuir</a:t>
          </a:r>
          <a:r>
            <a:rPr lang="en-US" sz="2800" b="1" i="0" baseline="0" dirty="0">
              <a:solidFill>
                <a:srgbClr val="002060"/>
              </a:solidFill>
            </a:rPr>
            <a:t> </a:t>
          </a:r>
          <a:r>
            <a:rPr lang="en-US" sz="2800" b="1" i="0" baseline="0" dirty="0" err="1">
              <a:solidFill>
                <a:srgbClr val="002060"/>
              </a:solidFill>
            </a:rPr>
            <a:t>los</a:t>
          </a:r>
          <a:r>
            <a:rPr lang="en-US" sz="2800" b="1" i="0" baseline="0" dirty="0">
              <a:solidFill>
                <a:srgbClr val="002060"/>
              </a:solidFill>
            </a:rPr>
            <a:t> </a:t>
          </a:r>
          <a:r>
            <a:rPr lang="en-US" sz="2800" b="1" i="0" baseline="0" dirty="0" err="1">
              <a:solidFill>
                <a:srgbClr val="002060"/>
              </a:solidFill>
            </a:rPr>
            <a:t>efectos</a:t>
          </a:r>
          <a:r>
            <a:rPr lang="en-US" sz="2800" b="1" i="0" baseline="0" dirty="0">
              <a:solidFill>
                <a:srgbClr val="002060"/>
              </a:solidFill>
            </a:rPr>
            <a:t> </a:t>
          </a:r>
          <a:r>
            <a:rPr lang="en-US" sz="2800" b="1" i="0" baseline="0" dirty="0" err="1">
              <a:solidFill>
                <a:srgbClr val="002060"/>
              </a:solidFill>
            </a:rPr>
            <a:t>adversos</a:t>
          </a:r>
          <a:endParaRPr lang="en-US" sz="2800" dirty="0">
            <a:solidFill>
              <a:srgbClr val="002060"/>
            </a:solidFill>
          </a:endParaRPr>
        </a:p>
      </dgm:t>
    </dgm:pt>
    <dgm:pt modelId="{C9A728D4-F01B-4307-A053-BCB1AAD3119B}" type="parTrans" cxnId="{B62A58FD-4E5E-48C1-820E-5EF9AEF03749}">
      <dgm:prSet/>
      <dgm:spPr/>
      <dgm:t>
        <a:bodyPr/>
        <a:lstStyle/>
        <a:p>
          <a:pPr algn="just"/>
          <a:endParaRPr lang="en-US"/>
        </a:p>
      </dgm:t>
    </dgm:pt>
    <dgm:pt modelId="{7798305F-C9A0-47D0-8C04-85349B6FD37D}" type="sibTrans" cxnId="{B62A58FD-4E5E-48C1-820E-5EF9AEF03749}">
      <dgm:prSet/>
      <dgm:spPr/>
      <dgm:t>
        <a:bodyPr/>
        <a:lstStyle/>
        <a:p>
          <a:pPr algn="just"/>
          <a:endParaRPr lang="en-US"/>
        </a:p>
      </dgm:t>
    </dgm:pt>
    <dgm:pt modelId="{C7FAFA4D-EC5C-4BDB-ADA5-9EBED5440EB5}">
      <dgm:prSet custT="1"/>
      <dgm:spPr/>
      <dgm:t>
        <a:bodyPr/>
        <a:lstStyle/>
        <a:p>
          <a:pPr algn="just">
            <a:lnSpc>
              <a:spcPct val="100000"/>
            </a:lnSpc>
          </a:pPr>
          <a:r>
            <a:rPr lang="en-US" sz="2800" b="0" i="0" baseline="0" dirty="0" err="1">
              <a:solidFill>
                <a:srgbClr val="002060"/>
              </a:solidFill>
            </a:rPr>
            <a:t>Contar</a:t>
          </a:r>
          <a:r>
            <a:rPr lang="en-US" sz="2800" b="0" i="0" baseline="0" dirty="0">
              <a:solidFill>
                <a:srgbClr val="002060"/>
              </a:solidFill>
            </a:rPr>
            <a:t> </a:t>
          </a:r>
          <a:r>
            <a:rPr lang="en-US" sz="2800" b="0" i="0" baseline="0" dirty="0" err="1">
              <a:solidFill>
                <a:srgbClr val="002060"/>
              </a:solidFill>
            </a:rPr>
            <a:t>siempre</a:t>
          </a:r>
          <a:r>
            <a:rPr lang="en-US" sz="2800" b="0" i="0" baseline="0" dirty="0">
              <a:solidFill>
                <a:srgbClr val="002060"/>
              </a:solidFill>
            </a:rPr>
            <a:t> con </a:t>
          </a:r>
          <a:r>
            <a:rPr lang="en-US" sz="2800" b="1" i="0" baseline="0" dirty="0" err="1">
              <a:solidFill>
                <a:srgbClr val="002060"/>
              </a:solidFill>
            </a:rPr>
            <a:t>comités</a:t>
          </a:r>
          <a:r>
            <a:rPr lang="en-US" sz="2800" b="1" i="0" baseline="0" dirty="0">
              <a:solidFill>
                <a:srgbClr val="002060"/>
              </a:solidFill>
            </a:rPr>
            <a:t> </a:t>
          </a:r>
          <a:r>
            <a:rPr lang="en-US" sz="2800" b="1" i="0" baseline="0" dirty="0" err="1">
              <a:solidFill>
                <a:srgbClr val="002060"/>
              </a:solidFill>
            </a:rPr>
            <a:t>multidisciplinares</a:t>
          </a:r>
          <a:r>
            <a:rPr lang="en-US" sz="2800" b="1" i="0" baseline="0" dirty="0">
              <a:solidFill>
                <a:srgbClr val="002060"/>
              </a:solidFill>
            </a:rPr>
            <a:t> </a:t>
          </a:r>
          <a:r>
            <a:rPr lang="en-US" sz="2800" b="0" i="0" baseline="0" dirty="0">
              <a:solidFill>
                <a:srgbClr val="002060"/>
              </a:solidFill>
            </a:rPr>
            <a:t>para </a:t>
          </a:r>
          <a:r>
            <a:rPr lang="en-US" sz="2800" b="0" i="0" baseline="0" dirty="0" err="1">
              <a:solidFill>
                <a:srgbClr val="002060"/>
              </a:solidFill>
            </a:rPr>
            <a:t>contar</a:t>
          </a:r>
          <a:r>
            <a:rPr lang="en-US" sz="2800" b="0" i="0" baseline="0" dirty="0">
              <a:solidFill>
                <a:srgbClr val="002060"/>
              </a:solidFill>
            </a:rPr>
            <a:t> con la </a:t>
          </a:r>
          <a:r>
            <a:rPr lang="en-US" sz="2800" b="0" i="0" baseline="0" dirty="0" err="1">
              <a:solidFill>
                <a:srgbClr val="002060"/>
              </a:solidFill>
            </a:rPr>
            <a:t>visión</a:t>
          </a:r>
          <a:r>
            <a:rPr lang="en-US" sz="2800" b="0" i="0" baseline="0" dirty="0">
              <a:solidFill>
                <a:srgbClr val="002060"/>
              </a:solidFill>
            </a:rPr>
            <a:t> de </a:t>
          </a:r>
          <a:r>
            <a:rPr lang="en-US" sz="2800" b="0" i="0" baseline="0" dirty="0" err="1">
              <a:solidFill>
                <a:srgbClr val="002060"/>
              </a:solidFill>
            </a:rPr>
            <a:t>cada</a:t>
          </a:r>
          <a:r>
            <a:rPr lang="en-US" sz="2800" b="0" i="0" baseline="0" dirty="0">
              <a:solidFill>
                <a:srgbClr val="002060"/>
              </a:solidFill>
            </a:rPr>
            <a:t> </a:t>
          </a:r>
          <a:r>
            <a:rPr lang="en-US" sz="2800" b="0" i="0" baseline="0" dirty="0" err="1">
              <a:solidFill>
                <a:srgbClr val="002060"/>
              </a:solidFill>
            </a:rPr>
            <a:t>especialista</a:t>
          </a:r>
          <a:endParaRPr lang="en-US" sz="2800" dirty="0">
            <a:solidFill>
              <a:srgbClr val="002060"/>
            </a:solidFill>
          </a:endParaRPr>
        </a:p>
      </dgm:t>
    </dgm:pt>
    <dgm:pt modelId="{CD249EE4-AA7E-43B9-86A9-1E9BBB9C05E5}" type="parTrans" cxnId="{AC7597B4-177C-4FCE-95EB-1C4C90018F2C}">
      <dgm:prSet/>
      <dgm:spPr/>
      <dgm:t>
        <a:bodyPr/>
        <a:lstStyle/>
        <a:p>
          <a:pPr algn="just"/>
          <a:endParaRPr lang="en-US"/>
        </a:p>
      </dgm:t>
    </dgm:pt>
    <dgm:pt modelId="{847F2C27-FEB7-495A-84E2-45023311B7E5}" type="sibTrans" cxnId="{AC7597B4-177C-4FCE-95EB-1C4C90018F2C}">
      <dgm:prSet/>
      <dgm:spPr/>
      <dgm:t>
        <a:bodyPr/>
        <a:lstStyle/>
        <a:p>
          <a:pPr algn="just"/>
          <a:endParaRPr lang="en-US"/>
        </a:p>
      </dgm:t>
    </dgm:pt>
    <dgm:pt modelId="{CF853513-1A2D-4BE6-A83F-2C4875697A96}" type="pres">
      <dgm:prSet presAssocID="{F564A5AF-4E1C-45CB-976F-50CBAD4457F0}" presName="root" presStyleCnt="0">
        <dgm:presLayoutVars>
          <dgm:dir/>
          <dgm:resizeHandles val="exact"/>
        </dgm:presLayoutVars>
      </dgm:prSet>
      <dgm:spPr/>
    </dgm:pt>
    <dgm:pt modelId="{25462909-E0FC-467E-B259-8DED1843F852}" type="pres">
      <dgm:prSet presAssocID="{30981681-5728-4E4C-9B0F-56BED1EDFC54}" presName="compNode" presStyleCnt="0"/>
      <dgm:spPr/>
    </dgm:pt>
    <dgm:pt modelId="{2F123B58-BDA0-48B6-B8B5-96457866A83A}" type="pres">
      <dgm:prSet presAssocID="{30981681-5728-4E4C-9B0F-56BED1EDFC54}" presName="bgRect" presStyleLbl="bgShp" presStyleIdx="0" presStyleCnt="4"/>
      <dgm:spPr/>
    </dgm:pt>
    <dgm:pt modelId="{B92CEDB8-69E8-4656-8932-8CAB8638D4BC}" type="pres">
      <dgm:prSet presAssocID="{30981681-5728-4E4C-9B0F-56BED1EDFC5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guja"/>
        </a:ext>
      </dgm:extLst>
    </dgm:pt>
    <dgm:pt modelId="{1541EBF9-9599-40A5-99D4-971E6210F9C6}" type="pres">
      <dgm:prSet presAssocID="{30981681-5728-4E4C-9B0F-56BED1EDFC54}" presName="spaceRect" presStyleCnt="0"/>
      <dgm:spPr/>
    </dgm:pt>
    <dgm:pt modelId="{322CD3A5-F6E8-452A-915A-1877436196DF}" type="pres">
      <dgm:prSet presAssocID="{30981681-5728-4E4C-9B0F-56BED1EDFC54}" presName="parTx" presStyleLbl="revTx" presStyleIdx="0" presStyleCnt="4">
        <dgm:presLayoutVars>
          <dgm:chMax val="0"/>
          <dgm:chPref val="0"/>
        </dgm:presLayoutVars>
      </dgm:prSet>
      <dgm:spPr/>
    </dgm:pt>
    <dgm:pt modelId="{370DBF15-4ECF-4063-B208-A0994B595AD7}" type="pres">
      <dgm:prSet presAssocID="{74A1B682-1A96-4904-BCBB-55F4C4B26681}" presName="sibTrans" presStyleCnt="0"/>
      <dgm:spPr/>
    </dgm:pt>
    <dgm:pt modelId="{09F9BC7F-A449-4B65-BD7C-D5731CCCDE79}" type="pres">
      <dgm:prSet presAssocID="{B7ECEAA9-7154-49B8-ACB9-569928309EE5}" presName="compNode" presStyleCnt="0"/>
      <dgm:spPr/>
    </dgm:pt>
    <dgm:pt modelId="{80666F87-E079-4AB8-9689-B219F101F09F}" type="pres">
      <dgm:prSet presAssocID="{B7ECEAA9-7154-49B8-ACB9-569928309EE5}" presName="bgRect" presStyleLbl="bgShp" presStyleIdx="1" presStyleCnt="4"/>
      <dgm:spPr/>
    </dgm:pt>
    <dgm:pt modelId="{DA4E2085-48B1-431C-929F-8724C3884BFE}" type="pres">
      <dgm:prSet presAssocID="{B7ECEAA9-7154-49B8-ACB9-569928309EE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stetoscopio"/>
        </a:ext>
      </dgm:extLst>
    </dgm:pt>
    <dgm:pt modelId="{1183D550-C090-4B76-A3CD-07A71B21E1B2}" type="pres">
      <dgm:prSet presAssocID="{B7ECEAA9-7154-49B8-ACB9-569928309EE5}" presName="spaceRect" presStyleCnt="0"/>
      <dgm:spPr/>
    </dgm:pt>
    <dgm:pt modelId="{18E5D75E-6CBF-4C38-9568-0736DA976547}" type="pres">
      <dgm:prSet presAssocID="{B7ECEAA9-7154-49B8-ACB9-569928309EE5}" presName="parTx" presStyleLbl="revTx" presStyleIdx="1" presStyleCnt="4">
        <dgm:presLayoutVars>
          <dgm:chMax val="0"/>
          <dgm:chPref val="0"/>
        </dgm:presLayoutVars>
      </dgm:prSet>
      <dgm:spPr/>
    </dgm:pt>
    <dgm:pt modelId="{BB3CD012-F1BF-4849-9054-10EB920AA2F3}" type="pres">
      <dgm:prSet presAssocID="{01C40ECB-25E5-4048-9456-C688C675F68D}" presName="sibTrans" presStyleCnt="0"/>
      <dgm:spPr/>
    </dgm:pt>
    <dgm:pt modelId="{285464C1-43BE-4C62-B9C9-D6024125F6BA}" type="pres">
      <dgm:prSet presAssocID="{54F9BEB8-D68D-42AF-BB3D-5F254A252A83}" presName="compNode" presStyleCnt="0"/>
      <dgm:spPr/>
    </dgm:pt>
    <dgm:pt modelId="{AE59F011-FE49-4EF1-AD80-A5B6FDDCD006}" type="pres">
      <dgm:prSet presAssocID="{54F9BEB8-D68D-42AF-BB3D-5F254A252A83}" presName="bgRect" presStyleLbl="bgShp" presStyleIdx="2" presStyleCnt="4"/>
      <dgm:spPr/>
    </dgm:pt>
    <dgm:pt modelId="{83CF72CB-93CA-4A8B-8CD4-0BDFFBDD0B01}" type="pres">
      <dgm:prSet presAssocID="{54F9BEB8-D68D-42AF-BB3D-5F254A252A8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verificación"/>
        </a:ext>
      </dgm:extLst>
    </dgm:pt>
    <dgm:pt modelId="{2F9ED386-AFAA-45EE-A577-2B18CBAB9AB6}" type="pres">
      <dgm:prSet presAssocID="{54F9BEB8-D68D-42AF-BB3D-5F254A252A83}" presName="spaceRect" presStyleCnt="0"/>
      <dgm:spPr/>
    </dgm:pt>
    <dgm:pt modelId="{12C4031B-5FF7-46FC-AEEF-054BB5868C81}" type="pres">
      <dgm:prSet presAssocID="{54F9BEB8-D68D-42AF-BB3D-5F254A252A83}" presName="parTx" presStyleLbl="revTx" presStyleIdx="2" presStyleCnt="4">
        <dgm:presLayoutVars>
          <dgm:chMax val="0"/>
          <dgm:chPref val="0"/>
        </dgm:presLayoutVars>
      </dgm:prSet>
      <dgm:spPr/>
    </dgm:pt>
    <dgm:pt modelId="{9FD664C8-DF01-4C80-B38D-30AA8A45AD56}" type="pres">
      <dgm:prSet presAssocID="{7798305F-C9A0-47D0-8C04-85349B6FD37D}" presName="sibTrans" presStyleCnt="0"/>
      <dgm:spPr/>
    </dgm:pt>
    <dgm:pt modelId="{6A5727FC-2E1B-452B-8437-5CF7C01218A5}" type="pres">
      <dgm:prSet presAssocID="{C7FAFA4D-EC5C-4BDB-ADA5-9EBED5440EB5}" presName="compNode" presStyleCnt="0"/>
      <dgm:spPr/>
    </dgm:pt>
    <dgm:pt modelId="{A05DD720-C273-4EA9-B9AE-40B1B8F3D0B5}" type="pres">
      <dgm:prSet presAssocID="{C7FAFA4D-EC5C-4BDB-ADA5-9EBED5440EB5}" presName="bgRect" presStyleLbl="bgShp" presStyleIdx="3" presStyleCnt="4"/>
      <dgm:spPr/>
    </dgm:pt>
    <dgm:pt modelId="{7FB88462-CE55-4EC2-A551-3E3B52F3313F}" type="pres">
      <dgm:prSet presAssocID="{C7FAFA4D-EC5C-4BDB-ADA5-9EBED5440E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jo"/>
        </a:ext>
      </dgm:extLst>
    </dgm:pt>
    <dgm:pt modelId="{81EB2D82-25F6-49AF-B36B-FCE21A990BAA}" type="pres">
      <dgm:prSet presAssocID="{C7FAFA4D-EC5C-4BDB-ADA5-9EBED5440EB5}" presName="spaceRect" presStyleCnt="0"/>
      <dgm:spPr/>
    </dgm:pt>
    <dgm:pt modelId="{33162DE6-ED1D-4B2C-843D-84E374B92214}" type="pres">
      <dgm:prSet presAssocID="{C7FAFA4D-EC5C-4BDB-ADA5-9EBED5440EB5}" presName="parTx" presStyleLbl="revTx" presStyleIdx="3" presStyleCnt="4">
        <dgm:presLayoutVars>
          <dgm:chMax val="0"/>
          <dgm:chPref val="0"/>
        </dgm:presLayoutVars>
      </dgm:prSet>
      <dgm:spPr/>
    </dgm:pt>
  </dgm:ptLst>
  <dgm:cxnLst>
    <dgm:cxn modelId="{E1ADD22D-7A02-47E0-886E-3BBF6B41AD1C}" srcId="{F564A5AF-4E1C-45CB-976F-50CBAD4457F0}" destId="{30981681-5728-4E4C-9B0F-56BED1EDFC54}" srcOrd="0" destOrd="0" parTransId="{E515BD2A-74F0-47A9-B65B-FB117692EA8C}" sibTransId="{74A1B682-1A96-4904-BCBB-55F4C4B26681}"/>
    <dgm:cxn modelId="{2DC0C744-742E-4F7D-B3DE-FD85745045A9}" type="presOf" srcId="{B7ECEAA9-7154-49B8-ACB9-569928309EE5}" destId="{18E5D75E-6CBF-4C38-9568-0736DA976547}" srcOrd="0" destOrd="0" presId="urn:microsoft.com/office/officeart/2018/2/layout/IconVerticalSolidList#1"/>
    <dgm:cxn modelId="{B65E5746-E30A-44CA-887C-412EDE030B8B}" type="presOf" srcId="{30981681-5728-4E4C-9B0F-56BED1EDFC54}" destId="{322CD3A5-F6E8-452A-915A-1877436196DF}" srcOrd="0" destOrd="0" presId="urn:microsoft.com/office/officeart/2018/2/layout/IconVerticalSolidList#1"/>
    <dgm:cxn modelId="{D1966CB0-213E-44FE-B47E-86B7F1C855DE}" type="presOf" srcId="{C7FAFA4D-EC5C-4BDB-ADA5-9EBED5440EB5}" destId="{33162DE6-ED1D-4B2C-843D-84E374B92214}" srcOrd="0" destOrd="0" presId="urn:microsoft.com/office/officeart/2018/2/layout/IconVerticalSolidList#1"/>
    <dgm:cxn modelId="{4FCAAAB3-2B41-4DF3-A0AE-519BC582A99C}" type="presOf" srcId="{F564A5AF-4E1C-45CB-976F-50CBAD4457F0}" destId="{CF853513-1A2D-4BE6-A83F-2C4875697A96}" srcOrd="0" destOrd="0" presId="urn:microsoft.com/office/officeart/2018/2/layout/IconVerticalSolidList#1"/>
    <dgm:cxn modelId="{AC7597B4-177C-4FCE-95EB-1C4C90018F2C}" srcId="{F564A5AF-4E1C-45CB-976F-50CBAD4457F0}" destId="{C7FAFA4D-EC5C-4BDB-ADA5-9EBED5440EB5}" srcOrd="3" destOrd="0" parTransId="{CD249EE4-AA7E-43B9-86A9-1E9BBB9C05E5}" sibTransId="{847F2C27-FEB7-495A-84E2-45023311B7E5}"/>
    <dgm:cxn modelId="{5D27B0B7-D107-46A2-87D5-995546043CE6}" type="presOf" srcId="{54F9BEB8-D68D-42AF-BB3D-5F254A252A83}" destId="{12C4031B-5FF7-46FC-AEEF-054BB5868C81}" srcOrd="0" destOrd="0" presId="urn:microsoft.com/office/officeart/2018/2/layout/IconVerticalSolidList#1"/>
    <dgm:cxn modelId="{6F3195EE-9D2A-434C-A3B7-B8936470CC95}" srcId="{F564A5AF-4E1C-45CB-976F-50CBAD4457F0}" destId="{B7ECEAA9-7154-49B8-ACB9-569928309EE5}" srcOrd="1" destOrd="0" parTransId="{B54E59D9-0A11-4540-A0C5-3B25D3FD7C65}" sibTransId="{01C40ECB-25E5-4048-9456-C688C675F68D}"/>
    <dgm:cxn modelId="{B62A58FD-4E5E-48C1-820E-5EF9AEF03749}" srcId="{F564A5AF-4E1C-45CB-976F-50CBAD4457F0}" destId="{54F9BEB8-D68D-42AF-BB3D-5F254A252A83}" srcOrd="2" destOrd="0" parTransId="{C9A728D4-F01B-4307-A053-BCB1AAD3119B}" sibTransId="{7798305F-C9A0-47D0-8C04-85349B6FD37D}"/>
    <dgm:cxn modelId="{3A4F032B-6234-474C-9988-DA67BD766AD1}" type="presParOf" srcId="{CF853513-1A2D-4BE6-A83F-2C4875697A96}" destId="{25462909-E0FC-467E-B259-8DED1843F852}" srcOrd="0" destOrd="0" presId="urn:microsoft.com/office/officeart/2018/2/layout/IconVerticalSolidList#1"/>
    <dgm:cxn modelId="{DD233E07-5685-4521-B6A5-74655637F414}" type="presParOf" srcId="{25462909-E0FC-467E-B259-8DED1843F852}" destId="{2F123B58-BDA0-48B6-B8B5-96457866A83A}" srcOrd="0" destOrd="0" presId="urn:microsoft.com/office/officeart/2018/2/layout/IconVerticalSolidList#1"/>
    <dgm:cxn modelId="{8BA7F5E0-23EA-44FB-907D-190093DD85A5}" type="presParOf" srcId="{25462909-E0FC-467E-B259-8DED1843F852}" destId="{B92CEDB8-69E8-4656-8932-8CAB8638D4BC}" srcOrd="1" destOrd="0" presId="urn:microsoft.com/office/officeart/2018/2/layout/IconVerticalSolidList#1"/>
    <dgm:cxn modelId="{D6885B4B-6EA6-49A6-B9CA-F18BE612D13D}" type="presParOf" srcId="{25462909-E0FC-467E-B259-8DED1843F852}" destId="{1541EBF9-9599-40A5-99D4-971E6210F9C6}" srcOrd="2" destOrd="0" presId="urn:microsoft.com/office/officeart/2018/2/layout/IconVerticalSolidList#1"/>
    <dgm:cxn modelId="{B5A2AF5F-8516-4518-A365-4B81E4E22161}" type="presParOf" srcId="{25462909-E0FC-467E-B259-8DED1843F852}" destId="{322CD3A5-F6E8-452A-915A-1877436196DF}" srcOrd="3" destOrd="0" presId="urn:microsoft.com/office/officeart/2018/2/layout/IconVerticalSolidList#1"/>
    <dgm:cxn modelId="{0EF331A4-85A7-45A1-B414-3ED4F7C6384A}" type="presParOf" srcId="{CF853513-1A2D-4BE6-A83F-2C4875697A96}" destId="{370DBF15-4ECF-4063-B208-A0994B595AD7}" srcOrd="1" destOrd="0" presId="urn:microsoft.com/office/officeart/2018/2/layout/IconVerticalSolidList#1"/>
    <dgm:cxn modelId="{325E1E61-4EE3-4E2A-A468-5EEF4BDC8E65}" type="presParOf" srcId="{CF853513-1A2D-4BE6-A83F-2C4875697A96}" destId="{09F9BC7F-A449-4B65-BD7C-D5731CCCDE79}" srcOrd="2" destOrd="0" presId="urn:microsoft.com/office/officeart/2018/2/layout/IconVerticalSolidList#1"/>
    <dgm:cxn modelId="{1A98213B-FD94-45A4-965A-60F69CD118E3}" type="presParOf" srcId="{09F9BC7F-A449-4B65-BD7C-D5731CCCDE79}" destId="{80666F87-E079-4AB8-9689-B219F101F09F}" srcOrd="0" destOrd="0" presId="urn:microsoft.com/office/officeart/2018/2/layout/IconVerticalSolidList#1"/>
    <dgm:cxn modelId="{F8EB4EF3-FE81-41BC-92C5-F40B5D12B9A0}" type="presParOf" srcId="{09F9BC7F-A449-4B65-BD7C-D5731CCCDE79}" destId="{DA4E2085-48B1-431C-929F-8724C3884BFE}" srcOrd="1" destOrd="0" presId="urn:microsoft.com/office/officeart/2018/2/layout/IconVerticalSolidList#1"/>
    <dgm:cxn modelId="{038D0E60-27A1-4872-B5E2-6B3D48A8A7C9}" type="presParOf" srcId="{09F9BC7F-A449-4B65-BD7C-D5731CCCDE79}" destId="{1183D550-C090-4B76-A3CD-07A71B21E1B2}" srcOrd="2" destOrd="0" presId="urn:microsoft.com/office/officeart/2018/2/layout/IconVerticalSolidList#1"/>
    <dgm:cxn modelId="{F9ACC2CE-F766-4071-B020-F9F30D507314}" type="presParOf" srcId="{09F9BC7F-A449-4B65-BD7C-D5731CCCDE79}" destId="{18E5D75E-6CBF-4C38-9568-0736DA976547}" srcOrd="3" destOrd="0" presId="urn:microsoft.com/office/officeart/2018/2/layout/IconVerticalSolidList#1"/>
    <dgm:cxn modelId="{0A227DF3-D993-42D4-84D1-F9FDB434577B}" type="presParOf" srcId="{CF853513-1A2D-4BE6-A83F-2C4875697A96}" destId="{BB3CD012-F1BF-4849-9054-10EB920AA2F3}" srcOrd="3" destOrd="0" presId="urn:microsoft.com/office/officeart/2018/2/layout/IconVerticalSolidList#1"/>
    <dgm:cxn modelId="{D5B25BA5-ADA2-42BE-A29E-BBCF408311C1}" type="presParOf" srcId="{CF853513-1A2D-4BE6-A83F-2C4875697A96}" destId="{285464C1-43BE-4C62-B9C9-D6024125F6BA}" srcOrd="4" destOrd="0" presId="urn:microsoft.com/office/officeart/2018/2/layout/IconVerticalSolidList#1"/>
    <dgm:cxn modelId="{0C3131AC-A31D-4FD3-AA46-73A179F59AA2}" type="presParOf" srcId="{285464C1-43BE-4C62-B9C9-D6024125F6BA}" destId="{AE59F011-FE49-4EF1-AD80-A5B6FDDCD006}" srcOrd="0" destOrd="0" presId="urn:microsoft.com/office/officeart/2018/2/layout/IconVerticalSolidList#1"/>
    <dgm:cxn modelId="{6ED7A097-9B38-43DB-A83B-EB7E5FBCA3C9}" type="presParOf" srcId="{285464C1-43BE-4C62-B9C9-D6024125F6BA}" destId="{83CF72CB-93CA-4A8B-8CD4-0BDFFBDD0B01}" srcOrd="1" destOrd="0" presId="urn:microsoft.com/office/officeart/2018/2/layout/IconVerticalSolidList#1"/>
    <dgm:cxn modelId="{F3A4F28D-2CCF-4C6B-8FAD-CD65D4C3F651}" type="presParOf" srcId="{285464C1-43BE-4C62-B9C9-D6024125F6BA}" destId="{2F9ED386-AFAA-45EE-A577-2B18CBAB9AB6}" srcOrd="2" destOrd="0" presId="urn:microsoft.com/office/officeart/2018/2/layout/IconVerticalSolidList#1"/>
    <dgm:cxn modelId="{49B0AEC2-A935-4404-A120-7403F77C39C2}" type="presParOf" srcId="{285464C1-43BE-4C62-B9C9-D6024125F6BA}" destId="{12C4031B-5FF7-46FC-AEEF-054BB5868C81}" srcOrd="3" destOrd="0" presId="urn:microsoft.com/office/officeart/2018/2/layout/IconVerticalSolidList#1"/>
    <dgm:cxn modelId="{8774BDDC-637A-4F46-9BF1-02ED60414510}" type="presParOf" srcId="{CF853513-1A2D-4BE6-A83F-2C4875697A96}" destId="{9FD664C8-DF01-4C80-B38D-30AA8A45AD56}" srcOrd="5" destOrd="0" presId="urn:microsoft.com/office/officeart/2018/2/layout/IconVerticalSolidList#1"/>
    <dgm:cxn modelId="{8B852325-9848-4DAD-8097-C35939DE7A4E}" type="presParOf" srcId="{CF853513-1A2D-4BE6-A83F-2C4875697A96}" destId="{6A5727FC-2E1B-452B-8437-5CF7C01218A5}" srcOrd="6" destOrd="0" presId="urn:microsoft.com/office/officeart/2018/2/layout/IconVerticalSolidList#1"/>
    <dgm:cxn modelId="{8E3132AE-3CA4-487A-B3C9-BB9D68B4297B}" type="presParOf" srcId="{6A5727FC-2E1B-452B-8437-5CF7C01218A5}" destId="{A05DD720-C273-4EA9-B9AE-40B1B8F3D0B5}" srcOrd="0" destOrd="0" presId="urn:microsoft.com/office/officeart/2018/2/layout/IconVerticalSolidList#1"/>
    <dgm:cxn modelId="{3859075E-1BA5-454E-8A72-62EA7F3B68EC}" type="presParOf" srcId="{6A5727FC-2E1B-452B-8437-5CF7C01218A5}" destId="{7FB88462-CE55-4EC2-A551-3E3B52F3313F}" srcOrd="1" destOrd="0" presId="urn:microsoft.com/office/officeart/2018/2/layout/IconVerticalSolidList#1"/>
    <dgm:cxn modelId="{EA0EC089-9393-4D47-B503-1C8AB9FD2C93}" type="presParOf" srcId="{6A5727FC-2E1B-452B-8437-5CF7C01218A5}" destId="{81EB2D82-25F6-49AF-B36B-FCE21A990BAA}" srcOrd="2" destOrd="0" presId="urn:microsoft.com/office/officeart/2018/2/layout/IconVerticalSolidList#1"/>
    <dgm:cxn modelId="{B2DD7054-BBBE-42F3-8517-16C1B91691AA}" type="presParOf" srcId="{6A5727FC-2E1B-452B-8437-5CF7C01218A5}" destId="{33162DE6-ED1D-4B2C-843D-84E374B92214}" srcOrd="3" destOrd="0" presId="urn:microsoft.com/office/officeart/2018/2/layout/IconVerticalSoli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23B58-BDA0-48B6-B8B5-96457866A83A}">
      <dsp:nvSpPr>
        <dsp:cNvPr id="0" name=""/>
        <dsp:cNvSpPr/>
      </dsp:nvSpPr>
      <dsp:spPr>
        <a:xfrm>
          <a:off x="0" y="4229"/>
          <a:ext cx="8750105" cy="8750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CEDB8-69E8-4656-8932-8CAB8638D4BC}">
      <dsp:nvSpPr>
        <dsp:cNvPr id="0" name=""/>
        <dsp:cNvSpPr/>
      </dsp:nvSpPr>
      <dsp:spPr>
        <a:xfrm>
          <a:off x="264704" y="201117"/>
          <a:ext cx="481751" cy="4812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CD3A5-F6E8-452A-915A-1877436196DF}">
      <dsp:nvSpPr>
        <dsp:cNvPr id="0" name=""/>
        <dsp:cNvSpPr/>
      </dsp:nvSpPr>
      <dsp:spPr>
        <a:xfrm>
          <a:off x="1011160" y="4229"/>
          <a:ext cx="7678208" cy="98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6" tIns="104186" rIns="104186" bIns="104186" numCol="1" spcCol="1270" anchor="ctr" anchorCtr="0">
          <a:noAutofit/>
        </a:bodyPr>
        <a:lstStyle/>
        <a:p>
          <a:pPr marL="0" lvl="0" indent="0" algn="just" defTabSz="1244600">
            <a:lnSpc>
              <a:spcPct val="100000"/>
            </a:lnSpc>
            <a:spcBef>
              <a:spcPct val="0"/>
            </a:spcBef>
            <a:spcAft>
              <a:spcPct val="35000"/>
            </a:spcAft>
            <a:buNone/>
          </a:pPr>
          <a:r>
            <a:rPr lang="en-US" sz="2800" b="0" i="0" kern="1200" baseline="0" dirty="0" err="1">
              <a:solidFill>
                <a:srgbClr val="002060"/>
              </a:solidFill>
            </a:rPr>
            <a:t>Tratamientos</a:t>
          </a:r>
          <a:r>
            <a:rPr lang="en-US" sz="2800" b="0" i="0" kern="1200" baseline="0" dirty="0">
              <a:solidFill>
                <a:srgbClr val="002060"/>
              </a:solidFill>
            </a:rPr>
            <a:t> </a:t>
          </a:r>
          <a:r>
            <a:rPr lang="en-US" sz="2800" b="1" i="0" kern="1200" baseline="0" dirty="0" err="1">
              <a:solidFill>
                <a:srgbClr val="002060"/>
              </a:solidFill>
            </a:rPr>
            <a:t>individualizados</a:t>
          </a:r>
          <a:r>
            <a:rPr lang="en-US" sz="2800" b="0" i="0" kern="1200" baseline="0" dirty="0">
              <a:solidFill>
                <a:srgbClr val="002060"/>
              </a:solidFill>
            </a:rPr>
            <a:t> </a:t>
          </a:r>
          <a:r>
            <a:rPr lang="en-US" sz="2800" b="0" i="0" kern="1200" baseline="0" dirty="0" err="1">
              <a:solidFill>
                <a:srgbClr val="002060"/>
              </a:solidFill>
            </a:rPr>
            <a:t>según</a:t>
          </a:r>
          <a:r>
            <a:rPr lang="en-US" sz="2800" b="0" i="0" kern="1200" baseline="0" dirty="0">
              <a:solidFill>
                <a:srgbClr val="002060"/>
              </a:solidFill>
            </a:rPr>
            <a:t> PS y </a:t>
          </a:r>
          <a:r>
            <a:rPr lang="en-US" sz="2800" b="0" i="0" kern="1200" baseline="0" dirty="0" err="1">
              <a:solidFill>
                <a:srgbClr val="002060"/>
              </a:solidFill>
            </a:rPr>
            <a:t>esperanza</a:t>
          </a:r>
          <a:r>
            <a:rPr lang="en-US" sz="2800" b="0" i="0" kern="1200" baseline="0" dirty="0">
              <a:solidFill>
                <a:srgbClr val="002060"/>
              </a:solidFill>
            </a:rPr>
            <a:t> de </a:t>
          </a:r>
          <a:r>
            <a:rPr lang="en-US" sz="2800" b="0" i="0" kern="1200" baseline="0" dirty="0" err="1">
              <a:solidFill>
                <a:srgbClr val="002060"/>
              </a:solidFill>
            </a:rPr>
            <a:t>vida</a:t>
          </a:r>
          <a:endParaRPr lang="en-US" sz="2800" kern="1200" dirty="0">
            <a:solidFill>
              <a:srgbClr val="002060"/>
            </a:solidFill>
          </a:endParaRPr>
        </a:p>
      </dsp:txBody>
      <dsp:txXfrm>
        <a:off x="1011160" y="4229"/>
        <a:ext cx="7678208" cy="984438"/>
      </dsp:txXfrm>
    </dsp:sp>
    <dsp:sp modelId="{80666F87-E079-4AB8-9689-B219F101F09F}">
      <dsp:nvSpPr>
        <dsp:cNvPr id="0" name=""/>
        <dsp:cNvSpPr/>
      </dsp:nvSpPr>
      <dsp:spPr>
        <a:xfrm>
          <a:off x="0" y="1234777"/>
          <a:ext cx="8750105" cy="8750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E2085-48B1-431C-929F-8724C3884BFE}">
      <dsp:nvSpPr>
        <dsp:cNvPr id="0" name=""/>
        <dsp:cNvSpPr/>
      </dsp:nvSpPr>
      <dsp:spPr>
        <a:xfrm>
          <a:off x="264704" y="1431665"/>
          <a:ext cx="481751" cy="4812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5D75E-6CBF-4C38-9568-0736DA976547}">
      <dsp:nvSpPr>
        <dsp:cNvPr id="0" name=""/>
        <dsp:cNvSpPr/>
      </dsp:nvSpPr>
      <dsp:spPr>
        <a:xfrm>
          <a:off x="1011160" y="1234777"/>
          <a:ext cx="7678208" cy="98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6" tIns="104186" rIns="104186" bIns="104186" numCol="1" spcCol="1270" anchor="ctr" anchorCtr="0">
          <a:noAutofit/>
        </a:bodyPr>
        <a:lstStyle/>
        <a:p>
          <a:pPr marL="0" lvl="0" indent="0" algn="just" defTabSz="1244600">
            <a:lnSpc>
              <a:spcPct val="100000"/>
            </a:lnSpc>
            <a:spcBef>
              <a:spcPct val="0"/>
            </a:spcBef>
            <a:spcAft>
              <a:spcPct val="35000"/>
            </a:spcAft>
            <a:buNone/>
          </a:pPr>
          <a:r>
            <a:rPr lang="en-US" sz="2800" b="0" i="0" kern="1200" baseline="0" dirty="0">
              <a:solidFill>
                <a:srgbClr val="002060"/>
              </a:solidFill>
            </a:rPr>
            <a:t>SRS </a:t>
          </a:r>
          <a:r>
            <a:rPr lang="en-US" sz="2800" b="0" i="0" kern="1200" baseline="0" dirty="0" err="1">
              <a:solidFill>
                <a:srgbClr val="002060"/>
              </a:solidFill>
            </a:rPr>
            <a:t>basándose</a:t>
          </a:r>
          <a:r>
            <a:rPr lang="en-US" sz="2800" b="0" i="0" kern="1200" baseline="0" dirty="0">
              <a:solidFill>
                <a:srgbClr val="002060"/>
              </a:solidFill>
            </a:rPr>
            <a:t> </a:t>
          </a:r>
          <a:r>
            <a:rPr lang="en-US" sz="2800" b="0" i="0" kern="1200" baseline="0" dirty="0" err="1">
              <a:solidFill>
                <a:srgbClr val="002060"/>
              </a:solidFill>
            </a:rPr>
            <a:t>en</a:t>
          </a:r>
          <a:r>
            <a:rPr lang="en-US" sz="2800" b="0" i="0" kern="1200" baseline="0" dirty="0">
              <a:solidFill>
                <a:srgbClr val="002060"/>
              </a:solidFill>
            </a:rPr>
            <a:t> </a:t>
          </a:r>
          <a:r>
            <a:rPr lang="en-US" sz="2800" b="1" i="0" kern="1200" baseline="0" dirty="0" err="1">
              <a:solidFill>
                <a:srgbClr val="002060"/>
              </a:solidFill>
            </a:rPr>
            <a:t>volumen</a:t>
          </a:r>
          <a:r>
            <a:rPr lang="en-US" sz="2800" b="0" i="0" kern="1200" baseline="0" dirty="0">
              <a:solidFill>
                <a:srgbClr val="002060"/>
              </a:solidFill>
            </a:rPr>
            <a:t> y </a:t>
          </a:r>
          <a:r>
            <a:rPr lang="en-US" sz="2800" b="1" i="0" kern="1200" baseline="0" dirty="0">
              <a:solidFill>
                <a:srgbClr val="002060"/>
              </a:solidFill>
            </a:rPr>
            <a:t>PS</a:t>
          </a:r>
          <a:r>
            <a:rPr lang="en-US" sz="2800" b="0" i="0" kern="1200" baseline="0" dirty="0">
              <a:solidFill>
                <a:srgbClr val="002060"/>
              </a:solidFill>
            </a:rPr>
            <a:t> </a:t>
          </a:r>
          <a:r>
            <a:rPr lang="en-US" sz="2800" b="0" i="0" kern="1200" baseline="0" dirty="0" err="1">
              <a:solidFill>
                <a:srgbClr val="002060"/>
              </a:solidFill>
            </a:rPr>
            <a:t>más</a:t>
          </a:r>
          <a:r>
            <a:rPr lang="en-US" sz="2800" b="0" i="0" kern="1200" baseline="0" dirty="0">
              <a:solidFill>
                <a:srgbClr val="002060"/>
              </a:solidFill>
            </a:rPr>
            <a:t> que </a:t>
          </a:r>
          <a:r>
            <a:rPr lang="en-US" sz="2800" b="0" i="0" kern="1200" baseline="0" dirty="0" err="1">
              <a:solidFill>
                <a:srgbClr val="002060"/>
              </a:solidFill>
            </a:rPr>
            <a:t>en</a:t>
          </a:r>
          <a:r>
            <a:rPr lang="en-US" sz="2800" b="0" i="0" kern="1200" baseline="0" dirty="0">
              <a:solidFill>
                <a:srgbClr val="002060"/>
              </a:solidFill>
            </a:rPr>
            <a:t> </a:t>
          </a:r>
          <a:r>
            <a:rPr lang="en-US" sz="2800" b="0" i="0" kern="1200" baseline="0" dirty="0" err="1">
              <a:solidFill>
                <a:srgbClr val="002060"/>
              </a:solidFill>
            </a:rPr>
            <a:t>número</a:t>
          </a:r>
          <a:r>
            <a:rPr lang="en-US" sz="2800" b="0" i="0" kern="1200" baseline="0" dirty="0">
              <a:solidFill>
                <a:srgbClr val="002060"/>
              </a:solidFill>
            </a:rPr>
            <a:t> de </a:t>
          </a:r>
          <a:r>
            <a:rPr lang="en-US" sz="2800" b="0" i="0" kern="1200" baseline="0" dirty="0" err="1">
              <a:solidFill>
                <a:srgbClr val="002060"/>
              </a:solidFill>
            </a:rPr>
            <a:t>lesiones</a:t>
          </a:r>
          <a:endParaRPr lang="en-US" sz="2800" kern="1200" dirty="0">
            <a:solidFill>
              <a:srgbClr val="002060"/>
            </a:solidFill>
          </a:endParaRPr>
        </a:p>
      </dsp:txBody>
      <dsp:txXfrm>
        <a:off x="1011160" y="1234777"/>
        <a:ext cx="7678208" cy="984438"/>
      </dsp:txXfrm>
    </dsp:sp>
    <dsp:sp modelId="{AE59F011-FE49-4EF1-AD80-A5B6FDDCD006}">
      <dsp:nvSpPr>
        <dsp:cNvPr id="0" name=""/>
        <dsp:cNvSpPr/>
      </dsp:nvSpPr>
      <dsp:spPr>
        <a:xfrm>
          <a:off x="0" y="2465325"/>
          <a:ext cx="8750105" cy="8750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F72CB-93CA-4A8B-8CD4-0BDFFBDD0B01}">
      <dsp:nvSpPr>
        <dsp:cNvPr id="0" name=""/>
        <dsp:cNvSpPr/>
      </dsp:nvSpPr>
      <dsp:spPr>
        <a:xfrm>
          <a:off x="264704" y="2662212"/>
          <a:ext cx="481751" cy="4812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C4031B-5FF7-46FC-AEEF-054BB5868C81}">
      <dsp:nvSpPr>
        <dsp:cNvPr id="0" name=""/>
        <dsp:cNvSpPr/>
      </dsp:nvSpPr>
      <dsp:spPr>
        <a:xfrm>
          <a:off x="1011160" y="2465325"/>
          <a:ext cx="7678208" cy="98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6" tIns="104186" rIns="104186" bIns="104186" numCol="1" spcCol="1270" anchor="ctr" anchorCtr="0">
          <a:noAutofit/>
        </a:bodyPr>
        <a:lstStyle/>
        <a:p>
          <a:pPr marL="0" lvl="0" indent="0" algn="just" defTabSz="1244600">
            <a:lnSpc>
              <a:spcPct val="100000"/>
            </a:lnSpc>
            <a:spcBef>
              <a:spcPct val="0"/>
            </a:spcBef>
            <a:spcAft>
              <a:spcPct val="35000"/>
            </a:spcAft>
            <a:buNone/>
          </a:pPr>
          <a:r>
            <a:rPr lang="en-US" sz="2800" b="0" i="0" kern="1200" baseline="0" dirty="0">
              <a:solidFill>
                <a:srgbClr val="002060"/>
              </a:solidFill>
            </a:rPr>
            <a:t>No </a:t>
          </a:r>
          <a:r>
            <a:rPr lang="en-US" sz="2800" b="0" i="0" kern="1200" baseline="0" dirty="0" err="1">
              <a:solidFill>
                <a:srgbClr val="002060"/>
              </a:solidFill>
            </a:rPr>
            <a:t>descartar</a:t>
          </a:r>
          <a:r>
            <a:rPr lang="en-US" sz="2800" b="0" i="0" kern="1200" baseline="0" dirty="0">
              <a:solidFill>
                <a:srgbClr val="002060"/>
              </a:solidFill>
            </a:rPr>
            <a:t> RT </a:t>
          </a:r>
          <a:r>
            <a:rPr lang="en-US" sz="2800" b="0" i="0" kern="1200" baseline="0" dirty="0" err="1">
              <a:solidFill>
                <a:srgbClr val="002060"/>
              </a:solidFill>
            </a:rPr>
            <a:t>holocraneal</a:t>
          </a:r>
          <a:r>
            <a:rPr lang="en-US" sz="2800" b="0" i="0" kern="1200" baseline="0" dirty="0">
              <a:solidFill>
                <a:srgbClr val="002060"/>
              </a:solidFill>
            </a:rPr>
            <a:t>, </a:t>
          </a:r>
          <a:r>
            <a:rPr lang="en-US" sz="2800" b="0" i="0" kern="1200" baseline="0" dirty="0" err="1">
              <a:solidFill>
                <a:srgbClr val="002060"/>
              </a:solidFill>
            </a:rPr>
            <a:t>pero</a:t>
          </a:r>
          <a:r>
            <a:rPr lang="en-US" sz="2800" b="0" i="0" kern="1200" baseline="0" dirty="0">
              <a:solidFill>
                <a:srgbClr val="002060"/>
              </a:solidFill>
            </a:rPr>
            <a:t> </a:t>
          </a:r>
          <a:r>
            <a:rPr lang="en-US" sz="2800" b="0" i="0" kern="1200" baseline="0" dirty="0" err="1">
              <a:solidFill>
                <a:srgbClr val="002060"/>
              </a:solidFill>
            </a:rPr>
            <a:t>sí</a:t>
          </a:r>
          <a:r>
            <a:rPr lang="en-US" sz="2800" b="0" i="0" kern="1200" baseline="0" dirty="0">
              <a:solidFill>
                <a:srgbClr val="002060"/>
              </a:solidFill>
            </a:rPr>
            <a:t> </a:t>
          </a:r>
          <a:r>
            <a:rPr lang="en-US" sz="2800" b="0" i="0" kern="1200" baseline="0" dirty="0" err="1">
              <a:solidFill>
                <a:srgbClr val="002060"/>
              </a:solidFill>
            </a:rPr>
            <a:t>seguir</a:t>
          </a:r>
          <a:r>
            <a:rPr lang="en-US" sz="2800" b="0" i="0" kern="1200" baseline="0" dirty="0">
              <a:solidFill>
                <a:srgbClr val="002060"/>
              </a:solidFill>
            </a:rPr>
            <a:t> </a:t>
          </a:r>
          <a:r>
            <a:rPr lang="en-US" sz="2800" b="0" i="0" kern="1200" baseline="0" dirty="0" err="1">
              <a:solidFill>
                <a:srgbClr val="002060"/>
              </a:solidFill>
            </a:rPr>
            <a:t>mejorando</a:t>
          </a:r>
          <a:r>
            <a:rPr lang="en-US" sz="2800" b="0" i="0" kern="1200" baseline="0" dirty="0">
              <a:solidFill>
                <a:srgbClr val="002060"/>
              </a:solidFill>
            </a:rPr>
            <a:t> para </a:t>
          </a:r>
          <a:r>
            <a:rPr lang="en-US" sz="2800" b="1" i="0" kern="1200" baseline="0" dirty="0" err="1">
              <a:solidFill>
                <a:srgbClr val="002060"/>
              </a:solidFill>
            </a:rPr>
            <a:t>disminuir</a:t>
          </a:r>
          <a:r>
            <a:rPr lang="en-US" sz="2800" b="1" i="0" kern="1200" baseline="0" dirty="0">
              <a:solidFill>
                <a:srgbClr val="002060"/>
              </a:solidFill>
            </a:rPr>
            <a:t> </a:t>
          </a:r>
          <a:r>
            <a:rPr lang="en-US" sz="2800" b="1" i="0" kern="1200" baseline="0" dirty="0" err="1">
              <a:solidFill>
                <a:srgbClr val="002060"/>
              </a:solidFill>
            </a:rPr>
            <a:t>los</a:t>
          </a:r>
          <a:r>
            <a:rPr lang="en-US" sz="2800" b="1" i="0" kern="1200" baseline="0" dirty="0">
              <a:solidFill>
                <a:srgbClr val="002060"/>
              </a:solidFill>
            </a:rPr>
            <a:t> </a:t>
          </a:r>
          <a:r>
            <a:rPr lang="en-US" sz="2800" b="1" i="0" kern="1200" baseline="0" dirty="0" err="1">
              <a:solidFill>
                <a:srgbClr val="002060"/>
              </a:solidFill>
            </a:rPr>
            <a:t>efectos</a:t>
          </a:r>
          <a:r>
            <a:rPr lang="en-US" sz="2800" b="1" i="0" kern="1200" baseline="0" dirty="0">
              <a:solidFill>
                <a:srgbClr val="002060"/>
              </a:solidFill>
            </a:rPr>
            <a:t> </a:t>
          </a:r>
          <a:r>
            <a:rPr lang="en-US" sz="2800" b="1" i="0" kern="1200" baseline="0" dirty="0" err="1">
              <a:solidFill>
                <a:srgbClr val="002060"/>
              </a:solidFill>
            </a:rPr>
            <a:t>adversos</a:t>
          </a:r>
          <a:endParaRPr lang="en-US" sz="2800" kern="1200" dirty="0">
            <a:solidFill>
              <a:srgbClr val="002060"/>
            </a:solidFill>
          </a:endParaRPr>
        </a:p>
      </dsp:txBody>
      <dsp:txXfrm>
        <a:off x="1011160" y="2465325"/>
        <a:ext cx="7678208" cy="984438"/>
      </dsp:txXfrm>
    </dsp:sp>
    <dsp:sp modelId="{A05DD720-C273-4EA9-B9AE-40B1B8F3D0B5}">
      <dsp:nvSpPr>
        <dsp:cNvPr id="0" name=""/>
        <dsp:cNvSpPr/>
      </dsp:nvSpPr>
      <dsp:spPr>
        <a:xfrm>
          <a:off x="0" y="3695873"/>
          <a:ext cx="8750105" cy="8750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88462-CE55-4EC2-A551-3E3B52F3313F}">
      <dsp:nvSpPr>
        <dsp:cNvPr id="0" name=""/>
        <dsp:cNvSpPr/>
      </dsp:nvSpPr>
      <dsp:spPr>
        <a:xfrm>
          <a:off x="264704" y="3892760"/>
          <a:ext cx="481751" cy="4812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162DE6-ED1D-4B2C-843D-84E374B92214}">
      <dsp:nvSpPr>
        <dsp:cNvPr id="0" name=""/>
        <dsp:cNvSpPr/>
      </dsp:nvSpPr>
      <dsp:spPr>
        <a:xfrm>
          <a:off x="1011160" y="3695873"/>
          <a:ext cx="7678208" cy="98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6" tIns="104186" rIns="104186" bIns="104186" numCol="1" spcCol="1270" anchor="ctr" anchorCtr="0">
          <a:noAutofit/>
        </a:bodyPr>
        <a:lstStyle/>
        <a:p>
          <a:pPr marL="0" lvl="0" indent="0" algn="just" defTabSz="1244600">
            <a:lnSpc>
              <a:spcPct val="100000"/>
            </a:lnSpc>
            <a:spcBef>
              <a:spcPct val="0"/>
            </a:spcBef>
            <a:spcAft>
              <a:spcPct val="35000"/>
            </a:spcAft>
            <a:buNone/>
          </a:pPr>
          <a:r>
            <a:rPr lang="en-US" sz="2800" b="0" i="0" kern="1200" baseline="0" dirty="0" err="1">
              <a:solidFill>
                <a:srgbClr val="002060"/>
              </a:solidFill>
            </a:rPr>
            <a:t>Contar</a:t>
          </a:r>
          <a:r>
            <a:rPr lang="en-US" sz="2800" b="0" i="0" kern="1200" baseline="0" dirty="0">
              <a:solidFill>
                <a:srgbClr val="002060"/>
              </a:solidFill>
            </a:rPr>
            <a:t> </a:t>
          </a:r>
          <a:r>
            <a:rPr lang="en-US" sz="2800" b="0" i="0" kern="1200" baseline="0" dirty="0" err="1">
              <a:solidFill>
                <a:srgbClr val="002060"/>
              </a:solidFill>
            </a:rPr>
            <a:t>siempre</a:t>
          </a:r>
          <a:r>
            <a:rPr lang="en-US" sz="2800" b="0" i="0" kern="1200" baseline="0" dirty="0">
              <a:solidFill>
                <a:srgbClr val="002060"/>
              </a:solidFill>
            </a:rPr>
            <a:t> con </a:t>
          </a:r>
          <a:r>
            <a:rPr lang="en-US" sz="2800" b="1" i="0" kern="1200" baseline="0" dirty="0" err="1">
              <a:solidFill>
                <a:srgbClr val="002060"/>
              </a:solidFill>
            </a:rPr>
            <a:t>comités</a:t>
          </a:r>
          <a:r>
            <a:rPr lang="en-US" sz="2800" b="1" i="0" kern="1200" baseline="0" dirty="0">
              <a:solidFill>
                <a:srgbClr val="002060"/>
              </a:solidFill>
            </a:rPr>
            <a:t> </a:t>
          </a:r>
          <a:r>
            <a:rPr lang="en-US" sz="2800" b="1" i="0" kern="1200" baseline="0" dirty="0" err="1">
              <a:solidFill>
                <a:srgbClr val="002060"/>
              </a:solidFill>
            </a:rPr>
            <a:t>multidisciplinares</a:t>
          </a:r>
          <a:r>
            <a:rPr lang="en-US" sz="2800" b="1" i="0" kern="1200" baseline="0" dirty="0">
              <a:solidFill>
                <a:srgbClr val="002060"/>
              </a:solidFill>
            </a:rPr>
            <a:t> </a:t>
          </a:r>
          <a:r>
            <a:rPr lang="en-US" sz="2800" b="0" i="0" kern="1200" baseline="0" dirty="0">
              <a:solidFill>
                <a:srgbClr val="002060"/>
              </a:solidFill>
            </a:rPr>
            <a:t>para </a:t>
          </a:r>
          <a:r>
            <a:rPr lang="en-US" sz="2800" b="0" i="0" kern="1200" baseline="0" dirty="0" err="1">
              <a:solidFill>
                <a:srgbClr val="002060"/>
              </a:solidFill>
            </a:rPr>
            <a:t>contar</a:t>
          </a:r>
          <a:r>
            <a:rPr lang="en-US" sz="2800" b="0" i="0" kern="1200" baseline="0" dirty="0">
              <a:solidFill>
                <a:srgbClr val="002060"/>
              </a:solidFill>
            </a:rPr>
            <a:t> con la </a:t>
          </a:r>
          <a:r>
            <a:rPr lang="en-US" sz="2800" b="0" i="0" kern="1200" baseline="0" dirty="0" err="1">
              <a:solidFill>
                <a:srgbClr val="002060"/>
              </a:solidFill>
            </a:rPr>
            <a:t>visión</a:t>
          </a:r>
          <a:r>
            <a:rPr lang="en-US" sz="2800" b="0" i="0" kern="1200" baseline="0" dirty="0">
              <a:solidFill>
                <a:srgbClr val="002060"/>
              </a:solidFill>
            </a:rPr>
            <a:t> de </a:t>
          </a:r>
          <a:r>
            <a:rPr lang="en-US" sz="2800" b="0" i="0" kern="1200" baseline="0" dirty="0" err="1">
              <a:solidFill>
                <a:srgbClr val="002060"/>
              </a:solidFill>
            </a:rPr>
            <a:t>cada</a:t>
          </a:r>
          <a:r>
            <a:rPr lang="en-US" sz="2800" b="0" i="0" kern="1200" baseline="0" dirty="0">
              <a:solidFill>
                <a:srgbClr val="002060"/>
              </a:solidFill>
            </a:rPr>
            <a:t> </a:t>
          </a:r>
          <a:r>
            <a:rPr lang="en-US" sz="2800" b="0" i="0" kern="1200" baseline="0" dirty="0" err="1">
              <a:solidFill>
                <a:srgbClr val="002060"/>
              </a:solidFill>
            </a:rPr>
            <a:t>especialista</a:t>
          </a:r>
          <a:endParaRPr lang="en-US" sz="2800" kern="1200" dirty="0">
            <a:solidFill>
              <a:srgbClr val="002060"/>
            </a:solidFill>
          </a:endParaRPr>
        </a:p>
      </dsp:txBody>
      <dsp:txXfrm>
        <a:off x="1011160" y="3695873"/>
        <a:ext cx="7678208" cy="9844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FB5B4-24B8-4CDA-8D41-E3FDB301D62F}" type="datetimeFigureOut">
              <a:rPr lang="es-ES" smtClean="0"/>
              <a:t>07/09/2022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DB045-5F7C-4BFA-8721-930AADEB1014}" type="slidenum">
              <a:rPr lang="es-ES" smtClean="0"/>
              <a:t>‹Nº›</a:t>
            </a:fld>
            <a:endParaRPr lang="es-ES"/>
          </a:p>
        </p:txBody>
      </p:sp>
    </p:spTree>
    <p:extLst>
      <p:ext uri="{BB962C8B-B14F-4D97-AF65-F5344CB8AC3E}">
        <p14:creationId xmlns:p14="http://schemas.microsoft.com/office/powerpoint/2010/main" val="353550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Marcador de imagen de diapositiva 1">
            <a:extLst>
              <a:ext uri="{FF2B5EF4-FFF2-40B4-BE49-F238E27FC236}">
                <a16:creationId xmlns:a16="http://schemas.microsoft.com/office/drawing/2014/main" id="{92868565-3F32-460F-BF5F-91A1BF10DB17}"/>
              </a:ext>
            </a:extLst>
          </p:cNvPr>
          <p:cNvSpPr>
            <a:spLocks noGrp="1" noRot="1" noChangeAspect="1" noChangeArrowheads="1" noTextEdit="1"/>
          </p:cNvSpPr>
          <p:nvPr>
            <p:ph type="sldImg"/>
          </p:nvPr>
        </p:nvSpPr>
        <p:spPr>
          <a:xfrm>
            <a:off x="393700" y="692150"/>
            <a:ext cx="6070600" cy="3416300"/>
          </a:xfrm>
          <a:ln/>
        </p:spPr>
      </p:sp>
      <p:sp>
        <p:nvSpPr>
          <p:cNvPr id="64515" name="Marcador de notas 2">
            <a:extLst>
              <a:ext uri="{FF2B5EF4-FFF2-40B4-BE49-F238E27FC236}">
                <a16:creationId xmlns:a16="http://schemas.microsoft.com/office/drawing/2014/main" id="{D6B0F41A-724D-4D1C-BF63-EC744483F5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64516" name="Marcador de número de diapositiva 3">
            <a:extLst>
              <a:ext uri="{FF2B5EF4-FFF2-40B4-BE49-F238E27FC236}">
                <a16:creationId xmlns:a16="http://schemas.microsoft.com/office/drawing/2014/main" id="{D6547DC1-D755-4E1B-B2EB-16F45B065E9D}"/>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C040DBD-4A5F-4E97-96C1-CA9D349F9F84}" type="slidenum">
              <a:rPr lang="es-ES" altLang="es-ES"/>
              <a:pPr/>
              <a:t>1</a:t>
            </a:fld>
            <a:endParaRPr lang="es-ES"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a:extLst>
              <a:ext uri="{FF2B5EF4-FFF2-40B4-BE49-F238E27FC236}">
                <a16:creationId xmlns:a16="http://schemas.microsoft.com/office/drawing/2014/main" id="{C9EFC97B-4220-7190-E6E5-B972C3471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DD4AB1F2-E91B-B90C-7AF5-B10EA4386A58}"/>
              </a:ext>
            </a:extLst>
          </p:cNvPr>
          <p:cNvSpPr>
            <a:spLocks noGrp="1"/>
          </p:cNvSpPr>
          <p:nvPr>
            <p:ph type="body" idx="1"/>
          </p:nvPr>
        </p:nvSpPr>
        <p:spPr/>
        <p:txBody>
          <a:bodyPr>
            <a:normAutofit fontScale="85000" lnSpcReduction="20000"/>
          </a:bodyPr>
          <a:lstStyle/>
          <a:p>
            <a:pPr>
              <a:defRPr/>
            </a:pPr>
            <a:endParaRPr lang="es-ES" dirty="0"/>
          </a:p>
        </p:txBody>
      </p:sp>
      <p:sp>
        <p:nvSpPr>
          <p:cNvPr id="31748" name="3 Marcador de número de diapositiva">
            <a:extLst>
              <a:ext uri="{FF2B5EF4-FFF2-40B4-BE49-F238E27FC236}">
                <a16:creationId xmlns:a16="http://schemas.microsoft.com/office/drawing/2014/main" id="{6DE59D67-1816-36EE-E9E8-AD72571B13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D74107-F3A3-4E5B-A974-CE5867E026C6}" type="slidenum">
              <a:rPr lang="es-ES" altLang="es-ES" smtClean="0">
                <a:latin typeface="Arial" panose="020B0604020202020204" pitchFamily="34" charset="0"/>
              </a:rPr>
              <a:pPr>
                <a:spcBef>
                  <a:spcPct val="0"/>
                </a:spcBef>
              </a:pPr>
              <a:t>10</a:t>
            </a:fld>
            <a:endParaRPr lang="es-ES" altLang="es-E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a:extLst>
              <a:ext uri="{FF2B5EF4-FFF2-40B4-BE49-F238E27FC236}">
                <a16:creationId xmlns:a16="http://schemas.microsoft.com/office/drawing/2014/main" id="{4B40CFCD-3C15-9611-660F-69DB014585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2BDE2E4-5A9B-8911-EE70-7C7F7C6BD8AD}"/>
              </a:ext>
            </a:extLst>
          </p:cNvPr>
          <p:cNvSpPr>
            <a:spLocks noGrp="1"/>
          </p:cNvSpPr>
          <p:nvPr>
            <p:ph type="body" idx="1"/>
          </p:nvPr>
        </p:nvSpPr>
        <p:spPr/>
        <p:txBody>
          <a:bodyPr>
            <a:normAutofit fontScale="85000" lnSpcReduction="20000"/>
          </a:bodyPr>
          <a:lstStyle/>
          <a:p>
            <a:pPr>
              <a:defRPr/>
            </a:pPr>
            <a:endParaRPr lang="es-ES" dirty="0"/>
          </a:p>
        </p:txBody>
      </p:sp>
      <p:sp>
        <p:nvSpPr>
          <p:cNvPr id="35844" name="3 Marcador de número de diapositiva">
            <a:extLst>
              <a:ext uri="{FF2B5EF4-FFF2-40B4-BE49-F238E27FC236}">
                <a16:creationId xmlns:a16="http://schemas.microsoft.com/office/drawing/2014/main" id="{6B91DC76-3273-7408-7454-DE2EFDD309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9768D00-ACC1-42FC-B30F-0B33ED8C5BEF}" type="slidenum">
              <a:rPr lang="es-ES" altLang="es-ES" smtClean="0">
                <a:latin typeface="Arial" panose="020B0604020202020204" pitchFamily="34" charset="0"/>
              </a:rPr>
              <a:pPr>
                <a:spcBef>
                  <a:spcPct val="0"/>
                </a:spcBef>
              </a:pPr>
              <a:t>11</a:t>
            </a:fld>
            <a:endParaRPr lang="es-ES" altLang="es-E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imagen de diapositiva">
            <a:extLst>
              <a:ext uri="{FF2B5EF4-FFF2-40B4-BE49-F238E27FC236}">
                <a16:creationId xmlns:a16="http://schemas.microsoft.com/office/drawing/2014/main" id="{55660E9A-0736-B84C-F957-46B1DA472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DE3F1A7C-1481-9BE6-7951-9885C3E31A4A}"/>
              </a:ext>
            </a:extLst>
          </p:cNvPr>
          <p:cNvSpPr>
            <a:spLocks noGrp="1"/>
          </p:cNvSpPr>
          <p:nvPr>
            <p:ph type="body" idx="1"/>
          </p:nvPr>
        </p:nvSpPr>
        <p:spPr/>
        <p:txBody>
          <a:bodyPr>
            <a:normAutofit fontScale="85000" lnSpcReduction="20000"/>
          </a:bodyPr>
          <a:lstStyle/>
          <a:p>
            <a:pPr>
              <a:defRPr/>
            </a:pPr>
            <a:endParaRPr lang="es-ES" dirty="0"/>
          </a:p>
        </p:txBody>
      </p:sp>
      <p:sp>
        <p:nvSpPr>
          <p:cNvPr id="37892" name="3 Marcador de número de diapositiva">
            <a:extLst>
              <a:ext uri="{FF2B5EF4-FFF2-40B4-BE49-F238E27FC236}">
                <a16:creationId xmlns:a16="http://schemas.microsoft.com/office/drawing/2014/main" id="{538592DD-A521-E38F-7F74-1149B4B13D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AED544E-C057-43D9-82E6-84F1BDE12D7D}" type="slidenum">
              <a:rPr lang="es-ES" altLang="es-ES" smtClean="0">
                <a:latin typeface="Arial" panose="020B0604020202020204" pitchFamily="34" charset="0"/>
              </a:rPr>
              <a:pPr>
                <a:spcBef>
                  <a:spcPct val="0"/>
                </a:spcBef>
              </a:pPr>
              <a:t>12</a:t>
            </a:fld>
            <a:endParaRPr lang="es-ES" altLang="es-E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a:extLst>
              <a:ext uri="{FF2B5EF4-FFF2-40B4-BE49-F238E27FC236}">
                <a16:creationId xmlns:a16="http://schemas.microsoft.com/office/drawing/2014/main" id="{78855927-755A-0A9A-AF06-6464D1C94C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CC63E0F-D830-93D0-D700-A08F81302440}"/>
              </a:ext>
            </a:extLst>
          </p:cNvPr>
          <p:cNvSpPr>
            <a:spLocks noGrp="1"/>
          </p:cNvSpPr>
          <p:nvPr>
            <p:ph type="body" idx="1"/>
          </p:nvPr>
        </p:nvSpPr>
        <p:spPr/>
        <p:txBody>
          <a:bodyPr>
            <a:normAutofit fontScale="85000" lnSpcReduction="20000"/>
          </a:bodyPr>
          <a:lstStyle/>
          <a:p>
            <a:pPr>
              <a:defRPr/>
            </a:pPr>
            <a:endParaRPr lang="es-ES" dirty="0"/>
          </a:p>
        </p:txBody>
      </p:sp>
      <p:sp>
        <p:nvSpPr>
          <p:cNvPr id="39940" name="3 Marcador de número de diapositiva">
            <a:extLst>
              <a:ext uri="{FF2B5EF4-FFF2-40B4-BE49-F238E27FC236}">
                <a16:creationId xmlns:a16="http://schemas.microsoft.com/office/drawing/2014/main" id="{0C7005EE-B266-3C45-BEDF-54D3779677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DDA2A24-F2C2-4215-9CD7-4A62F78DC503}" type="slidenum">
              <a:rPr lang="es-ES" altLang="es-ES" smtClean="0">
                <a:latin typeface="Arial" panose="020B0604020202020204" pitchFamily="34" charset="0"/>
              </a:rPr>
              <a:pPr>
                <a:spcBef>
                  <a:spcPct val="0"/>
                </a:spcBef>
              </a:pPr>
              <a:t>13</a:t>
            </a:fld>
            <a:endParaRPr lang="es-ES" altLang="es-E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a:extLst>
              <a:ext uri="{FF2B5EF4-FFF2-40B4-BE49-F238E27FC236}">
                <a16:creationId xmlns:a16="http://schemas.microsoft.com/office/drawing/2014/main" id="{D93DA317-0FE5-6403-54EF-142E5D937D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61204A16-B058-83DE-1C59-1386BD9F7695}"/>
              </a:ext>
            </a:extLst>
          </p:cNvPr>
          <p:cNvSpPr>
            <a:spLocks noGrp="1"/>
          </p:cNvSpPr>
          <p:nvPr>
            <p:ph type="body" idx="1"/>
          </p:nvPr>
        </p:nvSpPr>
        <p:spPr/>
        <p:txBody>
          <a:bodyPr>
            <a:normAutofit fontScale="85000" lnSpcReduction="20000"/>
          </a:bodyPr>
          <a:lstStyle/>
          <a:p>
            <a:pPr>
              <a:defRPr/>
            </a:pPr>
            <a:endParaRPr lang="es-ES" dirty="0"/>
          </a:p>
        </p:txBody>
      </p:sp>
      <p:sp>
        <p:nvSpPr>
          <p:cNvPr id="41988" name="3 Marcador de número de diapositiva">
            <a:extLst>
              <a:ext uri="{FF2B5EF4-FFF2-40B4-BE49-F238E27FC236}">
                <a16:creationId xmlns:a16="http://schemas.microsoft.com/office/drawing/2014/main" id="{328DD8F6-0703-95B7-C7FB-20F3946D09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E5E8BEA-6610-4881-9706-A7DEDE999100}" type="slidenum">
              <a:rPr lang="es-ES" altLang="es-ES" smtClean="0">
                <a:latin typeface="Arial" panose="020B0604020202020204" pitchFamily="34" charset="0"/>
              </a:rPr>
              <a:pPr>
                <a:spcBef>
                  <a:spcPct val="0"/>
                </a:spcBef>
              </a:pPr>
              <a:t>14</a:t>
            </a:fld>
            <a:endParaRPr lang="es-ES" altLang="es-E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a:extLst>
              <a:ext uri="{FF2B5EF4-FFF2-40B4-BE49-F238E27FC236}">
                <a16:creationId xmlns:a16="http://schemas.microsoft.com/office/drawing/2014/main" id="{6E061E44-6B46-D6E1-7119-707CE00B97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C5391997-44EC-EC5A-768E-299F885ED28D}"/>
              </a:ext>
            </a:extLst>
          </p:cNvPr>
          <p:cNvSpPr>
            <a:spLocks noGrp="1"/>
          </p:cNvSpPr>
          <p:nvPr>
            <p:ph type="body" idx="1"/>
          </p:nvPr>
        </p:nvSpPr>
        <p:spPr/>
        <p:txBody>
          <a:bodyPr>
            <a:normAutofit fontScale="85000" lnSpcReduction="20000"/>
          </a:bodyPr>
          <a:lstStyle/>
          <a:p>
            <a:pPr>
              <a:defRPr/>
            </a:pPr>
            <a:endParaRPr lang="es-ES" dirty="0"/>
          </a:p>
        </p:txBody>
      </p:sp>
      <p:sp>
        <p:nvSpPr>
          <p:cNvPr id="44036" name="3 Marcador de número de diapositiva">
            <a:extLst>
              <a:ext uri="{FF2B5EF4-FFF2-40B4-BE49-F238E27FC236}">
                <a16:creationId xmlns:a16="http://schemas.microsoft.com/office/drawing/2014/main" id="{263A9321-769D-22C3-4132-D885DF4565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A57F0F0-4018-4C82-8757-011ECBE68592}" type="slidenum">
              <a:rPr lang="es-ES" altLang="es-ES" smtClean="0">
                <a:latin typeface="Arial" panose="020B0604020202020204" pitchFamily="34" charset="0"/>
              </a:rPr>
              <a:pPr>
                <a:spcBef>
                  <a:spcPct val="0"/>
                </a:spcBef>
              </a:pPr>
              <a:t>15</a:t>
            </a:fld>
            <a:endParaRPr lang="es-ES" altLang="es-E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8FEDE1EE-4C12-4A4A-52F0-0D86A04300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4FA89710-F6C6-D52D-CB01-7BC2A8CF9056}"/>
              </a:ext>
            </a:extLst>
          </p:cNvPr>
          <p:cNvSpPr>
            <a:spLocks noGrp="1"/>
          </p:cNvSpPr>
          <p:nvPr>
            <p:ph type="body" idx="1"/>
          </p:nvPr>
        </p:nvSpPr>
        <p:spPr/>
        <p:txBody>
          <a:bodyPr>
            <a:normAutofit fontScale="85000" lnSpcReduction="20000"/>
          </a:bodyPr>
          <a:lstStyle/>
          <a:p>
            <a:pPr>
              <a:defRPr/>
            </a:pPr>
            <a:r>
              <a:rPr lang="es-ES" dirty="0"/>
              <a:t>El tratamiento  local de las </a:t>
            </a:r>
            <a:r>
              <a:rPr lang="es-ES" dirty="0" err="1"/>
              <a:t>metastasis</a:t>
            </a:r>
            <a:r>
              <a:rPr lang="es-ES" dirty="0"/>
              <a:t> cerebrales que incluye WBRT y SRS sigue evolucionando, la terapias locales juegan un importante papel en el manejo de las metástasis cerebrales </a:t>
            </a:r>
          </a:p>
          <a:p>
            <a:pPr>
              <a:defRPr/>
            </a:pPr>
            <a:r>
              <a:rPr lang="es-ES" dirty="0"/>
              <a:t>Escoger una u otra depende de factores del: </a:t>
            </a:r>
            <a:endParaRPr lang="es-ES" dirty="0">
              <a:solidFill>
                <a:srgbClr val="000099"/>
              </a:solidFill>
            </a:endParaRPr>
          </a:p>
          <a:p>
            <a:pPr>
              <a:defRPr/>
            </a:pPr>
            <a:endParaRPr lang="es-ES" dirty="0">
              <a:solidFill>
                <a:srgbClr val="000099"/>
              </a:solidFill>
            </a:endParaRPr>
          </a:p>
          <a:p>
            <a:pPr>
              <a:defRPr/>
            </a:pPr>
            <a:r>
              <a:rPr lang="es-ES" dirty="0">
                <a:solidFill>
                  <a:srgbClr val="000099"/>
                </a:solidFill>
              </a:rPr>
              <a:t>Paciente como  (IK, Esperanza de vida, y la edad)</a:t>
            </a:r>
          </a:p>
          <a:p>
            <a:pPr>
              <a:defRPr/>
            </a:pPr>
            <a:r>
              <a:rPr lang="es-ES" dirty="0">
                <a:solidFill>
                  <a:srgbClr val="000099"/>
                </a:solidFill>
              </a:rPr>
              <a:t>Tratamientos previos</a:t>
            </a:r>
          </a:p>
          <a:p>
            <a:pPr>
              <a:defRPr/>
            </a:pPr>
            <a:r>
              <a:rPr lang="es-ES" dirty="0">
                <a:solidFill>
                  <a:srgbClr val="000099"/>
                </a:solidFill>
              </a:rPr>
              <a:t>Tumor (tipo, numero, tamaño, localización de la </a:t>
            </a:r>
            <a:r>
              <a:rPr lang="es-ES" dirty="0" err="1">
                <a:solidFill>
                  <a:srgbClr val="000099"/>
                </a:solidFill>
              </a:rPr>
              <a:t>Met</a:t>
            </a:r>
            <a:r>
              <a:rPr lang="es-ES" dirty="0">
                <a:solidFill>
                  <a:srgbClr val="000099"/>
                </a:solidFill>
              </a:rPr>
              <a:t> y de la enfermedad </a:t>
            </a:r>
            <a:r>
              <a:rPr lang="es-ES" dirty="0" err="1">
                <a:solidFill>
                  <a:srgbClr val="000099"/>
                </a:solidFill>
              </a:rPr>
              <a:t>extracraneal</a:t>
            </a:r>
            <a:endParaRPr lang="es-ES" dirty="0">
              <a:solidFill>
                <a:srgbClr val="000099"/>
              </a:solidFill>
            </a:endParaRPr>
          </a:p>
          <a:p>
            <a:pPr>
              <a:defRPr/>
            </a:pPr>
            <a:endParaRPr lang="es-ES" dirty="0">
              <a:solidFill>
                <a:srgbClr val="000099"/>
              </a:solidFill>
            </a:endParaRPr>
          </a:p>
          <a:p>
            <a:pPr>
              <a:defRPr/>
            </a:pPr>
            <a:r>
              <a:rPr lang="es-ES" b="1" dirty="0">
                <a:solidFill>
                  <a:srgbClr val="000099"/>
                </a:solidFill>
              </a:rPr>
              <a:t>Ocupa todos los días mucho tiempo en comités</a:t>
            </a:r>
            <a:r>
              <a:rPr lang="es-ES" dirty="0">
                <a:solidFill>
                  <a:srgbClr val="000099"/>
                </a:solidFill>
              </a:rPr>
              <a:t>.</a:t>
            </a:r>
          </a:p>
          <a:p>
            <a:pPr>
              <a:defRPr/>
            </a:pPr>
            <a:endParaRPr lang="es-ES" dirty="0">
              <a:solidFill>
                <a:srgbClr val="000099"/>
              </a:solidFill>
            </a:endParaRPr>
          </a:p>
          <a:p>
            <a:pPr>
              <a:defRPr/>
            </a:pPr>
            <a:r>
              <a:rPr lang="es-ES" dirty="0">
                <a:solidFill>
                  <a:srgbClr val="000099"/>
                </a:solidFill>
              </a:rPr>
              <a:t>La colaboración multidisciplinar es importante para facilitar un plan individualizado para mejorar los resultados en pacientes con un tiempo de vida limitado. </a:t>
            </a:r>
          </a:p>
          <a:p>
            <a:pPr>
              <a:defRPr/>
            </a:pPr>
            <a:endParaRPr lang="es-ES" dirty="0">
              <a:solidFill>
                <a:srgbClr val="000099"/>
              </a:solidFill>
            </a:endParaRPr>
          </a:p>
          <a:p>
            <a:pPr>
              <a:defRPr/>
            </a:pPr>
            <a:r>
              <a:rPr lang="es-ES" dirty="0">
                <a:solidFill>
                  <a:srgbClr val="000099"/>
                </a:solidFill>
              </a:rPr>
              <a:t>Hay que evaluar el </a:t>
            </a:r>
            <a:r>
              <a:rPr lang="es-ES" b="1" dirty="0">
                <a:solidFill>
                  <a:srgbClr val="000099"/>
                </a:solidFill>
              </a:rPr>
              <a:t>la supervivencia de los pacientes </a:t>
            </a:r>
          </a:p>
          <a:p>
            <a:pPr>
              <a:defRPr/>
            </a:pPr>
            <a:endParaRPr lang="es-ES" dirty="0">
              <a:solidFill>
                <a:srgbClr val="000099"/>
              </a:solidFill>
            </a:endParaRPr>
          </a:p>
          <a:p>
            <a:pPr>
              <a:buFont typeface="Wingdings" pitchFamily="2" charset="2"/>
              <a:buChar char="Ø"/>
              <a:defRPr/>
            </a:pPr>
            <a:r>
              <a:rPr lang="es-ES" dirty="0">
                <a:solidFill>
                  <a:srgbClr val="000099"/>
                </a:solidFill>
              </a:rPr>
              <a:t>La experiencia muestra que aunque utilicemos herramientas reconocidas a nivel internacionalmente para predecir el pronóstico es  muy difícil proponer una radioterapia verdaderamente personalizada ya que  la predicción de la supervivencia  a nivel  individual a menudo falla.</a:t>
            </a:r>
          </a:p>
          <a:p>
            <a:pPr>
              <a:buFont typeface="Wingdings" pitchFamily="2" charset="2"/>
              <a:buChar char="Ø"/>
              <a:defRPr/>
            </a:pPr>
            <a:endParaRPr lang="es-ES" dirty="0">
              <a:solidFill>
                <a:srgbClr val="000099"/>
              </a:solidFill>
            </a:endParaRPr>
          </a:p>
          <a:p>
            <a:pPr>
              <a:buFont typeface="Wingdings" pitchFamily="2" charset="2"/>
              <a:buNone/>
              <a:defRPr/>
            </a:pPr>
            <a:br>
              <a:rPr lang="es-ES" dirty="0">
                <a:solidFill>
                  <a:srgbClr val="000099"/>
                </a:solidFill>
              </a:rPr>
            </a:br>
            <a:r>
              <a:rPr lang="es-ES" dirty="0">
                <a:solidFill>
                  <a:srgbClr val="000099"/>
                </a:solidFill>
              </a:rPr>
              <a:t>Tenemos que tener en cuenta  a </a:t>
            </a:r>
            <a:r>
              <a:rPr lang="es-ES" b="1" dirty="0">
                <a:solidFill>
                  <a:srgbClr val="000099"/>
                </a:solidFill>
              </a:rPr>
              <a:t>las alteraciones </a:t>
            </a:r>
            <a:r>
              <a:rPr lang="es-ES" b="1" dirty="0" err="1">
                <a:solidFill>
                  <a:srgbClr val="000099"/>
                </a:solidFill>
              </a:rPr>
              <a:t>nuerogognitivas</a:t>
            </a:r>
            <a:r>
              <a:rPr lang="es-ES" b="1" dirty="0">
                <a:solidFill>
                  <a:srgbClr val="000099"/>
                </a:solidFill>
              </a:rPr>
              <a:t> producidas por la WBRT en caso de ofrecer este tratamiento </a:t>
            </a:r>
          </a:p>
          <a:p>
            <a:pPr>
              <a:buFont typeface="Wingdings" pitchFamily="2" charset="2"/>
              <a:buNone/>
              <a:defRPr/>
            </a:pPr>
            <a:r>
              <a:rPr lang="es-ES" dirty="0">
                <a:solidFill>
                  <a:srgbClr val="000099"/>
                </a:solidFill>
              </a:rPr>
              <a:t> y tener en cuenta estudios que nos indican la protección con intervenciones farmacológicas, (</a:t>
            </a:r>
            <a:r>
              <a:rPr lang="es-ES" dirty="0" err="1">
                <a:solidFill>
                  <a:srgbClr val="000099"/>
                </a:solidFill>
              </a:rPr>
              <a:t>memantine</a:t>
            </a:r>
            <a:r>
              <a:rPr lang="es-ES" dirty="0">
                <a:solidFill>
                  <a:srgbClr val="000099"/>
                </a:solidFill>
              </a:rPr>
              <a:t>) y con la protección del Hipocampo </a:t>
            </a:r>
          </a:p>
          <a:p>
            <a:pPr>
              <a:buFont typeface="Wingdings" pitchFamily="2" charset="2"/>
              <a:buChar char="Ø"/>
              <a:defRPr/>
            </a:pPr>
            <a:endParaRPr lang="es-ES" dirty="0">
              <a:solidFill>
                <a:srgbClr val="000099"/>
              </a:solidFill>
            </a:endParaRPr>
          </a:p>
          <a:p>
            <a:pPr>
              <a:buFont typeface="Wingdings" pitchFamily="2" charset="2"/>
              <a:buNone/>
              <a:defRPr/>
            </a:pPr>
            <a:r>
              <a:rPr lang="es-ES" dirty="0">
                <a:solidFill>
                  <a:srgbClr val="000099"/>
                </a:solidFill>
              </a:rPr>
              <a:t>Aunque hay un incremento en la utilización de la SRS la WBRT sigue teniendo un papel importante. </a:t>
            </a:r>
            <a:endParaRPr lang="es-ES" dirty="0"/>
          </a:p>
        </p:txBody>
      </p:sp>
      <p:sp>
        <p:nvSpPr>
          <p:cNvPr id="46084" name="3 Marcador de número de diapositiva">
            <a:extLst>
              <a:ext uri="{FF2B5EF4-FFF2-40B4-BE49-F238E27FC236}">
                <a16:creationId xmlns:a16="http://schemas.microsoft.com/office/drawing/2014/main" id="{C768E2F2-F62A-84C0-1AE2-AE3ABDB66E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6AA1C24-CDDB-4127-BBD5-82B5C7FCDCB7}" type="slidenum">
              <a:rPr lang="es-ES" altLang="es-ES" smtClean="0">
                <a:latin typeface="Arial" panose="020B0604020202020204" pitchFamily="34" charset="0"/>
              </a:rPr>
              <a:pPr>
                <a:spcBef>
                  <a:spcPct val="0"/>
                </a:spcBef>
              </a:pPr>
              <a:t>16</a:t>
            </a:fld>
            <a:endParaRPr lang="es-ES" altLang="es-E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a:extLst>
              <a:ext uri="{FF2B5EF4-FFF2-40B4-BE49-F238E27FC236}">
                <a16:creationId xmlns:a16="http://schemas.microsoft.com/office/drawing/2014/main" id="{8BAF1D44-CED5-809E-4063-C9FF80AA4D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4AB9C3D8-B743-07DB-983D-A1C53AB76F55}"/>
              </a:ext>
            </a:extLst>
          </p:cNvPr>
          <p:cNvSpPr>
            <a:spLocks noGrp="1"/>
          </p:cNvSpPr>
          <p:nvPr>
            <p:ph type="body" idx="1"/>
          </p:nvPr>
        </p:nvSpPr>
        <p:spPr/>
        <p:txBody>
          <a:bodyPr>
            <a:normAutofit fontScale="85000" lnSpcReduction="20000"/>
          </a:bodyPr>
          <a:lstStyle/>
          <a:p>
            <a:pPr>
              <a:defRPr/>
            </a:pPr>
            <a:endParaRPr lang="es-ES" dirty="0"/>
          </a:p>
        </p:txBody>
      </p:sp>
      <p:sp>
        <p:nvSpPr>
          <p:cNvPr id="48132" name="3 Marcador de número de diapositiva">
            <a:extLst>
              <a:ext uri="{FF2B5EF4-FFF2-40B4-BE49-F238E27FC236}">
                <a16:creationId xmlns:a16="http://schemas.microsoft.com/office/drawing/2014/main" id="{B9116FC9-7C8F-8129-03A9-487961E26A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C3629EA-B140-472B-9872-D345262AC32A}" type="slidenum">
              <a:rPr lang="es-ES" altLang="es-ES" smtClean="0">
                <a:latin typeface="Arial" panose="020B0604020202020204" pitchFamily="34" charset="0"/>
              </a:rPr>
              <a:pPr>
                <a:spcBef>
                  <a:spcPct val="0"/>
                </a:spcBef>
              </a:pPr>
              <a:t>17</a:t>
            </a:fld>
            <a:endParaRPr lang="es-ES" altLang="es-E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a:extLst>
              <a:ext uri="{FF2B5EF4-FFF2-40B4-BE49-F238E27FC236}">
                <a16:creationId xmlns:a16="http://schemas.microsoft.com/office/drawing/2014/main" id="{2238A4E9-9346-F3F2-57BC-0309F0870C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3EA295D8-8F88-0BBD-ACA9-E533D9CEB1EA}"/>
              </a:ext>
            </a:extLst>
          </p:cNvPr>
          <p:cNvSpPr>
            <a:spLocks noGrp="1"/>
          </p:cNvSpPr>
          <p:nvPr>
            <p:ph type="body" idx="1"/>
          </p:nvPr>
        </p:nvSpPr>
        <p:spPr/>
        <p:txBody>
          <a:bodyPr>
            <a:normAutofit fontScale="85000" lnSpcReduction="20000"/>
          </a:bodyPr>
          <a:lstStyle/>
          <a:p>
            <a:pPr>
              <a:defRPr/>
            </a:pPr>
            <a:endParaRPr lang="es-ES" dirty="0"/>
          </a:p>
        </p:txBody>
      </p:sp>
      <p:sp>
        <p:nvSpPr>
          <p:cNvPr id="50180" name="3 Marcador de número de diapositiva">
            <a:extLst>
              <a:ext uri="{FF2B5EF4-FFF2-40B4-BE49-F238E27FC236}">
                <a16:creationId xmlns:a16="http://schemas.microsoft.com/office/drawing/2014/main" id="{7C51B436-0C6B-0FC1-D419-E96595E231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F3AD16B-A250-4582-A2B1-7D6715FAA62E}" type="slidenum">
              <a:rPr lang="es-ES" altLang="es-ES" smtClean="0">
                <a:latin typeface="Arial" panose="020B0604020202020204" pitchFamily="34" charset="0"/>
              </a:rPr>
              <a:pPr>
                <a:spcBef>
                  <a:spcPct val="0"/>
                </a:spcBef>
              </a:pPr>
              <a:t>18</a:t>
            </a:fld>
            <a:endParaRPr lang="es-ES" altLang="es-E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6A4640-2512-43C3-B356-3B18DAB3B3F1}" type="slidenum">
              <a:rPr lang="es-ES" smtClean="0"/>
              <a:t>22</a:t>
            </a:fld>
            <a:endParaRPr lang="es-ES"/>
          </a:p>
        </p:txBody>
      </p:sp>
    </p:spTree>
    <p:extLst>
      <p:ext uri="{BB962C8B-B14F-4D97-AF65-F5344CB8AC3E}">
        <p14:creationId xmlns:p14="http://schemas.microsoft.com/office/powerpoint/2010/main" val="336762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a:extLst>
              <a:ext uri="{FF2B5EF4-FFF2-40B4-BE49-F238E27FC236}">
                <a16:creationId xmlns:a16="http://schemas.microsoft.com/office/drawing/2014/main" id="{9255A415-8334-3B01-27D3-2F8E9DF8B9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2 Marcador de notas">
            <a:extLst>
              <a:ext uri="{FF2B5EF4-FFF2-40B4-BE49-F238E27FC236}">
                <a16:creationId xmlns:a16="http://schemas.microsoft.com/office/drawing/2014/main" id="{9DC40DCA-7FF1-8E22-260E-D79258BA1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11268" name="3 Marcador de número de diapositiva">
            <a:extLst>
              <a:ext uri="{FF2B5EF4-FFF2-40B4-BE49-F238E27FC236}">
                <a16:creationId xmlns:a16="http://schemas.microsoft.com/office/drawing/2014/main" id="{01D97293-37CA-2329-6993-947AC6FC12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53365AE-42E1-4549-94A6-6C11DD9F1B57}" type="slidenum">
              <a:rPr lang="es-ES" altLang="es-ES" smtClean="0">
                <a:latin typeface="Arial" panose="020B0604020202020204" pitchFamily="34" charset="0"/>
              </a:rPr>
              <a:pPr>
                <a:spcBef>
                  <a:spcPct val="0"/>
                </a:spcBef>
              </a:pPr>
              <a:t>2</a:t>
            </a:fld>
            <a:endParaRPr lang="es-ES" altLang="es-E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6A4640-2512-43C3-B356-3B18DAB3B3F1}" type="slidenum">
              <a:rPr lang="es-ES" smtClean="0"/>
              <a:t>23</a:t>
            </a:fld>
            <a:endParaRPr lang="es-ES"/>
          </a:p>
        </p:txBody>
      </p:sp>
    </p:spTree>
    <p:extLst>
      <p:ext uri="{BB962C8B-B14F-4D97-AF65-F5344CB8AC3E}">
        <p14:creationId xmlns:p14="http://schemas.microsoft.com/office/powerpoint/2010/main" val="139150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6A4640-2512-43C3-B356-3B18DAB3B3F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369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6A4640-2512-43C3-B356-3B18DAB3B3F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89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a:extLst>
              <a:ext uri="{FF2B5EF4-FFF2-40B4-BE49-F238E27FC236}">
                <a16:creationId xmlns:a16="http://schemas.microsoft.com/office/drawing/2014/main" id="{3F9B3E56-AFFD-2C81-9952-A5E280E4B9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2 Marcador de notas">
            <a:extLst>
              <a:ext uri="{FF2B5EF4-FFF2-40B4-BE49-F238E27FC236}">
                <a16:creationId xmlns:a16="http://schemas.microsoft.com/office/drawing/2014/main" id="{2C6E720B-BAF0-55EE-9387-8A1A35BBFD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14340" name="3 Marcador de número de diapositiva">
            <a:extLst>
              <a:ext uri="{FF2B5EF4-FFF2-40B4-BE49-F238E27FC236}">
                <a16:creationId xmlns:a16="http://schemas.microsoft.com/office/drawing/2014/main" id="{41347DAD-3752-CA6E-3FA9-C0208D5D89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5D6DF9F-32A2-48CC-97D9-54D7216A2671}" type="slidenum">
              <a:rPr lang="es-ES" altLang="es-ES">
                <a:latin typeface="Arial" panose="020B0604020202020204" pitchFamily="34" charset="0"/>
              </a:rPr>
              <a:pPr>
                <a:spcBef>
                  <a:spcPct val="0"/>
                </a:spcBef>
              </a:pPr>
              <a:t>26</a:t>
            </a:fld>
            <a:endParaRPr lang="es-ES" altLang="es-E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a:extLst>
              <a:ext uri="{FF2B5EF4-FFF2-40B4-BE49-F238E27FC236}">
                <a16:creationId xmlns:a16="http://schemas.microsoft.com/office/drawing/2014/main" id="{643540A9-A50B-D832-CC27-0AB21F96AD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a:extLst>
              <a:ext uri="{FF2B5EF4-FFF2-40B4-BE49-F238E27FC236}">
                <a16:creationId xmlns:a16="http://schemas.microsoft.com/office/drawing/2014/main" id="{34F04878-CEA0-FB24-12D4-55A0311C1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16388" name="3 Marcador de número de diapositiva">
            <a:extLst>
              <a:ext uri="{FF2B5EF4-FFF2-40B4-BE49-F238E27FC236}">
                <a16:creationId xmlns:a16="http://schemas.microsoft.com/office/drawing/2014/main" id="{F01B92F2-6432-BB7C-8237-F48B1E48E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F427127-F942-42EB-BF3C-BC8178F3CDC7}" type="slidenum">
              <a:rPr lang="es-ES" altLang="es-ES">
                <a:latin typeface="Arial" panose="020B0604020202020204" pitchFamily="34" charset="0"/>
              </a:rPr>
              <a:pPr>
                <a:spcBef>
                  <a:spcPct val="0"/>
                </a:spcBef>
              </a:pPr>
              <a:t>27</a:t>
            </a:fld>
            <a:endParaRPr lang="es-ES" altLang="es-E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a:extLst>
              <a:ext uri="{FF2B5EF4-FFF2-40B4-BE49-F238E27FC236}">
                <a16:creationId xmlns:a16="http://schemas.microsoft.com/office/drawing/2014/main" id="{A16EB01B-1A4C-8B86-9D7D-109F90C103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a:extLst>
              <a:ext uri="{FF2B5EF4-FFF2-40B4-BE49-F238E27FC236}">
                <a16:creationId xmlns:a16="http://schemas.microsoft.com/office/drawing/2014/main" id="{4F432262-AA79-8D54-570C-8D5D9B79CB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20484" name="3 Marcador de número de diapositiva">
            <a:extLst>
              <a:ext uri="{FF2B5EF4-FFF2-40B4-BE49-F238E27FC236}">
                <a16:creationId xmlns:a16="http://schemas.microsoft.com/office/drawing/2014/main" id="{D6423139-721D-8499-35C1-FB478CA0E1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800CBCA-2941-46C3-B773-7575B071333A}" type="slidenum">
              <a:rPr lang="es-ES" altLang="es-ES">
                <a:latin typeface="Arial" panose="020B0604020202020204" pitchFamily="34" charset="0"/>
              </a:rPr>
              <a:pPr>
                <a:spcBef>
                  <a:spcPct val="0"/>
                </a:spcBef>
              </a:pPr>
              <a:t>28</a:t>
            </a:fld>
            <a:endParaRPr lang="es-ES" altLang="es-E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a:extLst>
              <a:ext uri="{FF2B5EF4-FFF2-40B4-BE49-F238E27FC236}">
                <a16:creationId xmlns:a16="http://schemas.microsoft.com/office/drawing/2014/main" id="{1911B6A6-3BD0-3FA0-946E-4F3F740D10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D13FD418-D2EC-B462-DC1B-6BFBD19C2ACF}"/>
              </a:ext>
            </a:extLst>
          </p:cNvPr>
          <p:cNvSpPr>
            <a:spLocks noGrp="1"/>
          </p:cNvSpPr>
          <p:nvPr>
            <p:ph type="body" idx="1"/>
          </p:nvPr>
        </p:nvSpPr>
        <p:spPr/>
        <p:txBody>
          <a:bodyPr>
            <a:normAutofit fontScale="85000" lnSpcReduction="10000"/>
          </a:bodyPr>
          <a:lstStyle/>
          <a:p>
            <a:pPr>
              <a:defRPr/>
            </a:pPr>
            <a:endParaRPr lang="es-ES" dirty="0"/>
          </a:p>
        </p:txBody>
      </p:sp>
      <p:sp>
        <p:nvSpPr>
          <p:cNvPr id="22532" name="3 Marcador de número de diapositiva">
            <a:extLst>
              <a:ext uri="{FF2B5EF4-FFF2-40B4-BE49-F238E27FC236}">
                <a16:creationId xmlns:a16="http://schemas.microsoft.com/office/drawing/2014/main" id="{449EDD40-D4BF-3898-847C-9C8FCE3D1B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A8BE8F6-F544-4953-A224-C0D230BE44B0}" type="slidenum">
              <a:rPr lang="es-ES" altLang="es-ES">
                <a:latin typeface="Arial" panose="020B0604020202020204" pitchFamily="34" charset="0"/>
              </a:rPr>
              <a:pPr>
                <a:spcBef>
                  <a:spcPct val="0"/>
                </a:spcBef>
              </a:pPr>
              <a:t>29</a:t>
            </a:fld>
            <a:endParaRPr lang="es-ES" altLang="es-E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a:extLst>
              <a:ext uri="{FF2B5EF4-FFF2-40B4-BE49-F238E27FC236}">
                <a16:creationId xmlns:a16="http://schemas.microsoft.com/office/drawing/2014/main" id="{ACF4B2EC-9E62-49DA-5B6F-0181C02EE6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a:extLst>
              <a:ext uri="{FF2B5EF4-FFF2-40B4-BE49-F238E27FC236}">
                <a16:creationId xmlns:a16="http://schemas.microsoft.com/office/drawing/2014/main" id="{3D99140A-B241-6567-5D14-A08DB8777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a:p>
            <a:endParaRPr lang="es-ES" altLang="es-ES" dirty="0"/>
          </a:p>
        </p:txBody>
      </p:sp>
      <p:sp>
        <p:nvSpPr>
          <p:cNvPr id="24580" name="3 Marcador de número de diapositiva">
            <a:extLst>
              <a:ext uri="{FF2B5EF4-FFF2-40B4-BE49-F238E27FC236}">
                <a16:creationId xmlns:a16="http://schemas.microsoft.com/office/drawing/2014/main" id="{BAAACD3F-D623-3F63-99CD-3468904BEA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DD4786A-EDD5-4812-BE18-51C714C12BEC}" type="slidenum">
              <a:rPr lang="es-ES" altLang="es-ES">
                <a:latin typeface="Arial" panose="020B0604020202020204" pitchFamily="34" charset="0"/>
              </a:rPr>
              <a:pPr>
                <a:spcBef>
                  <a:spcPct val="0"/>
                </a:spcBef>
              </a:pPr>
              <a:t>32</a:t>
            </a:fld>
            <a:endParaRPr lang="es-ES" altLang="es-E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a:extLst>
              <a:ext uri="{FF2B5EF4-FFF2-40B4-BE49-F238E27FC236}">
                <a16:creationId xmlns:a16="http://schemas.microsoft.com/office/drawing/2014/main" id="{5F0D6E23-83D8-0F21-FA33-5E94B8C1C2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a:extLst>
              <a:ext uri="{FF2B5EF4-FFF2-40B4-BE49-F238E27FC236}">
                <a16:creationId xmlns:a16="http://schemas.microsoft.com/office/drawing/2014/main" id="{F3346FF8-9D23-E63E-2F54-BC580DBCD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44036" name="3 Marcador de número de diapositiva">
            <a:extLst>
              <a:ext uri="{FF2B5EF4-FFF2-40B4-BE49-F238E27FC236}">
                <a16:creationId xmlns:a16="http://schemas.microsoft.com/office/drawing/2014/main" id="{EBB8975B-0A61-383D-32B5-617D38A7E8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7DEE390-3215-4158-B27F-6B8AB8884F18}" type="slidenum">
              <a:rPr lang="es-ES" altLang="es-ES">
                <a:latin typeface="Arial" panose="020B0604020202020204" pitchFamily="34" charset="0"/>
              </a:rPr>
              <a:pPr>
                <a:spcBef>
                  <a:spcPct val="0"/>
                </a:spcBef>
              </a:pPr>
              <a:t>34</a:t>
            </a:fld>
            <a:endParaRPr lang="es-ES" altLang="es-E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184610FD-C448-0132-AB98-91515D19C2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a:extLst>
              <a:ext uri="{FF2B5EF4-FFF2-40B4-BE49-F238E27FC236}">
                <a16:creationId xmlns:a16="http://schemas.microsoft.com/office/drawing/2014/main" id="{6075D24A-5667-B898-5ABC-E4EA8A2B34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6084" name="3 Marcador de número de diapositiva">
            <a:extLst>
              <a:ext uri="{FF2B5EF4-FFF2-40B4-BE49-F238E27FC236}">
                <a16:creationId xmlns:a16="http://schemas.microsoft.com/office/drawing/2014/main" id="{7E30BFD4-D139-0C00-B919-1E201DC821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E056C09-3EE8-465B-87C6-26B1690B4757}" type="slidenum">
              <a:rPr lang="es-ES" altLang="es-ES">
                <a:latin typeface="Arial" panose="020B0604020202020204" pitchFamily="34" charset="0"/>
              </a:rPr>
              <a:pPr>
                <a:spcBef>
                  <a:spcPct val="0"/>
                </a:spcBef>
              </a:pPr>
              <a:t>35</a:t>
            </a:fld>
            <a:endParaRPr lang="es-ES" altLang="es-E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imagen de diapositiva">
            <a:extLst>
              <a:ext uri="{FF2B5EF4-FFF2-40B4-BE49-F238E27FC236}">
                <a16:creationId xmlns:a16="http://schemas.microsoft.com/office/drawing/2014/main" id="{C3F9BAFE-E4F5-2847-B3D8-1A37CD3CFB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2 Marcador de notas">
            <a:extLst>
              <a:ext uri="{FF2B5EF4-FFF2-40B4-BE49-F238E27FC236}">
                <a16:creationId xmlns:a16="http://schemas.microsoft.com/office/drawing/2014/main" id="{A9380F36-C9CD-D701-00C3-CA4D5C9AA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13316" name="3 Marcador de número de diapositiva">
            <a:extLst>
              <a:ext uri="{FF2B5EF4-FFF2-40B4-BE49-F238E27FC236}">
                <a16:creationId xmlns:a16="http://schemas.microsoft.com/office/drawing/2014/main" id="{58D36E5D-E9AE-FCDF-A3C6-9304BE48E0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3C0F6E6-5B98-45A8-8B86-78383CF6E26D}" type="slidenum">
              <a:rPr lang="es-ES" altLang="es-ES" smtClean="0">
                <a:latin typeface="Arial" panose="020B0604020202020204" pitchFamily="34" charset="0"/>
              </a:rPr>
              <a:pPr>
                <a:spcBef>
                  <a:spcPct val="0"/>
                </a:spcBef>
              </a:pPr>
              <a:t>3</a:t>
            </a:fld>
            <a:endParaRPr lang="es-ES" altLang="es-E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a:extLst>
              <a:ext uri="{FF2B5EF4-FFF2-40B4-BE49-F238E27FC236}">
                <a16:creationId xmlns:a16="http://schemas.microsoft.com/office/drawing/2014/main" id="{153C69B0-3331-D6B5-9C8E-8AAB3854A5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a:extLst>
              <a:ext uri="{FF2B5EF4-FFF2-40B4-BE49-F238E27FC236}">
                <a16:creationId xmlns:a16="http://schemas.microsoft.com/office/drawing/2014/main" id="{13DF6DAC-FDC3-1F01-4177-4F27F072B5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48132" name="3 Marcador de número de diapositiva">
            <a:extLst>
              <a:ext uri="{FF2B5EF4-FFF2-40B4-BE49-F238E27FC236}">
                <a16:creationId xmlns:a16="http://schemas.microsoft.com/office/drawing/2014/main" id="{5963783F-61C7-E517-2C3A-4C8C41F0D1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A4BB53-05EF-4473-8837-B4F78666E77E}" type="slidenum">
              <a:rPr lang="es-ES" altLang="es-ES">
                <a:latin typeface="Arial" panose="020B0604020202020204" pitchFamily="34" charset="0"/>
              </a:rPr>
              <a:pPr>
                <a:spcBef>
                  <a:spcPct val="0"/>
                </a:spcBef>
              </a:pPr>
              <a:t>36</a:t>
            </a:fld>
            <a:endParaRPr lang="es-ES" altLang="es-E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a:extLst>
              <a:ext uri="{FF2B5EF4-FFF2-40B4-BE49-F238E27FC236}">
                <a16:creationId xmlns:a16="http://schemas.microsoft.com/office/drawing/2014/main" id="{BF8BBAE1-174D-3E96-9155-F899677D56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a:extLst>
              <a:ext uri="{FF2B5EF4-FFF2-40B4-BE49-F238E27FC236}">
                <a16:creationId xmlns:a16="http://schemas.microsoft.com/office/drawing/2014/main" id="{19B762A6-CFF3-BF8A-A909-9400C45D0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65540" name="3 Marcador de número de diapositiva">
            <a:extLst>
              <a:ext uri="{FF2B5EF4-FFF2-40B4-BE49-F238E27FC236}">
                <a16:creationId xmlns:a16="http://schemas.microsoft.com/office/drawing/2014/main" id="{53DEA364-45B4-1F58-8F0E-4583B7C540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77D5304-6580-4104-96ED-7C7EA716EB03}" type="slidenum">
              <a:rPr lang="es-ES" altLang="es-ES">
                <a:latin typeface="Arial" panose="020B0604020202020204" pitchFamily="34" charset="0"/>
              </a:rPr>
              <a:pPr>
                <a:spcBef>
                  <a:spcPct val="0"/>
                </a:spcBef>
              </a:pPr>
              <a:t>40</a:t>
            </a:fld>
            <a:endParaRPr lang="es-ES" altLang="es-E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a:extLst>
              <a:ext uri="{FF2B5EF4-FFF2-40B4-BE49-F238E27FC236}">
                <a16:creationId xmlns:a16="http://schemas.microsoft.com/office/drawing/2014/main" id="{A8861990-8669-FBCC-822F-7E162019BB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2 Marcador de notas">
            <a:extLst>
              <a:ext uri="{FF2B5EF4-FFF2-40B4-BE49-F238E27FC236}">
                <a16:creationId xmlns:a16="http://schemas.microsoft.com/office/drawing/2014/main" id="{1A4B7C57-F66D-BAE1-883F-0E0BA83E7D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Hunter demuestra en un estudio retrospectivo  que la meidana de la  supervivencia global en pacientes  con 5 o mas metastasis fue de 7.5 m despues de la SRS. </a:t>
            </a:r>
          </a:p>
          <a:p>
            <a:endParaRPr lang="es-ES" altLang="es-ES"/>
          </a:p>
        </p:txBody>
      </p:sp>
      <p:sp>
        <p:nvSpPr>
          <p:cNvPr id="76804" name="3 Marcador de número de diapositiva">
            <a:extLst>
              <a:ext uri="{FF2B5EF4-FFF2-40B4-BE49-F238E27FC236}">
                <a16:creationId xmlns:a16="http://schemas.microsoft.com/office/drawing/2014/main" id="{AE249622-61E6-D08A-DD6F-E488ACF58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D660383-7A4A-4E54-9B0B-A310BF7C5AFD}" type="slidenum">
              <a:rPr lang="es-ES" altLang="es-ES">
                <a:latin typeface="Arial" panose="020B0604020202020204" pitchFamily="34" charset="0"/>
              </a:rPr>
              <a:pPr>
                <a:spcBef>
                  <a:spcPct val="0"/>
                </a:spcBef>
              </a:pPr>
              <a:t>44</a:t>
            </a:fld>
            <a:endParaRPr lang="es-ES" altLang="es-E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a:extLst>
              <a:ext uri="{FF2B5EF4-FFF2-40B4-BE49-F238E27FC236}">
                <a16:creationId xmlns:a16="http://schemas.microsoft.com/office/drawing/2014/main" id="{9B491E35-E785-9521-229D-A4AF0C1548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2 Marcador de notas">
            <a:extLst>
              <a:ext uri="{FF2B5EF4-FFF2-40B4-BE49-F238E27FC236}">
                <a16:creationId xmlns:a16="http://schemas.microsoft.com/office/drawing/2014/main" id="{7FF4B9FB-9D54-3F60-4F82-3EDFD44E10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78852" name="3 Marcador de número de diapositiva">
            <a:extLst>
              <a:ext uri="{FF2B5EF4-FFF2-40B4-BE49-F238E27FC236}">
                <a16:creationId xmlns:a16="http://schemas.microsoft.com/office/drawing/2014/main" id="{9063B060-443B-6FEC-B57A-14DD6BAC3D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1D7608F-6DF8-4175-933B-134B7034095D}" type="slidenum">
              <a:rPr lang="es-ES" altLang="es-ES">
                <a:latin typeface="Arial" panose="020B0604020202020204" pitchFamily="34" charset="0"/>
              </a:rPr>
              <a:pPr>
                <a:spcBef>
                  <a:spcPct val="0"/>
                </a:spcBef>
              </a:pPr>
              <a:t>45</a:t>
            </a:fld>
            <a:endParaRPr lang="es-ES" altLang="es-E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a:extLst>
              <a:ext uri="{FF2B5EF4-FFF2-40B4-BE49-F238E27FC236}">
                <a16:creationId xmlns:a16="http://schemas.microsoft.com/office/drawing/2014/main" id="{CE81758C-12B1-984F-FF62-7DC744F740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a:extLst>
              <a:ext uri="{FF2B5EF4-FFF2-40B4-BE49-F238E27FC236}">
                <a16:creationId xmlns:a16="http://schemas.microsoft.com/office/drawing/2014/main" id="{F3344FED-B201-6652-B2D9-94E57E9D4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84996" name="3 Marcador de número de diapositiva">
            <a:extLst>
              <a:ext uri="{FF2B5EF4-FFF2-40B4-BE49-F238E27FC236}">
                <a16:creationId xmlns:a16="http://schemas.microsoft.com/office/drawing/2014/main" id="{526898C5-64B1-D6D9-5DC5-28ECA3D427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7C7F4D7-0922-4A62-802D-95DFF92539EC}" type="slidenum">
              <a:rPr lang="es-ES" altLang="es-ES">
                <a:latin typeface="Arial" panose="020B0604020202020204" pitchFamily="34" charset="0"/>
              </a:rPr>
              <a:pPr>
                <a:spcBef>
                  <a:spcPct val="0"/>
                </a:spcBef>
              </a:pPr>
              <a:t>46</a:t>
            </a:fld>
            <a:endParaRPr lang="es-ES" altLang="es-E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a:extLst>
              <a:ext uri="{FF2B5EF4-FFF2-40B4-BE49-F238E27FC236}">
                <a16:creationId xmlns:a16="http://schemas.microsoft.com/office/drawing/2014/main" id="{6E953685-366D-8CA3-3197-3F94118355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a:extLst>
              <a:ext uri="{FF2B5EF4-FFF2-40B4-BE49-F238E27FC236}">
                <a16:creationId xmlns:a16="http://schemas.microsoft.com/office/drawing/2014/main" id="{EDD38C71-E6D3-6491-E6CF-3F876D439C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87044" name="3 Marcador de número de diapositiva">
            <a:extLst>
              <a:ext uri="{FF2B5EF4-FFF2-40B4-BE49-F238E27FC236}">
                <a16:creationId xmlns:a16="http://schemas.microsoft.com/office/drawing/2014/main" id="{4DD0E8BC-009B-3A76-E3DC-6DD9B3B31F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219C5E4-3EA2-468A-8CDF-6372FBB30C76}" type="slidenum">
              <a:rPr lang="es-ES" altLang="es-ES">
                <a:latin typeface="Arial" panose="020B0604020202020204" pitchFamily="34" charset="0"/>
              </a:rPr>
              <a:pPr>
                <a:spcBef>
                  <a:spcPct val="0"/>
                </a:spcBef>
              </a:pPr>
              <a:t>47</a:t>
            </a:fld>
            <a:endParaRPr lang="es-ES" altLang="es-E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a:extLst>
              <a:ext uri="{FF2B5EF4-FFF2-40B4-BE49-F238E27FC236}">
                <a16:creationId xmlns:a16="http://schemas.microsoft.com/office/drawing/2014/main" id="{4C5CA40E-EBD9-D486-231B-4AA903FE6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0853CCF7-808E-507E-9ACC-2F769280F81D}"/>
              </a:ext>
            </a:extLst>
          </p:cNvPr>
          <p:cNvSpPr>
            <a:spLocks noGrp="1"/>
          </p:cNvSpPr>
          <p:nvPr>
            <p:ph type="body" idx="1"/>
          </p:nvPr>
        </p:nvSpPr>
        <p:spPr/>
        <p:txBody>
          <a:bodyPr>
            <a:normAutofit fontScale="92500" lnSpcReduction="20000"/>
          </a:bodyPr>
          <a:lstStyle/>
          <a:p>
            <a:pPr>
              <a:defRPr/>
            </a:pPr>
            <a:r>
              <a:rPr lang="es-ES" dirty="0"/>
              <a:t>Los estudios </a:t>
            </a:r>
            <a:r>
              <a:rPr lang="es-ES" dirty="0" err="1"/>
              <a:t>aleatorizados</a:t>
            </a:r>
            <a:r>
              <a:rPr lang="es-ES" dirty="0"/>
              <a:t> discutidos anteriormente demuestran que postoperatoria  WBRT mejora claramente el control intracraneal</a:t>
            </a:r>
          </a:p>
          <a:p>
            <a:pPr>
              <a:defRPr/>
            </a:pPr>
            <a:r>
              <a:rPr lang="es-ES" dirty="0"/>
              <a:t>de metástasis cerebrales, pero también demuestran que este beneficio no se ha traducir categóricamente en un beneficio de la  supervivencia general</a:t>
            </a:r>
          </a:p>
          <a:p>
            <a:pPr>
              <a:defRPr/>
            </a:pPr>
            <a:r>
              <a:rPr lang="es-ES" dirty="0"/>
              <a:t>Además, existe la preocupación sobre el potencial deterioro cognitivo en los pacientes que recibieron WBRT </a:t>
            </a:r>
          </a:p>
          <a:p>
            <a:pPr>
              <a:defRPr/>
            </a:pPr>
            <a:r>
              <a:rPr lang="es-ES" dirty="0"/>
              <a:t>Más importante aún, hay datos emergentes presentados por </a:t>
            </a:r>
            <a:r>
              <a:rPr lang="es-ES" dirty="0" err="1"/>
              <a:t>Sahgal</a:t>
            </a:r>
            <a:r>
              <a:rPr lang="es-ES" dirty="0"/>
              <a:t> que  muestran una ventaja de supervivencia global del SRS</a:t>
            </a:r>
          </a:p>
          <a:p>
            <a:pPr>
              <a:defRPr/>
            </a:pPr>
            <a:r>
              <a:rPr lang="es-ES" dirty="0"/>
              <a:t>solo sobre WBRT  (10 frente a 8,2 meses) para los pacientes de 50 años o mas jóvenes que tienen de uno a cuatro metástasis cerebrales, en la base de un meta-análisis de tres estudios  fases III , con todas las consideraciones que hemos mencionado anteriormente </a:t>
            </a:r>
          </a:p>
          <a:p>
            <a:pPr>
              <a:defRPr/>
            </a:pPr>
            <a:r>
              <a:rPr lang="es-ES" dirty="0"/>
              <a:t>El análisis de </a:t>
            </a:r>
            <a:r>
              <a:rPr lang="es-ES" dirty="0" err="1"/>
              <a:t>Sahgal</a:t>
            </a:r>
            <a:r>
              <a:rPr lang="es-ES" dirty="0"/>
              <a:t> fue realizado con los datos de los estudios antes mencionados </a:t>
            </a:r>
          </a:p>
          <a:p>
            <a:pPr>
              <a:defRPr/>
            </a:pPr>
            <a:r>
              <a:rPr lang="es-ES" dirty="0"/>
              <a:t>Incluyeron pacientes que tenían 1 a 4 metástasis que fueron tratados con SRS con o sin WBRT con criterios de inclusión diferentes en los tres estudios </a:t>
            </a:r>
          </a:p>
          <a:p>
            <a:pPr>
              <a:defRPr/>
            </a:pPr>
            <a:r>
              <a:rPr lang="es-ES" dirty="0"/>
              <a:t>En total se incluyeron 364 pacientes de los que 51% (185 pacientes) SRS sola y  solo 19% eran mas jóvenes de 50 años, (69p)</a:t>
            </a:r>
          </a:p>
          <a:p>
            <a:pPr>
              <a:defRPr/>
            </a:pPr>
            <a:r>
              <a:rPr lang="es-ES" dirty="0"/>
              <a:t>El resultado que los jóvenes tienen una supervivencia mejor con SRS que con WBRT, pero el tiempo de fracaso a distancia fue menor en los pacientes mayores que fueron tratados con SRS </a:t>
            </a:r>
          </a:p>
          <a:p>
            <a:pPr>
              <a:defRPr/>
            </a:pPr>
            <a:r>
              <a:rPr lang="es-ES" dirty="0"/>
              <a:t>A pesar de la limitaciones de este estudio es razonable hipotetizar que  en realidad el beneficio de supervivencia de la WBRT es probablemente limitado a los pacientes que no tienen enfermedad extracraneal en progresión. </a:t>
            </a:r>
          </a:p>
          <a:p>
            <a:pPr>
              <a:defRPr/>
            </a:pPr>
            <a:r>
              <a:rPr lang="es-ES" dirty="0"/>
              <a:t>Pero  todos estos factores, así como la capacidad de tratar recaídas  intracraneales con SRS, recientemente han llevado al abandono de la WBRT reservando su uso  principalmente para los pacientes con  múltiples metástasis cerebrales y que no se consideran candidatos SRS.</a:t>
            </a:r>
          </a:p>
          <a:p>
            <a:pPr>
              <a:defRPr/>
            </a:pPr>
            <a:endParaRPr lang="es-ES" dirty="0"/>
          </a:p>
          <a:p>
            <a:pPr>
              <a:defRPr/>
            </a:pPr>
            <a:endParaRPr lang="es-ES" dirty="0"/>
          </a:p>
        </p:txBody>
      </p:sp>
      <p:sp>
        <p:nvSpPr>
          <p:cNvPr id="109572" name="3 Marcador de número de diapositiva">
            <a:extLst>
              <a:ext uri="{FF2B5EF4-FFF2-40B4-BE49-F238E27FC236}">
                <a16:creationId xmlns:a16="http://schemas.microsoft.com/office/drawing/2014/main" id="{38AB9F94-359B-037F-5C30-74CA6C2CB1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48A68DF-9EAA-4903-919E-AF7FCDDC30FA}" type="slidenum">
              <a:rPr lang="es-ES" altLang="es-ES">
                <a:latin typeface="Arial" panose="020B0604020202020204" pitchFamily="34" charset="0"/>
              </a:rPr>
              <a:pPr>
                <a:spcBef>
                  <a:spcPct val="0"/>
                </a:spcBef>
              </a:pPr>
              <a:t>48</a:t>
            </a:fld>
            <a:endParaRPr lang="es-ES" altLang="es-E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a:extLst>
              <a:ext uri="{FF2B5EF4-FFF2-40B4-BE49-F238E27FC236}">
                <a16:creationId xmlns:a16="http://schemas.microsoft.com/office/drawing/2014/main" id="{578911C0-F519-9305-6705-9C5A05F0BF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ED79AFF3-73C4-F9AF-5DF7-7566F5CC9CE3}"/>
              </a:ext>
            </a:extLst>
          </p:cNvPr>
          <p:cNvSpPr>
            <a:spLocks noGrp="1"/>
          </p:cNvSpPr>
          <p:nvPr>
            <p:ph type="body" idx="1"/>
          </p:nvPr>
        </p:nvSpPr>
        <p:spPr/>
        <p:txBody>
          <a:bodyPr>
            <a:normAutofit fontScale="92500" lnSpcReduction="20000"/>
          </a:bodyPr>
          <a:lstStyle/>
          <a:p>
            <a:pPr>
              <a:defRPr/>
            </a:pPr>
            <a:r>
              <a:rPr lang="es-ES" dirty="0"/>
              <a:t>Lesión de las células madre neuronales del hipocampo de la irradiación durante</a:t>
            </a:r>
          </a:p>
          <a:p>
            <a:pPr>
              <a:defRPr/>
            </a:pPr>
            <a:r>
              <a:rPr lang="es-ES" dirty="0"/>
              <a:t>RTTC puede jugar un papel en la disminución de la memoria, principalmente por</a:t>
            </a:r>
          </a:p>
          <a:p>
            <a:pPr>
              <a:defRPr/>
            </a:pPr>
            <a:r>
              <a:rPr lang="es-ES" dirty="0"/>
              <a:t>cambiando el ciclo de maduración de células madre a partir de la neurogénesis</a:t>
            </a:r>
          </a:p>
          <a:p>
            <a:pPr>
              <a:defRPr/>
            </a:pPr>
            <a:r>
              <a:rPr lang="es-ES" dirty="0" err="1"/>
              <a:t>gliogénesis</a:t>
            </a:r>
            <a:r>
              <a:rPr lang="es-ES" dirty="0"/>
              <a:t>, un fenómeno que está bien establecido en preclínico</a:t>
            </a:r>
          </a:p>
          <a:p>
            <a:pPr>
              <a:defRPr/>
            </a:pPr>
            <a:endParaRPr lang="es-ES" dirty="0"/>
          </a:p>
          <a:p>
            <a:pPr>
              <a:defRPr/>
            </a:pPr>
            <a:r>
              <a:rPr lang="es-ES" dirty="0"/>
              <a:t>Las nuevas técnicas  de irradiación del </a:t>
            </a:r>
            <a:r>
              <a:rPr lang="es-ES" dirty="0" err="1"/>
              <a:t>holocraneo</a:t>
            </a:r>
            <a:r>
              <a:rPr lang="es-ES" dirty="0"/>
              <a:t> con preservación del hipocampo han demostrado disminuir la incidencia de alteraciones neurocognitivas, </a:t>
            </a:r>
          </a:p>
          <a:p>
            <a:pPr>
              <a:defRPr/>
            </a:pPr>
            <a:r>
              <a:rPr lang="es-ES" dirty="0"/>
              <a:t>En un estudio prospectivo demostró una fuerte asociación</a:t>
            </a:r>
          </a:p>
          <a:p>
            <a:pPr>
              <a:defRPr/>
            </a:pPr>
            <a:r>
              <a:rPr lang="es-ES" dirty="0"/>
              <a:t>con dosis de radiación en el hipocampo y la </a:t>
            </a:r>
          </a:p>
          <a:p>
            <a:pPr>
              <a:defRPr/>
            </a:pPr>
            <a:r>
              <a:rPr lang="es-ES" dirty="0"/>
              <a:t>disfunción neurocognitiva. Actualmente usando IMRT</a:t>
            </a:r>
          </a:p>
          <a:p>
            <a:pPr>
              <a:defRPr/>
            </a:pPr>
            <a:r>
              <a:rPr lang="es-ES" dirty="0"/>
              <a:t>la radioterapia se puede conformar evitando el </a:t>
            </a:r>
            <a:r>
              <a:rPr lang="es-ES" dirty="0" err="1"/>
              <a:t>hiopocampo</a:t>
            </a:r>
            <a:r>
              <a:rPr lang="es-ES" dirty="0"/>
              <a:t> </a:t>
            </a:r>
          </a:p>
          <a:p>
            <a:pPr>
              <a:defRPr/>
            </a:pPr>
            <a:r>
              <a:rPr lang="es-ES" dirty="0"/>
              <a:t>Esta hipótesis se probó en un brazo único </a:t>
            </a:r>
            <a:r>
              <a:rPr lang="es-ES" dirty="0" err="1"/>
              <a:t>Gondi</a:t>
            </a:r>
            <a:r>
              <a:rPr lang="es-ES" dirty="0"/>
              <a:t>  et al</a:t>
            </a:r>
          </a:p>
          <a:p>
            <a:pPr>
              <a:defRPr/>
            </a:pPr>
            <a:r>
              <a:rPr lang="es-ES" dirty="0"/>
              <a:t>fase II del estudio de HA-RCT para las metástasis cerebrales que</a:t>
            </a:r>
          </a:p>
          <a:p>
            <a:pPr>
              <a:defRPr/>
            </a:pPr>
            <a:r>
              <a:rPr lang="es-ES" dirty="0"/>
              <a:t>utilizado una comparación un control histórico de los pacientes</a:t>
            </a:r>
          </a:p>
          <a:p>
            <a:pPr>
              <a:defRPr/>
            </a:pPr>
            <a:r>
              <a:rPr lang="es-ES" dirty="0"/>
              <a:t>tratado con BRT sin evitar el hipocampo </a:t>
            </a:r>
          </a:p>
          <a:p>
            <a:pPr>
              <a:defRPr/>
            </a:pPr>
            <a:r>
              <a:rPr lang="es-ES" dirty="0"/>
              <a:t>(RTOG 0933)  El objetivo primario fue el cambio en</a:t>
            </a:r>
          </a:p>
          <a:p>
            <a:pPr>
              <a:defRPr/>
            </a:pPr>
            <a:r>
              <a:rPr lang="es-ES" dirty="0"/>
              <a:t>HVLT-DR mide a los 4 meses. El control histórico</a:t>
            </a:r>
          </a:p>
          <a:p>
            <a:pPr>
              <a:defRPr/>
            </a:pPr>
            <a:r>
              <a:rPr lang="es-ES" dirty="0"/>
              <a:t>(sin la evitación del hipocampo) dio lugar a una media 30%</a:t>
            </a:r>
          </a:p>
          <a:p>
            <a:pPr>
              <a:defRPr/>
            </a:pPr>
            <a:r>
              <a:rPr lang="es-ES" dirty="0"/>
              <a:t>pérdida relativa en HVLT-DR desde el inicio hasta 4 meses. La disminución media real relativa observada en HVLT-DR de</a:t>
            </a:r>
          </a:p>
          <a:p>
            <a:pPr>
              <a:defRPr/>
            </a:pPr>
            <a:r>
              <a:rPr lang="es-ES" dirty="0"/>
              <a:t>inicio hasta 4 meses fue, de hecho, sólo el 7,0%, que fue significativamente</a:t>
            </a:r>
          </a:p>
          <a:p>
            <a:pPr>
              <a:defRPr/>
            </a:pPr>
            <a:r>
              <a:rPr lang="es-ES" dirty="0"/>
              <a:t>más bajo que el control histórico de 30% (p? 0,0003).</a:t>
            </a:r>
          </a:p>
          <a:p>
            <a:pPr>
              <a:defRPr/>
            </a:pPr>
            <a:r>
              <a:rPr lang="es-ES" dirty="0"/>
              <a:t>Sin disminución en las puntuaciones de calidad de vida a los 6 meses, que se observó en el 31. Estas observaciones ahora forman la base de dos más reciente</a:t>
            </a:r>
          </a:p>
          <a:p>
            <a:pPr>
              <a:defRPr/>
            </a:pPr>
            <a:r>
              <a:rPr lang="es-ES" dirty="0"/>
              <a:t>los ensayos de fase III, NRG CC 001 y CC 002.</a:t>
            </a:r>
          </a:p>
        </p:txBody>
      </p:sp>
      <p:sp>
        <p:nvSpPr>
          <p:cNvPr id="123908" name="3 Marcador de número de diapositiva">
            <a:extLst>
              <a:ext uri="{FF2B5EF4-FFF2-40B4-BE49-F238E27FC236}">
                <a16:creationId xmlns:a16="http://schemas.microsoft.com/office/drawing/2014/main" id="{770D2834-E49E-14E9-FB6A-F74D619B35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5937D24-3808-4832-958F-41744E6C0105}" type="slidenum">
              <a:rPr lang="es-ES" altLang="es-ES">
                <a:latin typeface="Arial" panose="020B0604020202020204" pitchFamily="34" charset="0"/>
              </a:rPr>
              <a:pPr>
                <a:spcBef>
                  <a:spcPct val="0"/>
                </a:spcBef>
              </a:pPr>
              <a:t>49</a:t>
            </a:fld>
            <a:endParaRPr lang="es-ES" altLang="es-E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Marcador de imagen de diapositiva 1">
            <a:extLst>
              <a:ext uri="{FF2B5EF4-FFF2-40B4-BE49-F238E27FC236}">
                <a16:creationId xmlns:a16="http://schemas.microsoft.com/office/drawing/2014/main" id="{F7EBB07D-1C7A-C629-F4EC-8B7EA8D200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Marcador de notas 2">
            <a:extLst>
              <a:ext uri="{FF2B5EF4-FFF2-40B4-BE49-F238E27FC236}">
                <a16:creationId xmlns:a16="http://schemas.microsoft.com/office/drawing/2014/main" id="{9C8541F6-0550-D50E-927B-B7CB8A1CAB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dirty="0"/>
              <a:t>WBRT </a:t>
            </a:r>
          </a:p>
          <a:p>
            <a:r>
              <a:rPr lang="es-ES" altLang="es-ES" dirty="0"/>
              <a:t>En los casos que haya enfermedad SNC y progresión sistémica, con pocas opciones de tratamiento y pobre PS </a:t>
            </a:r>
          </a:p>
          <a:p>
            <a:r>
              <a:rPr lang="es-ES" altLang="es-ES" dirty="0"/>
              <a:t>Metástasis múltiples (&gt;3-10) especialmente si el tumor primario es radiosensible </a:t>
            </a:r>
          </a:p>
          <a:p>
            <a:r>
              <a:rPr lang="es-ES" altLang="es-ES" dirty="0"/>
              <a:t>Metástasis &gt;de 4 cm no candidato a SRS </a:t>
            </a:r>
          </a:p>
          <a:p>
            <a:r>
              <a:rPr lang="es-ES" altLang="es-ES" dirty="0"/>
              <a:t>Resección postquirúrgica de la metástasis dominante en el caso de metástasis múltiples cuando queden entre 3 y 10</a:t>
            </a:r>
          </a:p>
          <a:p>
            <a:r>
              <a:rPr lang="es-ES" altLang="es-ES" dirty="0"/>
              <a:t>Rescate para la recurrencia </a:t>
            </a:r>
          </a:p>
          <a:p>
            <a:endParaRPr lang="es-ES" altLang="es-ES" dirty="0"/>
          </a:p>
          <a:p>
            <a:r>
              <a:rPr lang="es-ES" altLang="es-ES" dirty="0"/>
              <a:t>SRS </a:t>
            </a:r>
          </a:p>
          <a:p>
            <a:r>
              <a:rPr lang="es-ES" altLang="es-ES" dirty="0"/>
              <a:t>En </a:t>
            </a:r>
            <a:r>
              <a:rPr lang="es-ES" altLang="es-ES" dirty="0" err="1"/>
              <a:t>oligometastasis</a:t>
            </a:r>
            <a:r>
              <a:rPr lang="es-ES" altLang="es-ES" dirty="0"/>
              <a:t> (1-3) o en metástasis múltiples especialmente si el tumor primario es </a:t>
            </a:r>
            <a:r>
              <a:rPr lang="es-ES" altLang="es-ES" dirty="0" err="1"/>
              <a:t>radioresistente</a:t>
            </a:r>
            <a:r>
              <a:rPr lang="es-ES" altLang="es-ES" dirty="0"/>
              <a:t> </a:t>
            </a:r>
          </a:p>
          <a:p>
            <a:r>
              <a:rPr lang="es-ES" altLang="es-ES" dirty="0"/>
              <a:t>Tras la resección de una metástasis única especialmente si es &gt;= 3 cm y esta en la fosa posterior</a:t>
            </a:r>
          </a:p>
          <a:p>
            <a:r>
              <a:rPr lang="es-ES" altLang="es-ES" dirty="0"/>
              <a:t>Recurrencia local después de cirugía de una metástasis única </a:t>
            </a:r>
          </a:p>
          <a:p>
            <a:r>
              <a:rPr lang="es-ES" altLang="es-ES" dirty="0"/>
              <a:t>Rescate tras la recurrencia de </a:t>
            </a:r>
            <a:r>
              <a:rPr lang="es-ES" altLang="es-ES" dirty="0" err="1"/>
              <a:t>oligometatasis</a:t>
            </a:r>
            <a:r>
              <a:rPr lang="es-ES" altLang="es-ES" dirty="0"/>
              <a:t> (1-3) después de la WBRT </a:t>
            </a:r>
          </a:p>
        </p:txBody>
      </p:sp>
      <p:sp>
        <p:nvSpPr>
          <p:cNvPr id="133124" name="Marcador de número de diapositiva 3">
            <a:extLst>
              <a:ext uri="{FF2B5EF4-FFF2-40B4-BE49-F238E27FC236}">
                <a16:creationId xmlns:a16="http://schemas.microsoft.com/office/drawing/2014/main" id="{E195587C-C1C6-47E8-DF18-883C338D2D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2146C05-CA6B-41FD-8C2A-FAD77BDF1A56}" type="slidenum">
              <a:rPr lang="es-ES" altLang="es-ES"/>
              <a:pPr/>
              <a:t>50</a:t>
            </a:fld>
            <a:endParaRPr lang="es-ES" alt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6A4640-2512-43C3-B356-3B18DAB3B3F1}" type="slidenum">
              <a:rPr lang="es-ES" smtClean="0"/>
              <a:t>53</a:t>
            </a:fld>
            <a:endParaRPr lang="es-ES"/>
          </a:p>
        </p:txBody>
      </p:sp>
    </p:spTree>
    <p:extLst>
      <p:ext uri="{BB962C8B-B14F-4D97-AF65-F5344CB8AC3E}">
        <p14:creationId xmlns:p14="http://schemas.microsoft.com/office/powerpoint/2010/main" val="352781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a:extLst>
              <a:ext uri="{FF2B5EF4-FFF2-40B4-BE49-F238E27FC236}">
                <a16:creationId xmlns:a16="http://schemas.microsoft.com/office/drawing/2014/main" id="{D4363800-5C87-4282-7939-64BBE58A35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153AB8B3-DFE0-7A9D-9AE0-B9C98A0A6973}"/>
              </a:ext>
            </a:extLst>
          </p:cNvPr>
          <p:cNvSpPr>
            <a:spLocks noGrp="1"/>
          </p:cNvSpPr>
          <p:nvPr>
            <p:ph type="body" idx="1"/>
          </p:nvPr>
        </p:nvSpPr>
        <p:spPr/>
        <p:txBody>
          <a:bodyPr>
            <a:normAutofit fontScale="85000" lnSpcReduction="20000"/>
          </a:bodyPr>
          <a:lstStyle/>
          <a:p>
            <a:pPr>
              <a:defRPr/>
            </a:pPr>
            <a:endParaRPr lang="es-ES" dirty="0"/>
          </a:p>
        </p:txBody>
      </p:sp>
      <p:sp>
        <p:nvSpPr>
          <p:cNvPr id="21508" name="3 Marcador de número de diapositiva">
            <a:extLst>
              <a:ext uri="{FF2B5EF4-FFF2-40B4-BE49-F238E27FC236}">
                <a16:creationId xmlns:a16="http://schemas.microsoft.com/office/drawing/2014/main" id="{09EC3118-2704-40BE-7D16-27A78E5214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129CCD7-879C-47BC-87A2-A93C3B9B14A4}" type="slidenum">
              <a:rPr lang="es-ES" altLang="es-ES" smtClean="0">
                <a:latin typeface="Arial" panose="020B0604020202020204" pitchFamily="34" charset="0"/>
              </a:rPr>
              <a:pPr>
                <a:spcBef>
                  <a:spcPct val="0"/>
                </a:spcBef>
              </a:pPr>
              <a:t>4</a:t>
            </a:fld>
            <a:endParaRPr lang="es-ES" altLang="es-E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a:extLst>
              <a:ext uri="{FF2B5EF4-FFF2-40B4-BE49-F238E27FC236}">
                <a16:creationId xmlns:a16="http://schemas.microsoft.com/office/drawing/2014/main" id="{5C47B28E-DB11-2EF0-B3E5-2ED7B1390D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DE994FEF-6042-64D6-5F2B-209081E2502F}"/>
              </a:ext>
            </a:extLst>
          </p:cNvPr>
          <p:cNvSpPr>
            <a:spLocks noGrp="1"/>
          </p:cNvSpPr>
          <p:nvPr>
            <p:ph type="body" idx="1"/>
          </p:nvPr>
        </p:nvSpPr>
        <p:spPr/>
        <p:txBody>
          <a:bodyPr>
            <a:normAutofit fontScale="85000" lnSpcReduction="20000"/>
          </a:bodyPr>
          <a:lstStyle/>
          <a:p>
            <a:pPr>
              <a:defRPr/>
            </a:pPr>
            <a:endParaRPr lang="es-ES" dirty="0"/>
          </a:p>
        </p:txBody>
      </p:sp>
      <p:sp>
        <p:nvSpPr>
          <p:cNvPr id="23556" name="3 Marcador de número de diapositiva">
            <a:extLst>
              <a:ext uri="{FF2B5EF4-FFF2-40B4-BE49-F238E27FC236}">
                <a16:creationId xmlns:a16="http://schemas.microsoft.com/office/drawing/2014/main" id="{47E909D5-BB60-8EF8-BFCA-BB38B99CB2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C5459FA-DC22-4DB1-A853-E4C4FE33053E}" type="slidenum">
              <a:rPr lang="es-ES" altLang="es-ES" smtClean="0">
                <a:latin typeface="Arial" panose="020B0604020202020204" pitchFamily="34" charset="0"/>
              </a:rPr>
              <a:pPr>
                <a:spcBef>
                  <a:spcPct val="0"/>
                </a:spcBef>
              </a:pPr>
              <a:t>5</a:t>
            </a:fld>
            <a:endParaRPr lang="es-ES" altLang="es-E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a:extLst>
              <a:ext uri="{FF2B5EF4-FFF2-40B4-BE49-F238E27FC236}">
                <a16:creationId xmlns:a16="http://schemas.microsoft.com/office/drawing/2014/main" id="{DAC00CB4-E11D-7546-5223-6C3F93236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183DC706-BA59-DF2E-AB6D-6197DB48323C}"/>
              </a:ext>
            </a:extLst>
          </p:cNvPr>
          <p:cNvSpPr>
            <a:spLocks noGrp="1"/>
          </p:cNvSpPr>
          <p:nvPr>
            <p:ph type="body" idx="1"/>
          </p:nvPr>
        </p:nvSpPr>
        <p:spPr/>
        <p:txBody>
          <a:bodyPr>
            <a:normAutofit fontScale="85000" lnSpcReduction="20000"/>
          </a:bodyPr>
          <a:lstStyle/>
          <a:p>
            <a:pPr>
              <a:defRPr/>
            </a:pPr>
            <a:endParaRPr lang="es-ES" dirty="0"/>
          </a:p>
        </p:txBody>
      </p:sp>
      <p:sp>
        <p:nvSpPr>
          <p:cNvPr id="25604" name="3 Marcador de número de diapositiva">
            <a:extLst>
              <a:ext uri="{FF2B5EF4-FFF2-40B4-BE49-F238E27FC236}">
                <a16:creationId xmlns:a16="http://schemas.microsoft.com/office/drawing/2014/main" id="{3D375AB5-0174-F537-7A95-A22B586B82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02E7C05-BF9C-4518-A486-E7B33092629C}" type="slidenum">
              <a:rPr lang="es-ES" altLang="es-ES" smtClean="0">
                <a:latin typeface="Arial" panose="020B0604020202020204" pitchFamily="34" charset="0"/>
              </a:rPr>
              <a:pPr>
                <a:spcBef>
                  <a:spcPct val="0"/>
                </a:spcBef>
              </a:pPr>
              <a:t>6</a:t>
            </a:fld>
            <a:endParaRPr lang="es-ES" altLang="es-E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a:extLst>
              <a:ext uri="{FF2B5EF4-FFF2-40B4-BE49-F238E27FC236}">
                <a16:creationId xmlns:a16="http://schemas.microsoft.com/office/drawing/2014/main" id="{72378D48-C37C-30E2-1B5D-363F12D5A3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2 Marcador de notas">
            <a:extLst>
              <a:ext uri="{FF2B5EF4-FFF2-40B4-BE49-F238E27FC236}">
                <a16:creationId xmlns:a16="http://schemas.microsoft.com/office/drawing/2014/main" id="{8E1F7B4E-FFA2-C582-5900-A8121DFDAB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p>
        </p:txBody>
      </p:sp>
      <p:sp>
        <p:nvSpPr>
          <p:cNvPr id="15364" name="3 Marcador de número de diapositiva">
            <a:extLst>
              <a:ext uri="{FF2B5EF4-FFF2-40B4-BE49-F238E27FC236}">
                <a16:creationId xmlns:a16="http://schemas.microsoft.com/office/drawing/2014/main" id="{5A33EED6-AAC5-8490-1162-18DDA7CD1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0B2C2F8-66E6-4390-BCA7-3FB1D378319A}" type="slidenum">
              <a:rPr lang="es-ES" altLang="es-ES" smtClean="0">
                <a:latin typeface="Arial" panose="020B0604020202020204" pitchFamily="34" charset="0"/>
              </a:rPr>
              <a:pPr>
                <a:spcBef>
                  <a:spcPct val="0"/>
                </a:spcBef>
              </a:pPr>
              <a:t>7</a:t>
            </a:fld>
            <a:endParaRPr lang="es-ES" altLang="es-ES">
              <a:latin typeface="Arial" panose="020B0604020202020204" pitchFamily="34" charset="0"/>
            </a:endParaRPr>
          </a:p>
        </p:txBody>
      </p:sp>
    </p:spTree>
    <p:extLst>
      <p:ext uri="{BB962C8B-B14F-4D97-AF65-F5344CB8AC3E}">
        <p14:creationId xmlns:p14="http://schemas.microsoft.com/office/powerpoint/2010/main" val="1277639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a:extLst>
              <a:ext uri="{FF2B5EF4-FFF2-40B4-BE49-F238E27FC236}">
                <a16:creationId xmlns:a16="http://schemas.microsoft.com/office/drawing/2014/main" id="{CF0F7BCD-B9BC-6648-BD4C-7AF3378CCA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BC0EB9BB-2C0C-30BE-991E-0C2F6B5C7758}"/>
              </a:ext>
            </a:extLst>
          </p:cNvPr>
          <p:cNvSpPr>
            <a:spLocks noGrp="1"/>
          </p:cNvSpPr>
          <p:nvPr>
            <p:ph type="body" idx="1"/>
          </p:nvPr>
        </p:nvSpPr>
        <p:spPr/>
        <p:txBody>
          <a:bodyPr>
            <a:normAutofit fontScale="85000" lnSpcReduction="20000"/>
          </a:bodyPr>
          <a:lstStyle/>
          <a:p>
            <a:pPr>
              <a:defRPr/>
            </a:pPr>
            <a:endParaRPr lang="es-ES" dirty="0"/>
          </a:p>
        </p:txBody>
      </p:sp>
      <p:sp>
        <p:nvSpPr>
          <p:cNvPr id="27652" name="3 Marcador de número de diapositiva">
            <a:extLst>
              <a:ext uri="{FF2B5EF4-FFF2-40B4-BE49-F238E27FC236}">
                <a16:creationId xmlns:a16="http://schemas.microsoft.com/office/drawing/2014/main" id="{D84A1105-CD25-1FD1-C69F-730689AB19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207E048-35BB-4FEB-8A4C-70819CD4DA9D}" type="slidenum">
              <a:rPr lang="es-ES" altLang="es-ES" smtClean="0">
                <a:latin typeface="Arial" panose="020B0604020202020204" pitchFamily="34" charset="0"/>
              </a:rPr>
              <a:pPr>
                <a:spcBef>
                  <a:spcPct val="0"/>
                </a:spcBef>
              </a:pPr>
              <a:t>8</a:t>
            </a:fld>
            <a:endParaRPr lang="es-ES" altLang="es-E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a:extLst>
              <a:ext uri="{FF2B5EF4-FFF2-40B4-BE49-F238E27FC236}">
                <a16:creationId xmlns:a16="http://schemas.microsoft.com/office/drawing/2014/main" id="{A1B429CA-770F-22D8-BB6F-DDB71FFB65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4380271B-F4B1-2960-A6C8-20D293A8493E}"/>
              </a:ext>
            </a:extLst>
          </p:cNvPr>
          <p:cNvSpPr>
            <a:spLocks noGrp="1"/>
          </p:cNvSpPr>
          <p:nvPr>
            <p:ph type="body" idx="1"/>
          </p:nvPr>
        </p:nvSpPr>
        <p:spPr/>
        <p:txBody>
          <a:bodyPr>
            <a:normAutofit fontScale="85000" lnSpcReduction="20000"/>
          </a:bodyPr>
          <a:lstStyle/>
          <a:p>
            <a:pPr>
              <a:defRPr/>
            </a:pPr>
            <a:endParaRPr lang="es-ES" dirty="0"/>
          </a:p>
        </p:txBody>
      </p:sp>
      <p:sp>
        <p:nvSpPr>
          <p:cNvPr id="29700" name="3 Marcador de número de diapositiva">
            <a:extLst>
              <a:ext uri="{FF2B5EF4-FFF2-40B4-BE49-F238E27FC236}">
                <a16:creationId xmlns:a16="http://schemas.microsoft.com/office/drawing/2014/main" id="{477256CB-48A6-501E-C996-A1DC887BA1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C4AB360-E5C1-4832-890B-847F1AA471AD}" type="slidenum">
              <a:rPr lang="es-ES" altLang="es-ES" smtClean="0">
                <a:latin typeface="Arial" panose="020B0604020202020204" pitchFamily="34" charset="0"/>
              </a:rPr>
              <a:pPr>
                <a:spcBef>
                  <a:spcPct val="0"/>
                </a:spcBef>
              </a:pPr>
              <a:t>9</a:t>
            </a:fld>
            <a:endParaRPr lang="es-ES" altLang="es-E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2A340-4DDC-AA4D-B8C5-5C99526E82E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CD5BDBC-CEB1-BD43-A6A7-B1C8F45334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28280FA-C0C1-3A4D-A1C6-7995EC4D4907}"/>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5" name="Marcador de pie de página 4">
            <a:extLst>
              <a:ext uri="{FF2B5EF4-FFF2-40B4-BE49-F238E27FC236}">
                <a16:creationId xmlns:a16="http://schemas.microsoft.com/office/drawing/2014/main" id="{6DCB8C46-CE21-3D4D-AAA8-25695D796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58B94C-6A67-564C-AE2B-19CBA180A7ED}"/>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32402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28961-F788-944B-B29A-B6DC457C361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6ED75B-2834-F54A-BA9C-1A500C0D66B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51CB6A-F188-804E-B446-E916DBF6592B}"/>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5" name="Marcador de pie de página 4">
            <a:extLst>
              <a:ext uri="{FF2B5EF4-FFF2-40B4-BE49-F238E27FC236}">
                <a16:creationId xmlns:a16="http://schemas.microsoft.com/office/drawing/2014/main" id="{CDE5DD67-24B2-E246-B6D3-3184EB28A7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2181B3-0D67-4241-B0C9-8976BDD2BE74}"/>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75364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33FBB6-FA4E-3D4D-800C-398E1E8616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FE6B40-A334-3E4E-B9AA-F340F9B86D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7FDC3A-0BD2-4348-9499-D68F07E6F841}"/>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5" name="Marcador de pie de página 4">
            <a:extLst>
              <a:ext uri="{FF2B5EF4-FFF2-40B4-BE49-F238E27FC236}">
                <a16:creationId xmlns:a16="http://schemas.microsoft.com/office/drawing/2014/main" id="{70EDEB77-FF9D-AD48-8378-72EE82AF35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EC0727-3E2C-9A47-BC46-FDFEB4DC6EC5}"/>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3620645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22E7E-A44F-D84A-B0B4-8E9C16D6DD5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8ECA24-3955-1041-A8AE-3B43AD8767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D391AC-DF83-E740-86D6-73C7ADF005A3}"/>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5" name="Marcador de pie de página 4">
            <a:extLst>
              <a:ext uri="{FF2B5EF4-FFF2-40B4-BE49-F238E27FC236}">
                <a16:creationId xmlns:a16="http://schemas.microsoft.com/office/drawing/2014/main" id="{AFBF59EE-F5DD-854C-BCFF-058B06586E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44F1DC-81F0-1E40-8F87-41EAFB2E5474}"/>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296755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D4B4F-6B10-5447-9BEE-6D6AE9145BB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6F6A4C-2113-4E4D-88EA-E7CFC1ED8D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F5B194A-8886-4841-8AA3-DAAC5F1F9B09}"/>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5" name="Marcador de pie de página 4">
            <a:extLst>
              <a:ext uri="{FF2B5EF4-FFF2-40B4-BE49-F238E27FC236}">
                <a16:creationId xmlns:a16="http://schemas.microsoft.com/office/drawing/2014/main" id="{131D93E0-A520-5449-878D-73B9A3925B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B9A022-5E93-E648-83AF-A457EAD38117}"/>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2581971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34F3F-1ADC-0E40-AD4E-75DA0EA748B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328BBE-4A55-B344-A375-9592239E44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63130B1-E906-054A-AB1F-E57183E686A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2C0BE6C-4CB9-9243-B8A6-4ED511D3C2E0}"/>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6" name="Marcador de pie de página 5">
            <a:extLst>
              <a:ext uri="{FF2B5EF4-FFF2-40B4-BE49-F238E27FC236}">
                <a16:creationId xmlns:a16="http://schemas.microsoft.com/office/drawing/2014/main" id="{D505255D-057E-7F4E-B64C-E69E8F161D7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F624CB-0E3C-E446-8824-3D77BF8FF538}"/>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410545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1A4E2-9638-B54C-BAA0-BEF58BAC4B4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4493F0A-4903-9547-AAE4-5435C80D5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D3B9B7-DB74-AF4D-A7FD-2B8D259AC52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EE16716-2C05-4541-891F-73A1FC3BC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221172-1BBC-0243-9337-A6C214E4D61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993AD7C-C382-754E-88D8-F4EF481EEF19}"/>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8" name="Marcador de pie de página 7">
            <a:extLst>
              <a:ext uri="{FF2B5EF4-FFF2-40B4-BE49-F238E27FC236}">
                <a16:creationId xmlns:a16="http://schemas.microsoft.com/office/drawing/2014/main" id="{773D7D15-FA27-FD40-A385-AAF7AA0F739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3A746B-3D81-D748-B599-70F842B5C3FD}"/>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322489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1B385F-083C-1F4E-BC52-5BC8E8A70E9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3A57FD-01AC-1F44-8835-AF80856D260D}"/>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4" name="Marcador de pie de página 3">
            <a:extLst>
              <a:ext uri="{FF2B5EF4-FFF2-40B4-BE49-F238E27FC236}">
                <a16:creationId xmlns:a16="http://schemas.microsoft.com/office/drawing/2014/main" id="{65B8E484-3906-5B44-9534-CBA49E912FE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668805A-B587-084A-8390-DDAFC46CEAAC}"/>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2182511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FCCF3AA-E95E-9344-8CE2-13352996444D}"/>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3" name="Marcador de pie de página 2">
            <a:extLst>
              <a:ext uri="{FF2B5EF4-FFF2-40B4-BE49-F238E27FC236}">
                <a16:creationId xmlns:a16="http://schemas.microsoft.com/office/drawing/2014/main" id="{2F7168DE-25B4-2C41-86EA-0878915017A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10E2CEF-13D3-EC41-A396-07DC169D3FE5}"/>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3153778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D62829-DD31-2448-9E51-FA63012DA1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E545B6-D9B7-C640-B6F2-07C334FE7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5F75FC6-13DD-DC4C-A15B-76F735BA8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D15E02A-1E91-CF4A-BBED-1F267212C42F}"/>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6" name="Marcador de pie de página 5">
            <a:extLst>
              <a:ext uri="{FF2B5EF4-FFF2-40B4-BE49-F238E27FC236}">
                <a16:creationId xmlns:a16="http://schemas.microsoft.com/office/drawing/2014/main" id="{423DA643-CEA7-CD47-8501-6622F9E65B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287D30A-5E38-DD4A-AC64-814259931F51}"/>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29989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EE3EF-AFA6-3F45-BB3A-A19E0AEB6F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62AA0AE-5C83-7149-9F90-A922CE399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E80D477-9CA8-9A4A-B479-C5C89D39A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6D3086-4124-2147-B316-BCF6F5B167BD}"/>
              </a:ext>
            </a:extLst>
          </p:cNvPr>
          <p:cNvSpPr>
            <a:spLocks noGrp="1"/>
          </p:cNvSpPr>
          <p:nvPr>
            <p:ph type="dt" sz="half" idx="10"/>
          </p:nvPr>
        </p:nvSpPr>
        <p:spPr/>
        <p:txBody>
          <a:bodyPr/>
          <a:lstStyle/>
          <a:p>
            <a:fld id="{2022B800-A9E7-8144-9D10-00E90F994529}" type="datetimeFigureOut">
              <a:rPr lang="es-ES" smtClean="0"/>
              <a:t>07/09/2022</a:t>
            </a:fld>
            <a:endParaRPr lang="es-ES"/>
          </a:p>
        </p:txBody>
      </p:sp>
      <p:sp>
        <p:nvSpPr>
          <p:cNvPr id="6" name="Marcador de pie de página 5">
            <a:extLst>
              <a:ext uri="{FF2B5EF4-FFF2-40B4-BE49-F238E27FC236}">
                <a16:creationId xmlns:a16="http://schemas.microsoft.com/office/drawing/2014/main" id="{377BD0A8-FD19-4B4E-A9B1-9808180882D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C2922A-97F0-5A42-9CFC-7FD1B17E5168}"/>
              </a:ext>
            </a:extLst>
          </p:cNvPr>
          <p:cNvSpPr>
            <a:spLocks noGrp="1"/>
          </p:cNvSpPr>
          <p:nvPr>
            <p:ph type="sldNum" sz="quarter" idx="12"/>
          </p:nvPr>
        </p:nvSpPr>
        <p:spPr/>
        <p:txBody>
          <a:bodyPr/>
          <a:lstStyle/>
          <a:p>
            <a:fld id="{F2048F56-2746-F04E-A593-A644C6B1AC47}" type="slidenum">
              <a:rPr lang="es-ES" smtClean="0"/>
              <a:t>‹Nº›</a:t>
            </a:fld>
            <a:endParaRPr lang="es-ES"/>
          </a:p>
        </p:txBody>
      </p:sp>
    </p:spTree>
    <p:extLst>
      <p:ext uri="{BB962C8B-B14F-4D97-AF65-F5344CB8AC3E}">
        <p14:creationId xmlns:p14="http://schemas.microsoft.com/office/powerpoint/2010/main" val="1126920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0574862-EAFF-BC40-B55E-5A9DF99668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194139-A6BA-1A46-86D1-935A2115A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520120-15CB-7947-8B37-D6B6630BE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2B800-A9E7-8144-9D10-00E90F994529}" type="datetimeFigureOut">
              <a:rPr lang="es-ES" smtClean="0"/>
              <a:t>07/09/2022</a:t>
            </a:fld>
            <a:endParaRPr lang="es-ES"/>
          </a:p>
        </p:txBody>
      </p:sp>
      <p:sp>
        <p:nvSpPr>
          <p:cNvPr id="5" name="Marcador de pie de página 4">
            <a:extLst>
              <a:ext uri="{FF2B5EF4-FFF2-40B4-BE49-F238E27FC236}">
                <a16:creationId xmlns:a16="http://schemas.microsoft.com/office/drawing/2014/main" id="{11E59731-C44D-624B-9E32-13A25073C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C5108EF-A3B3-874F-BEA9-2150FA5A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48F56-2746-F04E-A593-A644C6B1AC47}" type="slidenum">
              <a:rPr lang="es-ES" smtClean="0"/>
              <a:t>‹Nº›</a:t>
            </a:fld>
            <a:endParaRPr lang="es-ES"/>
          </a:p>
        </p:txBody>
      </p:sp>
    </p:spTree>
    <p:extLst>
      <p:ext uri="{BB962C8B-B14F-4D97-AF65-F5344CB8AC3E}">
        <p14:creationId xmlns:p14="http://schemas.microsoft.com/office/powerpoint/2010/main" val="1599792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11 Imagen" descr="Hospital_Carlos_Haya.jpg">
            <a:extLst>
              <a:ext uri="{FF2B5EF4-FFF2-40B4-BE49-F238E27FC236}">
                <a16:creationId xmlns:a16="http://schemas.microsoft.com/office/drawing/2014/main" id="{46E81EE8-3F80-4B54-A7E8-FE0A035BB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08" y="5181286"/>
            <a:ext cx="18430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Imagen 4">
            <a:extLst>
              <a:ext uri="{FF2B5EF4-FFF2-40B4-BE49-F238E27FC236}">
                <a16:creationId xmlns:a16="http://schemas.microsoft.com/office/drawing/2014/main" id="{B81B8ACD-A7C0-42E1-996E-560B32374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574" y="5181286"/>
            <a:ext cx="184943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n 5">
            <a:extLst>
              <a:ext uri="{FF2B5EF4-FFF2-40B4-BE49-F238E27FC236}">
                <a16:creationId xmlns:a16="http://schemas.microsoft.com/office/drawing/2014/main" id="{13799DAA-0AAF-45C7-869A-565D7E637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456" y="5181286"/>
            <a:ext cx="184943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agen 7">
            <a:extLst>
              <a:ext uri="{FF2B5EF4-FFF2-40B4-BE49-F238E27FC236}">
                <a16:creationId xmlns:a16="http://schemas.microsoft.com/office/drawing/2014/main" id="{AC0601EF-16DB-4D20-A57E-F7807FD86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691" y="5181285"/>
            <a:ext cx="18510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Imagen 8">
            <a:extLst>
              <a:ext uri="{FF2B5EF4-FFF2-40B4-BE49-F238E27FC236}">
                <a16:creationId xmlns:a16="http://schemas.microsoft.com/office/drawing/2014/main" id="{76324EE9-CD79-4907-AFCC-8EC9814C0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1977" t="21400" r="31818" b="64452"/>
          <a:stretch>
            <a:fillRect/>
          </a:stretch>
        </p:blipFill>
        <p:spPr bwMode="auto">
          <a:xfrm>
            <a:off x="11152532" y="5441605"/>
            <a:ext cx="966256" cy="10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2" descr="Resultado de imagen de radiation oncology truebeam">
            <a:extLst>
              <a:ext uri="{FF2B5EF4-FFF2-40B4-BE49-F238E27FC236}">
                <a16:creationId xmlns:a16="http://schemas.microsoft.com/office/drawing/2014/main" id="{FCB2810C-7D81-4BE9-AAC2-03BE4BED69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7109" b="16113"/>
          <a:stretch>
            <a:fillRect/>
          </a:stretch>
        </p:blipFill>
        <p:spPr bwMode="auto">
          <a:xfrm>
            <a:off x="256910" y="5582795"/>
            <a:ext cx="714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2 CuadroTexto">
            <a:extLst>
              <a:ext uri="{FF2B5EF4-FFF2-40B4-BE49-F238E27FC236}">
                <a16:creationId xmlns:a16="http://schemas.microsoft.com/office/drawing/2014/main" id="{06FB94A1-92EA-43E5-92BD-685B3448A1AE}"/>
              </a:ext>
            </a:extLst>
          </p:cNvPr>
          <p:cNvSpPr txBox="1"/>
          <p:nvPr/>
        </p:nvSpPr>
        <p:spPr>
          <a:xfrm>
            <a:off x="275967" y="133187"/>
            <a:ext cx="11434252" cy="107721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s-ES" altLang="es-ES" sz="3200" b="1" dirty="0" err="1">
                <a:solidFill>
                  <a:srgbClr val="000099"/>
                </a:solidFill>
              </a:rPr>
              <a:t>State</a:t>
            </a:r>
            <a:r>
              <a:rPr lang="es-ES" altLang="es-ES" sz="3200" b="1" dirty="0">
                <a:solidFill>
                  <a:srgbClr val="000099"/>
                </a:solidFill>
              </a:rPr>
              <a:t> </a:t>
            </a:r>
            <a:r>
              <a:rPr lang="es-ES" altLang="es-ES" sz="3200" b="1" dirty="0" err="1">
                <a:solidFill>
                  <a:srgbClr val="000099"/>
                </a:solidFill>
              </a:rPr>
              <a:t>of</a:t>
            </a:r>
            <a:r>
              <a:rPr lang="es-ES" altLang="es-ES" sz="3200" b="1" dirty="0">
                <a:solidFill>
                  <a:srgbClr val="000099"/>
                </a:solidFill>
              </a:rPr>
              <a:t> </a:t>
            </a:r>
            <a:r>
              <a:rPr lang="es-ES" altLang="es-ES" sz="3200" b="1" dirty="0" err="1">
                <a:solidFill>
                  <a:srgbClr val="000099"/>
                </a:solidFill>
              </a:rPr>
              <a:t>the</a:t>
            </a:r>
            <a:r>
              <a:rPr lang="es-ES" altLang="es-ES" sz="3200" b="1" dirty="0">
                <a:solidFill>
                  <a:srgbClr val="000099"/>
                </a:solidFill>
              </a:rPr>
              <a:t> art in </a:t>
            </a:r>
            <a:r>
              <a:rPr lang="es-ES" altLang="es-ES" sz="3200" b="1" dirty="0" err="1">
                <a:solidFill>
                  <a:srgbClr val="000099"/>
                </a:solidFill>
              </a:rPr>
              <a:t>the</a:t>
            </a:r>
            <a:r>
              <a:rPr lang="es-ES" altLang="es-ES" sz="3200" b="1" dirty="0">
                <a:solidFill>
                  <a:srgbClr val="000099"/>
                </a:solidFill>
              </a:rPr>
              <a:t> molecular </a:t>
            </a:r>
            <a:r>
              <a:rPr lang="es-ES" altLang="es-ES" sz="3200" b="1" dirty="0" err="1">
                <a:solidFill>
                  <a:srgbClr val="000099"/>
                </a:solidFill>
              </a:rPr>
              <a:t>approach</a:t>
            </a:r>
            <a:r>
              <a:rPr lang="es-ES" altLang="es-ES" sz="3200" b="1" dirty="0">
                <a:solidFill>
                  <a:srgbClr val="000099"/>
                </a:solidFill>
              </a:rPr>
              <a:t> </a:t>
            </a:r>
            <a:r>
              <a:rPr lang="es-ES" altLang="es-ES" sz="3200" b="1" dirty="0" err="1">
                <a:solidFill>
                  <a:srgbClr val="000099"/>
                </a:solidFill>
              </a:rPr>
              <a:t>to</a:t>
            </a:r>
            <a:r>
              <a:rPr lang="es-ES" altLang="es-ES" sz="3200" b="1" dirty="0">
                <a:solidFill>
                  <a:srgbClr val="000099"/>
                </a:solidFill>
              </a:rPr>
              <a:t> </a:t>
            </a:r>
            <a:r>
              <a:rPr lang="es-ES" altLang="es-ES" sz="3200" b="1" dirty="0" err="1">
                <a:solidFill>
                  <a:srgbClr val="000099"/>
                </a:solidFill>
              </a:rPr>
              <a:t>diffuse</a:t>
            </a:r>
            <a:r>
              <a:rPr lang="es-ES" altLang="es-ES" sz="3200" b="1" dirty="0">
                <a:solidFill>
                  <a:srgbClr val="000099"/>
                </a:solidFill>
              </a:rPr>
              <a:t> glioma and </a:t>
            </a:r>
            <a:r>
              <a:rPr lang="es-ES" altLang="es-ES" sz="3200" b="1" dirty="0" err="1">
                <a:solidFill>
                  <a:srgbClr val="000099"/>
                </a:solidFill>
              </a:rPr>
              <a:t>treatment</a:t>
            </a:r>
            <a:r>
              <a:rPr lang="es-ES" altLang="es-ES" sz="3200" b="1" dirty="0">
                <a:solidFill>
                  <a:srgbClr val="000099"/>
                </a:solidFill>
              </a:rPr>
              <a:t> </a:t>
            </a:r>
            <a:r>
              <a:rPr lang="es-ES" altLang="es-ES" sz="3200" b="1" dirty="0" err="1">
                <a:solidFill>
                  <a:srgbClr val="000099"/>
                </a:solidFill>
              </a:rPr>
              <a:t>of</a:t>
            </a:r>
            <a:r>
              <a:rPr lang="es-ES" altLang="es-ES" sz="3200" b="1" dirty="0">
                <a:solidFill>
                  <a:srgbClr val="000099"/>
                </a:solidFill>
              </a:rPr>
              <a:t> </a:t>
            </a:r>
            <a:r>
              <a:rPr lang="es-ES" altLang="es-ES" sz="3200" b="1" dirty="0" err="1">
                <a:solidFill>
                  <a:srgbClr val="000099"/>
                </a:solidFill>
              </a:rPr>
              <a:t>brain</a:t>
            </a:r>
            <a:r>
              <a:rPr lang="es-ES" altLang="es-ES" sz="3200" b="1" dirty="0">
                <a:solidFill>
                  <a:srgbClr val="000099"/>
                </a:solidFill>
              </a:rPr>
              <a:t> </a:t>
            </a:r>
            <a:r>
              <a:rPr lang="es-ES" altLang="es-ES" sz="3200" b="1" dirty="0" err="1">
                <a:solidFill>
                  <a:srgbClr val="000099"/>
                </a:solidFill>
              </a:rPr>
              <a:t>metastases</a:t>
            </a:r>
            <a:r>
              <a:rPr lang="es-ES" altLang="es-ES" sz="3200" b="1" dirty="0">
                <a:solidFill>
                  <a:srgbClr val="000099"/>
                </a:solidFill>
              </a:rPr>
              <a:t>, </a:t>
            </a:r>
            <a:r>
              <a:rPr lang="es-ES" altLang="es-ES" sz="3200" b="1" dirty="0" err="1">
                <a:solidFill>
                  <a:srgbClr val="000099"/>
                </a:solidFill>
              </a:rPr>
              <a:t>is</a:t>
            </a:r>
            <a:r>
              <a:rPr lang="es-ES" altLang="es-ES" sz="3200" b="1" dirty="0">
                <a:solidFill>
                  <a:srgbClr val="000099"/>
                </a:solidFill>
              </a:rPr>
              <a:t> </a:t>
            </a:r>
            <a:r>
              <a:rPr lang="es-ES" altLang="es-ES" sz="3200" b="1" dirty="0" err="1">
                <a:solidFill>
                  <a:srgbClr val="000099"/>
                </a:solidFill>
              </a:rPr>
              <a:t>there</a:t>
            </a:r>
            <a:r>
              <a:rPr lang="es-ES" altLang="es-ES" sz="3200" b="1" dirty="0">
                <a:solidFill>
                  <a:srgbClr val="000099"/>
                </a:solidFill>
              </a:rPr>
              <a:t> </a:t>
            </a:r>
            <a:r>
              <a:rPr lang="es-ES" altLang="es-ES" sz="3200" b="1" dirty="0" err="1">
                <a:solidFill>
                  <a:srgbClr val="000099"/>
                </a:solidFill>
              </a:rPr>
              <a:t>anything</a:t>
            </a:r>
            <a:r>
              <a:rPr lang="es-ES" altLang="es-ES" sz="3200" b="1" dirty="0">
                <a:solidFill>
                  <a:srgbClr val="000099"/>
                </a:solidFill>
              </a:rPr>
              <a:t> new?</a:t>
            </a:r>
            <a:endParaRPr lang="es-ES" sz="3200" dirty="0">
              <a:solidFill>
                <a:srgbClr val="C00000"/>
              </a:solidFill>
            </a:endParaRPr>
          </a:p>
        </p:txBody>
      </p:sp>
      <p:sp>
        <p:nvSpPr>
          <p:cNvPr id="4" name="Text Box 43">
            <a:extLst>
              <a:ext uri="{FF2B5EF4-FFF2-40B4-BE49-F238E27FC236}">
                <a16:creationId xmlns:a16="http://schemas.microsoft.com/office/drawing/2014/main" id="{A782C7CC-1FFC-E06C-9722-6FAC9826F1F5}"/>
              </a:ext>
            </a:extLst>
          </p:cNvPr>
          <p:cNvSpPr txBox="1">
            <a:spLocks noChangeArrowheads="1"/>
          </p:cNvSpPr>
          <p:nvPr/>
        </p:nvSpPr>
        <p:spPr bwMode="auto">
          <a:xfrm>
            <a:off x="400558" y="4104244"/>
            <a:ext cx="10705848" cy="954107"/>
          </a:xfrm>
          <a:prstGeom prst="rect">
            <a:avLst/>
          </a:prstGeom>
          <a:noFill/>
          <a:ln w="9525">
            <a:noFill/>
            <a:miter lim="800000"/>
            <a:headEnd/>
            <a:tailEnd/>
          </a:ln>
        </p:spPr>
        <p:txBody>
          <a:bodyPr wrap="square">
            <a:spAutoFit/>
          </a:bodyPr>
          <a:lstStyle/>
          <a:p>
            <a:pPr algn="ctr" eaLnBrk="1" hangingPunct="1">
              <a:defRPr/>
            </a:pPr>
            <a:r>
              <a:rPr lang="ca-ES" altLang="es-ES" sz="2800" b="1" dirty="0">
                <a:solidFill>
                  <a:schemeClr val="accent6">
                    <a:lumMod val="75000"/>
                  </a:schemeClr>
                </a:solidFill>
                <a:latin typeface="Calibri" pitchFamily="34" charset="0"/>
              </a:rPr>
              <a:t>Ismael Herruzo Cabrera</a:t>
            </a:r>
          </a:p>
          <a:p>
            <a:pPr algn="ctr" eaLnBrk="1" hangingPunct="1">
              <a:defRPr/>
            </a:pPr>
            <a:r>
              <a:rPr lang="ca-ES" altLang="es-ES" sz="2800" b="1" dirty="0" err="1">
                <a:solidFill>
                  <a:schemeClr val="accent6">
                    <a:lumMod val="75000"/>
                  </a:schemeClr>
                </a:solidFill>
                <a:latin typeface="Calibri" pitchFamily="34" charset="0"/>
              </a:rPr>
              <a:t>Jefe</a:t>
            </a:r>
            <a:r>
              <a:rPr lang="ca-ES" altLang="es-ES" sz="2800" b="1" dirty="0">
                <a:solidFill>
                  <a:schemeClr val="accent6">
                    <a:lumMod val="75000"/>
                  </a:schemeClr>
                </a:solidFill>
                <a:latin typeface="Calibri" pitchFamily="34" charset="0"/>
              </a:rPr>
              <a:t> del Servicio de Oncologia Radioteràpica. H Regional U Málaga</a:t>
            </a:r>
            <a:endParaRPr lang="es-ES" altLang="es-ES" sz="2800" b="1" dirty="0">
              <a:solidFill>
                <a:schemeClr val="accent6">
                  <a:lumMod val="75000"/>
                </a:schemeClr>
              </a:solidFill>
              <a:latin typeface="Calibri" pitchFamily="34" charset="0"/>
            </a:endParaRPr>
          </a:p>
        </p:txBody>
      </p:sp>
      <p:pic>
        <p:nvPicPr>
          <p:cNvPr id="5" name="Picture 4">
            <a:extLst>
              <a:ext uri="{FF2B5EF4-FFF2-40B4-BE49-F238E27FC236}">
                <a16:creationId xmlns:a16="http://schemas.microsoft.com/office/drawing/2014/main" id="{6865E284-3CAD-2804-D6BD-CF0A358E65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4739" y="5723986"/>
            <a:ext cx="1481667" cy="8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CC7E224A-1327-C146-6D80-2C1FA44DB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4461" t="29250" r="26373" b="15848"/>
          <a:stretch>
            <a:fillRect/>
          </a:stretch>
        </p:blipFill>
        <p:spPr bwMode="auto">
          <a:xfrm>
            <a:off x="1287836" y="1420662"/>
            <a:ext cx="39401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2E2FDC35-16B2-32C1-B837-2E74FA0230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3333" t="20357" r="15001" b="6819"/>
          <a:stretch>
            <a:fillRect/>
          </a:stretch>
        </p:blipFill>
        <p:spPr bwMode="auto">
          <a:xfrm>
            <a:off x="6096000" y="1513125"/>
            <a:ext cx="43434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2">
            <a:extLst>
              <a:ext uri="{FF2B5EF4-FFF2-40B4-BE49-F238E27FC236}">
                <a16:creationId xmlns:a16="http://schemas.microsoft.com/office/drawing/2014/main" id="{6600F2FF-A752-2C1E-FA28-0EC1A378F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14427" r="25000" b="17390"/>
          <a:stretch>
            <a:fillRect/>
          </a:stretch>
        </p:blipFill>
        <p:spPr bwMode="auto">
          <a:xfrm>
            <a:off x="1752600" y="130175"/>
            <a:ext cx="86106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n 4">
            <a:extLst>
              <a:ext uri="{FF2B5EF4-FFF2-40B4-BE49-F238E27FC236}">
                <a16:creationId xmlns:a16="http://schemas.microsoft.com/office/drawing/2014/main" id="{64412D18-6B6E-CFA5-2A01-F62DB798C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67" t="17390" r="43333" b="5534"/>
          <a:stretch>
            <a:fillRect/>
          </a:stretch>
        </p:blipFill>
        <p:spPr bwMode="auto">
          <a:xfrm>
            <a:off x="2771775" y="228600"/>
            <a:ext cx="66484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n 2">
            <a:extLst>
              <a:ext uri="{FF2B5EF4-FFF2-40B4-BE49-F238E27FC236}">
                <a16:creationId xmlns:a16="http://schemas.microsoft.com/office/drawing/2014/main" id="{2E9E352B-53BB-F1C7-2544-2032D02A7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23320" r="24998" b="5534"/>
          <a:stretch>
            <a:fillRect/>
          </a:stretch>
        </p:blipFill>
        <p:spPr bwMode="auto">
          <a:xfrm>
            <a:off x="1943100" y="214314"/>
            <a:ext cx="83058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n 2">
            <a:extLst>
              <a:ext uri="{FF2B5EF4-FFF2-40B4-BE49-F238E27FC236}">
                <a16:creationId xmlns:a16="http://schemas.microsoft.com/office/drawing/2014/main" id="{1D32EFE1-0F7E-042E-D79B-BDE12FDA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23320" r="25000" b="9979"/>
          <a:stretch>
            <a:fillRect/>
          </a:stretch>
        </p:blipFill>
        <p:spPr bwMode="auto">
          <a:xfrm>
            <a:off x="1755775" y="100014"/>
            <a:ext cx="8680450"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2">
            <a:extLst>
              <a:ext uri="{FF2B5EF4-FFF2-40B4-BE49-F238E27FC236}">
                <a16:creationId xmlns:a16="http://schemas.microsoft.com/office/drawing/2014/main" id="{4E1E3430-BCE2-7F09-7492-B4003A65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165" t="23320" r="25000" b="69269"/>
          <a:stretch>
            <a:fillRect/>
          </a:stretch>
        </p:blipFill>
        <p:spPr bwMode="auto">
          <a:xfrm>
            <a:off x="1628775" y="152400"/>
            <a:ext cx="89344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Imagen 4">
            <a:extLst>
              <a:ext uri="{FF2B5EF4-FFF2-40B4-BE49-F238E27FC236}">
                <a16:creationId xmlns:a16="http://schemas.microsoft.com/office/drawing/2014/main" id="{8D2A02DC-3A5D-3C64-360A-4BAC7B238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33" t="26079" r="24998" b="21838"/>
          <a:stretch>
            <a:fillRect/>
          </a:stretch>
        </p:blipFill>
        <p:spPr bwMode="auto">
          <a:xfrm>
            <a:off x="1628776" y="914400"/>
            <a:ext cx="88868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n 2">
            <a:extLst>
              <a:ext uri="{FF2B5EF4-FFF2-40B4-BE49-F238E27FC236}">
                <a16:creationId xmlns:a16="http://schemas.microsoft.com/office/drawing/2014/main" id="{2FDEE27B-6A3C-484E-13C8-006FECC89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23" t="35178" r="25000" b="48978"/>
          <a:stretch>
            <a:fillRect/>
          </a:stretch>
        </p:blipFill>
        <p:spPr bwMode="auto">
          <a:xfrm>
            <a:off x="1676400" y="457200"/>
            <a:ext cx="88392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n 2">
            <a:extLst>
              <a:ext uri="{FF2B5EF4-FFF2-40B4-BE49-F238E27FC236}">
                <a16:creationId xmlns:a16="http://schemas.microsoft.com/office/drawing/2014/main" id="{078FA425-907C-3EA4-6A12-40FB066A8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14429" r="25000" b="9979"/>
          <a:stretch>
            <a:fillRect/>
          </a:stretch>
        </p:blipFill>
        <p:spPr bwMode="auto">
          <a:xfrm>
            <a:off x="2171700" y="201614"/>
            <a:ext cx="78486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2">
            <a:extLst>
              <a:ext uri="{FF2B5EF4-FFF2-40B4-BE49-F238E27FC236}">
                <a16:creationId xmlns:a16="http://schemas.microsoft.com/office/drawing/2014/main" id="{A7C7663A-3AD9-A531-8E79-13D2792EC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33" t="21838" r="25000" b="21838"/>
          <a:stretch>
            <a:fillRect/>
          </a:stretch>
        </p:blipFill>
        <p:spPr bwMode="auto">
          <a:xfrm>
            <a:off x="1905001" y="112714"/>
            <a:ext cx="8474075"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975C78-5A48-7DB2-D6D5-099BC4DA0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66" t="15910" r="15833" b="15909"/>
          <a:stretch>
            <a:fillRect/>
          </a:stretch>
        </p:blipFill>
        <p:spPr bwMode="auto">
          <a:xfrm>
            <a:off x="686937" y="467032"/>
            <a:ext cx="10818125" cy="59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Shape 1"/>
          <p:cNvSpPr txBox="1"/>
          <p:nvPr/>
        </p:nvSpPr>
        <p:spPr>
          <a:xfrm>
            <a:off x="5840435" y="1157287"/>
            <a:ext cx="5445429" cy="4609332"/>
          </a:xfrm>
          <a:prstGeom prst="rect">
            <a:avLst/>
          </a:prstGeom>
        </p:spPr>
        <p:txBody>
          <a:bodyPr vert="horz" lIns="91440" tIns="45720" rIns="91440" bIns="45720" rtlCol="0" anchor="t" anchorCtr="0">
            <a:noAutofit/>
          </a:bodyPr>
          <a:lstStyle/>
          <a:p>
            <a:pPr marL="514350" marR="0" lvl="0" algn="l" defTabSz="914400" rtl="0" eaLnBrk="1" fontAlgn="auto" latinLnBrk="0" hangingPunct="1">
              <a:lnSpc>
                <a:spcPct val="120000"/>
              </a:lnSpc>
              <a:spcBef>
                <a:spcPts val="0"/>
              </a:spcBef>
              <a:spcAft>
                <a:spcPts val="600"/>
              </a:spcAft>
              <a:buClrTx/>
              <a:buSzTx/>
              <a:tabLst/>
              <a:defRPr/>
            </a:pPr>
            <a:r>
              <a:rPr kumimoji="0" lang="es-ES" sz="3200" b="0" i="0" u="none" strike="noStrike" kern="1200" cap="none" spc="-1" normalizeH="0" baseline="0" noProof="0" dirty="0">
                <a:ln>
                  <a:noFill/>
                </a:ln>
                <a:solidFill>
                  <a:schemeClr val="accent1">
                    <a:lumMod val="75000"/>
                  </a:schemeClr>
                </a:solidFill>
                <a:effectLst/>
                <a:uLnTx/>
                <a:uFillTx/>
                <a:latin typeface="Arial"/>
              </a:rPr>
              <a:t>Epidemiología</a:t>
            </a:r>
          </a:p>
          <a:p>
            <a:pPr marL="514350" marR="0" lvl="0" algn="l" defTabSz="914400" rtl="0" eaLnBrk="1" fontAlgn="auto" latinLnBrk="0" hangingPunct="1">
              <a:lnSpc>
                <a:spcPct val="120000"/>
              </a:lnSpc>
              <a:spcBef>
                <a:spcPts val="0"/>
              </a:spcBef>
              <a:spcAft>
                <a:spcPts val="600"/>
              </a:spcAft>
              <a:buClrTx/>
              <a:buSzTx/>
              <a:tabLst/>
              <a:defRPr/>
            </a:pPr>
            <a:r>
              <a:rPr kumimoji="0" lang="es-ES" sz="3200" b="0" i="0" u="none" strike="noStrike" kern="1200" cap="none" spc="-1" normalizeH="0" baseline="0" noProof="0" dirty="0">
                <a:ln>
                  <a:noFill/>
                </a:ln>
                <a:solidFill>
                  <a:schemeClr val="accent1">
                    <a:lumMod val="75000"/>
                  </a:schemeClr>
                </a:solidFill>
                <a:effectLst/>
                <a:uLnTx/>
                <a:uFillTx/>
                <a:latin typeface="Arial"/>
              </a:rPr>
              <a:t>Un poco de historia</a:t>
            </a:r>
          </a:p>
          <a:p>
            <a:pPr marL="514350" marR="0" lvl="0" algn="l" defTabSz="914400" rtl="0" eaLnBrk="1" fontAlgn="auto" latinLnBrk="0" hangingPunct="1">
              <a:lnSpc>
                <a:spcPct val="120000"/>
              </a:lnSpc>
              <a:spcBef>
                <a:spcPts val="0"/>
              </a:spcBef>
              <a:spcAft>
                <a:spcPts val="600"/>
              </a:spcAft>
              <a:buClrTx/>
              <a:buSzTx/>
              <a:tabLst/>
              <a:defRPr/>
            </a:pPr>
            <a:r>
              <a:rPr kumimoji="0" lang="es-ES" sz="3200" b="0" i="0" u="none" strike="noStrike" kern="1200" cap="none" spc="-1" normalizeH="0" baseline="0" noProof="0" dirty="0">
                <a:ln>
                  <a:noFill/>
                </a:ln>
                <a:solidFill>
                  <a:schemeClr val="accent1">
                    <a:lumMod val="75000"/>
                  </a:schemeClr>
                </a:solidFill>
                <a:effectLst/>
                <a:uLnTx/>
                <a:uFillTx/>
                <a:latin typeface="Arial"/>
              </a:rPr>
              <a:t>Índices pronósticos</a:t>
            </a:r>
          </a:p>
          <a:p>
            <a:pPr marL="514350" marR="0" lvl="0" algn="l" defTabSz="914400" rtl="0" eaLnBrk="1" fontAlgn="auto" latinLnBrk="0" hangingPunct="1">
              <a:lnSpc>
                <a:spcPct val="120000"/>
              </a:lnSpc>
              <a:spcBef>
                <a:spcPts val="0"/>
              </a:spcBef>
              <a:spcAft>
                <a:spcPts val="600"/>
              </a:spcAft>
              <a:buClrTx/>
              <a:buSzTx/>
              <a:tabLst/>
              <a:defRPr/>
            </a:pPr>
            <a:r>
              <a:rPr kumimoji="0" lang="es-ES" sz="3200" b="0" i="0" u="none" strike="noStrike" kern="1200" cap="none" spc="-1" normalizeH="0" baseline="0" noProof="0" dirty="0">
                <a:ln>
                  <a:noFill/>
                </a:ln>
                <a:solidFill>
                  <a:schemeClr val="accent1">
                    <a:lumMod val="75000"/>
                  </a:schemeClr>
                </a:solidFill>
                <a:effectLst/>
                <a:uLnTx/>
                <a:uFillTx/>
                <a:latin typeface="Arial"/>
              </a:rPr>
              <a:t>Opciones terapéuticas</a:t>
            </a:r>
          </a:p>
          <a:p>
            <a:pPr marL="514350" marR="0" lvl="0" algn="l" defTabSz="914400" rtl="0" eaLnBrk="1" fontAlgn="auto" latinLnBrk="0" hangingPunct="1">
              <a:lnSpc>
                <a:spcPct val="120000"/>
              </a:lnSpc>
              <a:spcBef>
                <a:spcPts val="0"/>
              </a:spcBef>
              <a:spcAft>
                <a:spcPts val="600"/>
              </a:spcAft>
              <a:buClrTx/>
              <a:buSzTx/>
              <a:tabLst/>
              <a:defRPr/>
            </a:pPr>
            <a:r>
              <a:rPr lang="es-ES" sz="3200" spc="-1" dirty="0">
                <a:solidFill>
                  <a:schemeClr val="accent1">
                    <a:lumMod val="75000"/>
                  </a:schemeClr>
                </a:solidFill>
                <a:latin typeface="Arial"/>
              </a:rPr>
              <a:t>	Terapia sistémica diana 	molecular</a:t>
            </a:r>
            <a:endParaRPr kumimoji="0" lang="es-ES" sz="3200" b="0" i="0" u="none" strike="noStrike" kern="1200" cap="none" spc="-1" normalizeH="0" baseline="0" noProof="0" dirty="0">
              <a:ln>
                <a:noFill/>
              </a:ln>
              <a:solidFill>
                <a:schemeClr val="accent1">
                  <a:lumMod val="75000"/>
                </a:schemeClr>
              </a:solidFill>
              <a:effectLst/>
              <a:uLnTx/>
              <a:uFillTx/>
              <a:latin typeface="Arial"/>
            </a:endParaRPr>
          </a:p>
          <a:p>
            <a:pPr marL="514350" marR="0" lvl="0" algn="l" defTabSz="914400" rtl="0" eaLnBrk="1" fontAlgn="auto" latinLnBrk="0" hangingPunct="1">
              <a:lnSpc>
                <a:spcPct val="120000"/>
              </a:lnSpc>
              <a:spcBef>
                <a:spcPts val="0"/>
              </a:spcBef>
              <a:spcAft>
                <a:spcPts val="600"/>
              </a:spcAft>
              <a:buClrTx/>
              <a:buSzTx/>
              <a:tabLst/>
              <a:defRPr/>
            </a:pPr>
            <a:r>
              <a:rPr kumimoji="0" lang="es-ES" sz="3200" b="0" i="0" u="none" strike="noStrike" kern="1200" cap="none" spc="-1" normalizeH="0" baseline="0" noProof="0" dirty="0">
                <a:ln>
                  <a:noFill/>
                </a:ln>
                <a:solidFill>
                  <a:schemeClr val="accent1">
                    <a:lumMod val="75000"/>
                  </a:schemeClr>
                </a:solidFill>
                <a:effectLst/>
                <a:uLnTx/>
                <a:uFillTx/>
                <a:latin typeface="Arial"/>
              </a:rPr>
              <a:t>Conclusiones</a:t>
            </a:r>
          </a:p>
        </p:txBody>
      </p:sp>
      <p:pic>
        <p:nvPicPr>
          <p:cNvPr id="13" name="Picture 88" descr="Un reloj de manecillas&#10;&#10;Descripción generada automáticamente con confianza media">
            <a:extLst>
              <a:ext uri="{FF2B5EF4-FFF2-40B4-BE49-F238E27FC236}">
                <a16:creationId xmlns:a16="http://schemas.microsoft.com/office/drawing/2014/main" id="{BEC499A2-82EC-436B-8CC0-7AA30C8BC0F4}"/>
              </a:ext>
            </a:extLst>
          </p:cNvPr>
          <p:cNvPicPr>
            <a:picLocks noChangeAspect="1"/>
          </p:cNvPicPr>
          <p:nvPr/>
        </p:nvPicPr>
        <p:blipFill rotWithShape="1">
          <a:blip r:embed="rId2">
            <a:extLst>
              <a:ext uri="{28A0092B-C50C-407E-A947-70E740481C1C}">
                <a14:useLocalDpi xmlns:a14="http://schemas.microsoft.com/office/drawing/2010/main" val="0"/>
              </a:ext>
            </a:extLst>
          </a:blip>
          <a:srcRect l="158" r="3" b="3"/>
          <a:stretch/>
        </p:blipFill>
        <p:spPr>
          <a:xfrm>
            <a:off x="1126756" y="1157287"/>
            <a:ext cx="4565417" cy="4843463"/>
          </a:xfrm>
          <a:prstGeom prst="rect">
            <a:avLst/>
          </a:prstGeom>
        </p:spPr>
      </p:pic>
      <p:sp>
        <p:nvSpPr>
          <p:cNvPr id="2" name="CuadroTexto 1">
            <a:extLst>
              <a:ext uri="{FF2B5EF4-FFF2-40B4-BE49-F238E27FC236}">
                <a16:creationId xmlns:a16="http://schemas.microsoft.com/office/drawing/2014/main" id="{FF735C7A-EA99-4076-8D52-84A2480FCF84}"/>
              </a:ext>
            </a:extLst>
          </p:cNvPr>
          <p:cNvSpPr txBox="1"/>
          <p:nvPr/>
        </p:nvSpPr>
        <p:spPr>
          <a:xfrm>
            <a:off x="9797143" y="1262743"/>
            <a:ext cx="478971" cy="369332"/>
          </a:xfrm>
          <a:prstGeom prst="rect">
            <a:avLst/>
          </a:prstGeom>
          <a:solidFill>
            <a:schemeClr val="bg1"/>
          </a:solidFill>
        </p:spPr>
        <p:txBody>
          <a:bodyPr wrap="square" rtlCol="0">
            <a:spAutoFit/>
          </a:bodyPr>
          <a:lstStyle/>
          <a:p>
            <a:endParaRPr lang="es-ES" dirty="0"/>
          </a:p>
        </p:txBody>
      </p:sp>
      <p:sp>
        <p:nvSpPr>
          <p:cNvPr id="3" name="Título 1">
            <a:extLst>
              <a:ext uri="{FF2B5EF4-FFF2-40B4-BE49-F238E27FC236}">
                <a16:creationId xmlns:a16="http://schemas.microsoft.com/office/drawing/2014/main" id="{A9449FBB-C2A2-194E-16F4-D4D8A7352E1A}"/>
              </a:ext>
            </a:extLst>
          </p:cNvPr>
          <p:cNvSpPr txBox="1">
            <a:spLocks/>
          </p:cNvSpPr>
          <p:nvPr/>
        </p:nvSpPr>
        <p:spPr>
          <a:xfrm>
            <a:off x="1828800" y="274638"/>
            <a:ext cx="8382000" cy="56356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b="1" dirty="0">
                <a:solidFill>
                  <a:srgbClr val="D91598"/>
                </a:solidFill>
              </a:rPr>
              <a:t>METASTASIS CEREBRALES</a:t>
            </a:r>
          </a:p>
        </p:txBody>
      </p:sp>
    </p:spTree>
    <p:extLst>
      <p:ext uri="{BB962C8B-B14F-4D97-AF65-F5344CB8AC3E}">
        <p14:creationId xmlns:p14="http://schemas.microsoft.com/office/powerpoint/2010/main" val="66635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5309C4AA-5D3B-9EF0-E6FB-8D3BBB8EADAF}"/>
              </a:ext>
            </a:extLst>
          </p:cNvPr>
          <p:cNvSpPr>
            <a:spLocks noGrp="1"/>
          </p:cNvSpPr>
          <p:nvPr>
            <p:ph type="title"/>
          </p:nvPr>
        </p:nvSpPr>
        <p:spPr>
          <a:xfrm>
            <a:off x="1828800" y="274638"/>
            <a:ext cx="8382000" cy="563562"/>
          </a:xfrm>
        </p:spPr>
        <p:txBody>
          <a:bodyPr>
            <a:normAutofit fontScale="90000"/>
          </a:bodyPr>
          <a:lstStyle/>
          <a:p>
            <a:r>
              <a:rPr lang="es-ES" altLang="es-ES" b="1">
                <a:solidFill>
                  <a:srgbClr val="D91598"/>
                </a:solidFill>
              </a:rPr>
              <a:t>Introducción </a:t>
            </a:r>
          </a:p>
        </p:txBody>
      </p:sp>
      <p:pic>
        <p:nvPicPr>
          <p:cNvPr id="10243" name="Imagen 3">
            <a:extLst>
              <a:ext uri="{FF2B5EF4-FFF2-40B4-BE49-F238E27FC236}">
                <a16:creationId xmlns:a16="http://schemas.microsoft.com/office/drawing/2014/main" id="{5539CF84-D0CF-E245-B1E3-97EAE87CA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99" t="30731" r="18333" b="18874"/>
          <a:stretch>
            <a:fillRect/>
          </a:stretch>
        </p:blipFill>
        <p:spPr bwMode="auto">
          <a:xfrm>
            <a:off x="2103998" y="838200"/>
            <a:ext cx="88868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3">
            <a:extLst>
              <a:ext uri="{FF2B5EF4-FFF2-40B4-BE49-F238E27FC236}">
                <a16:creationId xmlns:a16="http://schemas.microsoft.com/office/drawing/2014/main" id="{EC741375-B30A-7AE5-8387-6106A6307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66" t="17390" r="15833" b="17392"/>
          <a:stretch>
            <a:fillRect/>
          </a:stretch>
        </p:blipFill>
        <p:spPr bwMode="auto">
          <a:xfrm>
            <a:off x="2330202" y="1142384"/>
            <a:ext cx="8728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5EF66C3E-4AC5-62A3-222B-85C20D9DB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999" t="29248" r="20833" b="11464"/>
          <a:stretch>
            <a:fillRect/>
          </a:stretch>
        </p:blipFill>
        <p:spPr bwMode="auto">
          <a:xfrm>
            <a:off x="2374860" y="1275734"/>
            <a:ext cx="82867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16AC50FC-0F38-FDC9-2D14-B8E61743C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999" t="26285" r="15833" b="7016"/>
          <a:stretch>
            <a:fillRect/>
          </a:stretch>
        </p:blipFill>
        <p:spPr bwMode="auto">
          <a:xfrm>
            <a:off x="2330202" y="1200130"/>
            <a:ext cx="8572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A44508D3-D190-BE53-24E0-2BF5FB81D0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999" t="16255" r="26666" b="30733"/>
          <a:stretch>
            <a:fillRect/>
          </a:stretch>
        </p:blipFill>
        <p:spPr bwMode="auto">
          <a:xfrm>
            <a:off x="2320691" y="1261447"/>
            <a:ext cx="84534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n3"/>
          <p:cNvPicPr/>
          <p:nvPr/>
        </p:nvPicPr>
        <p:blipFill rotWithShape="1">
          <a:blip r:embed="rId2"/>
          <a:srcRect t="6179" r="-3" b="388"/>
          <a:stretch/>
        </p:blipFill>
        <p:spPr>
          <a:xfrm>
            <a:off x="0" y="977704"/>
            <a:ext cx="7009876" cy="5880296"/>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87" name="TextShape 1"/>
          <p:cNvSpPr txBox="1"/>
          <p:nvPr/>
        </p:nvSpPr>
        <p:spPr>
          <a:xfrm>
            <a:off x="6284686" y="717452"/>
            <a:ext cx="5733143" cy="844062"/>
          </a:xfrm>
          <a:prstGeom prst="rect">
            <a:avLst/>
          </a:prstGeom>
        </p:spPr>
        <p:txBody>
          <a:bodyPr vert="horz" lIns="91440" tIns="45720" rIns="91440" bIns="45720" rtlCol="0" anchor="ctr">
            <a:normAutofit/>
          </a:bodyPr>
          <a:lstStyle>
            <a:defPPr>
              <a:defRPr lang="es-ES"/>
            </a:defPPr>
            <a:lvl1pPr marR="0" lvl="0" indent="0" algn="ctr" fontAlgn="auto">
              <a:lnSpc>
                <a:spcPct val="90000"/>
              </a:lnSpc>
              <a:spcBef>
                <a:spcPct val="0"/>
              </a:spcBef>
              <a:spcAft>
                <a:spcPts val="600"/>
              </a:spcAft>
              <a:buClrTx/>
              <a:buSzTx/>
              <a:buFontTx/>
              <a:buNone/>
              <a:tabLst/>
              <a:defRPr kumimoji="0" sz="3200" i="0" u="none" strike="noStrike" cap="none" spc="-1" normalizeH="0" baseline="0">
                <a:ln>
                  <a:noFill/>
                </a:ln>
                <a:solidFill>
                  <a:schemeClr val="accent1">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defRPr>
            </a:lvl1pPr>
          </a:lstStyle>
          <a:p>
            <a:r>
              <a:rPr lang="es-ES" dirty="0"/>
              <a:t>Epidemiología</a:t>
            </a:r>
          </a:p>
        </p:txBody>
      </p:sp>
      <p:sp>
        <p:nvSpPr>
          <p:cNvPr id="88" name="TextShape 2"/>
          <p:cNvSpPr txBox="1"/>
          <p:nvPr/>
        </p:nvSpPr>
        <p:spPr>
          <a:xfrm>
            <a:off x="6487886" y="1491176"/>
            <a:ext cx="5529943" cy="5162842"/>
          </a:xfrm>
          <a:prstGeom prst="rect">
            <a:avLst/>
          </a:prstGeom>
        </p:spPr>
        <p:txBody>
          <a:bodyPr vert="horz" lIns="91440" tIns="45720" rIns="91440" bIns="45720" rtlCol="0" anchor="t">
            <a:noAutofit/>
          </a:bodyPr>
          <a:lstStyle/>
          <a:p>
            <a:pPr marL="342900" marR="0" lvl="0" indent="-342900" algn="just" defTabSz="914400" rtl="0" eaLnBrk="1" fontAlgn="auto" latinLnBrk="0" hangingPunct="1">
              <a:lnSpc>
                <a:spcPct val="120000"/>
              </a:lnSpc>
              <a:spcBef>
                <a:spcPts val="1001"/>
              </a:spcBef>
              <a:spcAft>
                <a:spcPts val="0"/>
              </a:spcAft>
              <a:buClr>
                <a:srgbClr val="002060"/>
              </a:buClr>
              <a:buSzTx/>
              <a:buFont typeface="Arial" panose="020B0604020202020204" pitchFamily="34" charset="0"/>
              <a:buChar char="•"/>
              <a:tabLst/>
              <a:defRPr/>
            </a:pPr>
            <a:r>
              <a:rPr kumimoji="0" lang="es-ES" sz="24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20 – 40% </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de los pacientes con cáncer desarrollarán </a:t>
            </a:r>
            <a:r>
              <a:rPr kumimoji="0" lang="es-ES" sz="24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metástasis cerebrales </a:t>
            </a:r>
          </a:p>
          <a:p>
            <a:pPr marL="342900" marR="0" lvl="0" indent="-342900" algn="just" defTabSz="914400" rtl="0" eaLnBrk="1" fontAlgn="auto" latinLnBrk="0" hangingPunct="1">
              <a:lnSpc>
                <a:spcPct val="120000"/>
              </a:lnSpc>
              <a:spcBef>
                <a:spcPts val="1001"/>
              </a:spcBef>
              <a:spcAft>
                <a:spcPts val="0"/>
              </a:spcAft>
              <a:buClr>
                <a:srgbClr val="002060"/>
              </a:buClr>
              <a:buSzTx/>
              <a:buFont typeface="Arial" panose="020B0604020202020204" pitchFamily="34" charset="0"/>
              <a:buChar char="•"/>
              <a:tabLst/>
              <a:defRPr/>
            </a:pPr>
            <a:r>
              <a:rPr kumimoji="0" lang="es-ES" sz="24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Aumento incidencia</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a:t>
            </a:r>
            <a:r>
              <a:rPr kumimoji="0" lang="es-ES" sz="24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tratamientos sistémicos </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más eficaces + </a:t>
            </a:r>
            <a:r>
              <a:rPr kumimoji="0" lang="es-ES" sz="24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pruebas de imagen </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más sensibles</a:t>
            </a:r>
          </a:p>
          <a:p>
            <a:pPr marL="342900" marR="0" lvl="0" indent="-342900" algn="just" defTabSz="914400" rtl="0" eaLnBrk="1" fontAlgn="auto" latinLnBrk="0" hangingPunct="1">
              <a:lnSpc>
                <a:spcPct val="120000"/>
              </a:lnSpc>
              <a:spcBef>
                <a:spcPts val="1001"/>
              </a:spcBef>
              <a:spcAft>
                <a:spcPts val="0"/>
              </a:spcAft>
              <a:buClr>
                <a:srgbClr val="002060"/>
              </a:buClr>
              <a:buSzTx/>
              <a:buFont typeface="Arial" panose="020B0604020202020204" pitchFamily="34" charset="0"/>
              <a:buChar char="•"/>
              <a:tabLst/>
              <a:defRPr/>
            </a:pP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Los </a:t>
            </a:r>
            <a:r>
              <a:rPr kumimoji="0" lang="es-ES" sz="24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tumores primarios </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que con más frecuencia desarrollan metástasis cerebrales son: los </a:t>
            </a:r>
            <a:r>
              <a:rPr kumimoji="0" lang="es-ES" sz="24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carcinomas de pulmón</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a:t>
            </a:r>
            <a:r>
              <a:rPr kumimoji="0" lang="es-ES" sz="24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mama</a:t>
            </a:r>
            <a:r>
              <a:rPr kumimoji="0" lang="es-ES" sz="24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y </a:t>
            </a:r>
            <a:r>
              <a:rPr kumimoji="0" lang="es-ES" sz="24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melanoma </a:t>
            </a:r>
          </a:p>
          <a:p>
            <a:pPr marL="342900" marR="0" lvl="0" indent="-342900" algn="just" defTabSz="914400" rtl="0" eaLnBrk="1" fontAlgn="auto" latinLnBrk="0" hangingPunct="1">
              <a:lnSpc>
                <a:spcPct val="120000"/>
              </a:lnSpc>
              <a:spcBef>
                <a:spcPts val="1001"/>
              </a:spcBef>
              <a:spcAft>
                <a:spcPts val="0"/>
              </a:spcAft>
              <a:buClr>
                <a:prstClr val="white"/>
              </a:buClr>
              <a:buSzTx/>
              <a:buFont typeface="Arial" panose="020B0604020202020204" pitchFamily="34" charset="0"/>
              <a:buChar char="•"/>
              <a:tabLst/>
              <a:defRPr/>
            </a:pPr>
            <a:endParaRPr kumimoji="0" lang="es-ES" sz="24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687F7D85-ED18-4D6A-BF29-90042300FE9D}"/>
              </a:ext>
            </a:extLst>
          </p:cNvPr>
          <p:cNvSpPr txBox="1"/>
          <p:nvPr/>
        </p:nvSpPr>
        <p:spPr>
          <a:xfrm>
            <a:off x="9797143" y="1262743"/>
            <a:ext cx="478971" cy="369332"/>
          </a:xfrm>
          <a:prstGeom prst="rect">
            <a:avLst/>
          </a:prstGeom>
          <a:solidFill>
            <a:schemeClr val="bg1"/>
          </a:solidFill>
        </p:spPr>
        <p:txBody>
          <a:bodyPr wrap="square" rtlCol="0">
            <a:spAutoFit/>
          </a:bodyPr>
          <a:lstStyle/>
          <a:p>
            <a:endParaRPr lang="es-ES" dirty="0"/>
          </a:p>
        </p:txBody>
      </p:sp>
      <p:sp>
        <p:nvSpPr>
          <p:cNvPr id="2" name="Título 1">
            <a:extLst>
              <a:ext uri="{FF2B5EF4-FFF2-40B4-BE49-F238E27FC236}">
                <a16:creationId xmlns:a16="http://schemas.microsoft.com/office/drawing/2014/main" id="{EF4DDEB1-BC78-A375-EF00-B2F2755EB3DA}"/>
              </a:ext>
            </a:extLst>
          </p:cNvPr>
          <p:cNvSpPr txBox="1">
            <a:spLocks/>
          </p:cNvSpPr>
          <p:nvPr/>
        </p:nvSpPr>
        <p:spPr>
          <a:xfrm>
            <a:off x="1828800" y="274638"/>
            <a:ext cx="8382000" cy="56356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b="1" dirty="0">
                <a:solidFill>
                  <a:srgbClr val="D91598"/>
                </a:solidFill>
              </a:rPr>
              <a:t>METASTASIS CEREBRALES</a:t>
            </a:r>
          </a:p>
        </p:txBody>
      </p:sp>
    </p:spTree>
    <p:extLst>
      <p:ext uri="{BB962C8B-B14F-4D97-AF65-F5344CB8AC3E}">
        <p14:creationId xmlns:p14="http://schemas.microsoft.com/office/powerpoint/2010/main" val="2875632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n3"/>
          <p:cNvPicPr/>
          <p:nvPr/>
        </p:nvPicPr>
        <p:blipFill rotWithShape="1">
          <a:blip r:embed="rId2">
            <a:extLst>
              <a:ext uri="{28A0092B-C50C-407E-A947-70E740481C1C}">
                <a14:useLocalDpi xmlns:a14="http://schemas.microsoft.com/office/drawing/2010/main" val="0"/>
              </a:ext>
            </a:extLst>
          </a:blip>
          <a:srcRect t="11863" b="11863"/>
          <a:stretch/>
        </p:blipFill>
        <p:spPr>
          <a:xfrm>
            <a:off x="-4915" y="1032386"/>
            <a:ext cx="6024134" cy="4793227"/>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8" name="TextShape 2"/>
          <p:cNvSpPr txBox="1"/>
          <p:nvPr/>
        </p:nvSpPr>
        <p:spPr>
          <a:xfrm>
            <a:off x="6019219" y="1911462"/>
            <a:ext cx="5901221" cy="3523175"/>
          </a:xfrm>
          <a:prstGeom prst="rect">
            <a:avLst/>
          </a:prstGeom>
        </p:spPr>
        <p:txBody>
          <a:bodyPr vert="horz" lIns="91440" tIns="45720" rIns="91440" bIns="45720" rtlCol="0" anchor="t">
            <a:noAutofit/>
          </a:bodyPr>
          <a:lstStyle/>
          <a:p>
            <a:pPr marL="457200" marR="0" lvl="0" indent="-342900" algn="just" defTabSz="914400" rtl="0" eaLnBrk="1" fontAlgn="auto" latinLnBrk="0" hangingPunct="1">
              <a:lnSpc>
                <a:spcPct val="120000"/>
              </a:lnSpc>
              <a:spcBef>
                <a:spcPts val="1001"/>
              </a:spcBef>
              <a:spcAft>
                <a:spcPts val="0"/>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Corticoides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supervivencia</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a:t>
            </a:r>
            <a:r>
              <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1-2 meses</a:t>
            </a:r>
          </a:p>
          <a:p>
            <a:pPr marL="457200" indent="-342900" algn="just">
              <a:lnSpc>
                <a:spcPct val="120000"/>
              </a:lnSpc>
              <a:spcBef>
                <a:spcPts val="1001"/>
              </a:spcBef>
              <a:buClr>
                <a:srgbClr val="002060"/>
              </a:buClr>
              <a:buFont typeface="Arial" panose="020B0604020202020204" pitchFamily="34" charset="0"/>
              <a:buChar char="•"/>
              <a:defRPr/>
            </a:pP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Radioterapia </a:t>
            </a:r>
            <a:r>
              <a:rPr kumimoji="0" lang="es-ES" sz="2000" b="1" i="0" u="none" strike="noStrike" kern="1200" cap="none" spc="-1" normalizeH="0" baseline="0" noProof="0" dirty="0" err="1">
                <a:ln>
                  <a:noFill/>
                </a:ln>
                <a:solidFill>
                  <a:schemeClr val="accent1">
                    <a:lumMod val="75000"/>
                  </a:schemeClr>
                </a:solidFill>
                <a:effectLst/>
                <a:uLnTx/>
                <a:uFillTx/>
                <a:latin typeface="Arial" panose="020B0604020202020204" pitchFamily="34" charset="0"/>
                <a:ea typeface="+mn-ea"/>
                <a:cs typeface="Arial" panose="020B0604020202020204" pitchFamily="34" charset="0"/>
              </a:rPr>
              <a:t>Holocraneal</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supervivencia 3-6 meses</a:t>
            </a:r>
          </a:p>
          <a:p>
            <a:pPr marL="457200" indent="-342900" algn="just">
              <a:lnSpc>
                <a:spcPct val="120000"/>
              </a:lnSpc>
              <a:spcBef>
                <a:spcPts val="1001"/>
              </a:spcBef>
              <a:buClr>
                <a:srgbClr val="002060"/>
              </a:buClr>
              <a:buFont typeface="Arial" panose="020B0604020202020204" pitchFamily="34" charset="0"/>
              <a:buChar char="•"/>
              <a:defRPr/>
            </a:pP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En los </a:t>
            </a:r>
            <a:r>
              <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últimos años</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utilización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WBRT</a:t>
            </a:r>
            <a:r>
              <a:rPr kumimoji="0" lang="es-ES" sz="20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ha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disminuido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toxicidad neurocognitiva</a:t>
            </a:r>
          </a:p>
          <a:p>
            <a:pPr marL="457200" indent="-342900" algn="just">
              <a:lnSpc>
                <a:spcPct val="120000"/>
              </a:lnSpc>
              <a:spcBef>
                <a:spcPts val="1001"/>
              </a:spcBef>
              <a:buClr>
                <a:srgbClr val="002060"/>
              </a:buClr>
              <a:buFont typeface="Arial" panose="020B0604020202020204" pitchFamily="34" charset="0"/>
              <a:buChar char="•"/>
              <a:defRPr/>
            </a:pPr>
            <a:r>
              <a:rPr lang="es-ES" sz="2000" b="1" spc="-1" dirty="0">
                <a:solidFill>
                  <a:schemeClr val="accent1">
                    <a:lumMod val="75000"/>
                  </a:schemeClr>
                </a:solidFill>
                <a:latin typeface="Arial" panose="020B0604020202020204" pitchFamily="34" charset="0"/>
                <a:cs typeface="Arial" panose="020B0604020202020204" pitchFamily="34" charset="0"/>
              </a:rPr>
              <a:t>A</a:t>
            </a:r>
            <a:r>
              <a:rPr kumimoji="0" lang="es-ES" sz="2000" b="1" i="0" u="none" strike="noStrike" kern="1200" cap="none" spc="-1" normalizeH="0" baseline="0" noProof="0" dirty="0" err="1">
                <a:ln>
                  <a:noFill/>
                </a:ln>
                <a:solidFill>
                  <a:schemeClr val="accent1">
                    <a:lumMod val="75000"/>
                  </a:schemeClr>
                </a:solidFill>
                <a:effectLst/>
                <a:uLnTx/>
                <a:uFillTx/>
                <a:latin typeface="Arial" panose="020B0604020202020204" pitchFamily="34" charset="0"/>
                <a:ea typeface="+mn-ea"/>
                <a:cs typeface="Arial" panose="020B0604020202020204" pitchFamily="34" charset="0"/>
              </a:rPr>
              <a:t>lternativas</a:t>
            </a:r>
            <a:r>
              <a:rPr lang="es-ES" sz="2000" spc="-1" dirty="0">
                <a:solidFill>
                  <a:schemeClr val="accent1">
                    <a:lumMod val="75000"/>
                  </a:schemeClr>
                </a:solidFill>
                <a:latin typeface="Arial" panose="020B0604020202020204" pitchFamily="34" charset="0"/>
                <a:cs typeface="Arial" panose="020B0604020202020204" pitchFamily="34" charset="0"/>
              </a:rPr>
              <a:t>:</a:t>
            </a:r>
            <a:r>
              <a:rPr lang="es-ES" sz="2000" spc="-1" dirty="0">
                <a:latin typeface="Arial" panose="020B0604020202020204" pitchFamily="34" charset="0"/>
                <a:cs typeface="Arial" panose="020B0604020202020204" pitchFamily="34" charset="0"/>
              </a:rPr>
              <a:t> </a:t>
            </a: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Radiocirugía,</a:t>
            </a:r>
            <a:r>
              <a:rPr lang="es-ES" sz="2000" spc="-1" dirty="0">
                <a:latin typeface="Arial" panose="020B0604020202020204" pitchFamily="34" charset="0"/>
                <a:cs typeface="Arial" panose="020B0604020202020204" pitchFamily="34" charset="0"/>
              </a:rPr>
              <a:t> </a:t>
            </a: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Radioterapia </a:t>
            </a:r>
            <a:r>
              <a:rPr kumimoji="0" lang="es-ES" sz="2000" i="0" u="none" strike="noStrike" kern="1200" cap="none" spc="-1" normalizeH="0" baseline="0" noProof="0" dirty="0" err="1">
                <a:ln>
                  <a:noFill/>
                </a:ln>
                <a:effectLst/>
                <a:uLnTx/>
                <a:uFillTx/>
                <a:latin typeface="Arial" panose="020B0604020202020204" pitchFamily="34" charset="0"/>
                <a:ea typeface="+mn-ea"/>
                <a:cs typeface="Arial" panose="020B0604020202020204" pitchFamily="34" charset="0"/>
              </a:rPr>
              <a:t>Estereoatáxica</a:t>
            </a: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Fraccionada, WBRT con protección del hipocampo</a:t>
            </a:r>
          </a:p>
          <a:p>
            <a:pPr marL="457200" indent="-342900" algn="just">
              <a:lnSpc>
                <a:spcPct val="120000"/>
              </a:lnSpc>
              <a:spcBef>
                <a:spcPts val="1001"/>
              </a:spcBef>
              <a:buClr>
                <a:prstClr val="white"/>
              </a:buClr>
              <a:buFont typeface="Arial" panose="020B0604020202020204" pitchFamily="34" charset="0"/>
              <a:buChar char="•"/>
              <a:defRPr/>
            </a:pPr>
            <a:endPar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endParaRPr>
          </a:p>
          <a:p>
            <a:pPr marL="457200" indent="-342900" algn="just">
              <a:lnSpc>
                <a:spcPct val="120000"/>
              </a:lnSpc>
              <a:spcBef>
                <a:spcPts val="1001"/>
              </a:spcBef>
              <a:buClr>
                <a:prstClr val="white"/>
              </a:buClr>
              <a:buFont typeface="Arial" panose="020B0604020202020204" pitchFamily="34" charset="0"/>
              <a:buChar char="•"/>
              <a:defRPr/>
            </a:pPr>
            <a:endPar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endParaRPr>
          </a:p>
          <a:p>
            <a:pPr marL="457200" marR="0" lvl="0" indent="-342900" algn="just" defTabSz="914400" rtl="0" eaLnBrk="1" fontAlgn="auto" latinLnBrk="0" hangingPunct="1">
              <a:lnSpc>
                <a:spcPct val="120000"/>
              </a:lnSpc>
              <a:spcBef>
                <a:spcPts val="1001"/>
              </a:spcBef>
              <a:spcAft>
                <a:spcPts val="0"/>
              </a:spcAft>
              <a:buClr>
                <a:prstClr val="white"/>
              </a:buClr>
              <a:buSzTx/>
              <a:buFont typeface="Arial" panose="020B0604020202020204" pitchFamily="34" charset="0"/>
              <a:buChar char="•"/>
              <a:tabLst/>
              <a:defRPr/>
            </a:pPr>
            <a:endPar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TextShape 1">
            <a:extLst>
              <a:ext uri="{FF2B5EF4-FFF2-40B4-BE49-F238E27FC236}">
                <a16:creationId xmlns:a16="http://schemas.microsoft.com/office/drawing/2014/main" id="{7F23679C-11A3-4E9B-B2F0-3E4A11F351B6}"/>
              </a:ext>
            </a:extLst>
          </p:cNvPr>
          <p:cNvSpPr txBox="1"/>
          <p:nvPr/>
        </p:nvSpPr>
        <p:spPr>
          <a:xfrm>
            <a:off x="5400320" y="444347"/>
            <a:ext cx="7139017" cy="146711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3200" spc="-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 poco de Historia</a:t>
            </a:r>
          </a:p>
        </p:txBody>
      </p:sp>
      <p:sp>
        <p:nvSpPr>
          <p:cNvPr id="9" name="CuadroTexto 8">
            <a:extLst>
              <a:ext uri="{FF2B5EF4-FFF2-40B4-BE49-F238E27FC236}">
                <a16:creationId xmlns:a16="http://schemas.microsoft.com/office/drawing/2014/main" id="{AE3D2A0D-3053-4703-B6E1-309F9526CEF2}"/>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sp>
        <p:nvSpPr>
          <p:cNvPr id="2" name="Título 1">
            <a:extLst>
              <a:ext uri="{FF2B5EF4-FFF2-40B4-BE49-F238E27FC236}">
                <a16:creationId xmlns:a16="http://schemas.microsoft.com/office/drawing/2014/main" id="{7C7D1B47-0C38-6771-5C39-BC7ACAFDEFC6}"/>
              </a:ext>
            </a:extLst>
          </p:cNvPr>
          <p:cNvSpPr txBox="1">
            <a:spLocks/>
          </p:cNvSpPr>
          <p:nvPr/>
        </p:nvSpPr>
        <p:spPr>
          <a:xfrm>
            <a:off x="1828800" y="274638"/>
            <a:ext cx="8382000" cy="56356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b="1" dirty="0">
                <a:solidFill>
                  <a:srgbClr val="D91598"/>
                </a:solidFill>
              </a:rPr>
              <a:t>METASTASIS CEREBRALES</a:t>
            </a:r>
          </a:p>
        </p:txBody>
      </p:sp>
    </p:spTree>
    <p:extLst>
      <p:ext uri="{BB962C8B-B14F-4D97-AF65-F5344CB8AC3E}">
        <p14:creationId xmlns:p14="http://schemas.microsoft.com/office/powerpoint/2010/main" val="209943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7F23679C-11A3-4E9B-B2F0-3E4A11F351B6}"/>
              </a:ext>
            </a:extLst>
          </p:cNvPr>
          <p:cNvSpPr txBox="1"/>
          <p:nvPr/>
        </p:nvSpPr>
        <p:spPr>
          <a:xfrm>
            <a:off x="130630" y="34872"/>
            <a:ext cx="11930742"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3200" spc="-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Índices Pronósticos</a:t>
            </a:r>
          </a:p>
        </p:txBody>
      </p:sp>
      <p:sp>
        <p:nvSpPr>
          <p:cNvPr id="13" name="TextShape 1">
            <a:extLst>
              <a:ext uri="{FF2B5EF4-FFF2-40B4-BE49-F238E27FC236}">
                <a16:creationId xmlns:a16="http://schemas.microsoft.com/office/drawing/2014/main" id="{907D3174-8491-42A3-BAE8-9A4CAC20766B}"/>
              </a:ext>
            </a:extLst>
          </p:cNvPr>
          <p:cNvSpPr txBox="1"/>
          <p:nvPr/>
        </p:nvSpPr>
        <p:spPr>
          <a:xfrm>
            <a:off x="5696960" y="5960959"/>
            <a:ext cx="6361611" cy="60298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ES" sz="1600" b="0" i="0" u="none" strike="noStrike" kern="1200" cap="none" spc="-1" normalizeH="0" baseline="0" noProof="0" dirty="0">
                <a:ln>
                  <a:noFill/>
                </a:ln>
                <a:effectLst/>
                <a:uLnTx/>
                <a:uFillTx/>
                <a:latin typeface="Arial"/>
                <a:ea typeface="+mn-ea"/>
                <a:cs typeface="+mn-cs"/>
              </a:rPr>
              <a:t>KPS: </a:t>
            </a:r>
            <a:r>
              <a:rPr kumimoji="0" lang="es-ES" sz="1600" b="0" i="0" u="none" strike="noStrike" kern="1200" cap="none" spc="-1" normalizeH="0" baseline="0" noProof="0" dirty="0" err="1">
                <a:ln>
                  <a:noFill/>
                </a:ln>
                <a:effectLst/>
                <a:uLnTx/>
                <a:uFillTx/>
                <a:latin typeface="Arial"/>
                <a:ea typeface="+mn-ea"/>
                <a:cs typeface="+mn-cs"/>
              </a:rPr>
              <a:t>Karnofsky</a:t>
            </a:r>
            <a:r>
              <a:rPr kumimoji="0" lang="es-ES" sz="1600" b="0" i="0" u="none" strike="noStrike" kern="1200" cap="none" spc="-1" normalizeH="0" baseline="0" noProof="0" dirty="0">
                <a:ln>
                  <a:noFill/>
                </a:ln>
                <a:effectLst/>
                <a:uLnTx/>
                <a:uFillTx/>
                <a:latin typeface="Arial"/>
                <a:ea typeface="+mn-ea"/>
                <a:cs typeface="+mn-cs"/>
              </a:rPr>
              <a:t> Performance </a:t>
            </a:r>
            <a:r>
              <a:rPr kumimoji="0" lang="es-ES" sz="1600" b="0" i="0" u="none" strike="noStrike" kern="1200" cap="none" spc="-1" normalizeH="0" baseline="0" noProof="0" dirty="0" err="1">
                <a:ln>
                  <a:noFill/>
                </a:ln>
                <a:effectLst/>
                <a:uLnTx/>
                <a:uFillTx/>
                <a:latin typeface="Arial"/>
                <a:ea typeface="+mn-ea"/>
                <a:cs typeface="+mn-cs"/>
              </a:rPr>
              <a:t>Staturs</a:t>
            </a:r>
            <a:r>
              <a:rPr kumimoji="0" lang="es-ES" sz="1600" b="0" i="0" u="none" strike="noStrike" kern="1200" cap="none" spc="-1" normalizeH="0" baseline="0" noProof="0" dirty="0">
                <a:ln>
                  <a:noFill/>
                </a:ln>
                <a:effectLst/>
                <a:uLnTx/>
                <a:uFillTx/>
                <a:latin typeface="Arial"/>
                <a:ea typeface="+mn-ea"/>
                <a:cs typeface="+mn-cs"/>
              </a:rPr>
              <a:t>; RPA: Recursive </a:t>
            </a:r>
            <a:r>
              <a:rPr kumimoji="0" lang="es-ES" sz="1600" b="0" i="0" u="none" strike="noStrike" kern="1200" cap="none" spc="-1" normalizeH="0" baseline="0" noProof="0" dirty="0" err="1">
                <a:ln>
                  <a:noFill/>
                </a:ln>
                <a:effectLst/>
                <a:uLnTx/>
                <a:uFillTx/>
                <a:latin typeface="Arial"/>
                <a:ea typeface="+mn-ea"/>
                <a:cs typeface="+mn-cs"/>
              </a:rPr>
              <a:t>Partitioning</a:t>
            </a:r>
            <a:r>
              <a:rPr kumimoji="0" lang="es-ES" sz="1600" b="0" i="0" u="none" strike="noStrike" kern="1200" cap="none" spc="-1" normalizeH="0" baseline="0" noProof="0" dirty="0">
                <a:ln>
                  <a:noFill/>
                </a:ln>
                <a:effectLst/>
                <a:uLnTx/>
                <a:uFillTx/>
                <a:latin typeface="Arial"/>
                <a:ea typeface="+mn-ea"/>
                <a:cs typeface="+mn-cs"/>
              </a:rPr>
              <a:t> </a:t>
            </a:r>
            <a:r>
              <a:rPr kumimoji="0" lang="es-ES" sz="1600" b="0" i="0" u="none" strike="noStrike" kern="1200" cap="none" spc="-1" normalizeH="0" baseline="0" noProof="0" dirty="0" err="1">
                <a:ln>
                  <a:noFill/>
                </a:ln>
                <a:effectLst/>
                <a:uLnTx/>
                <a:uFillTx/>
                <a:latin typeface="Arial"/>
                <a:ea typeface="+mn-ea"/>
                <a:cs typeface="+mn-cs"/>
              </a:rPr>
              <a:t>Analysis</a:t>
            </a:r>
            <a:r>
              <a:rPr kumimoji="0" lang="es-ES" sz="1600" b="0" i="0" u="none" strike="noStrike" kern="1200" cap="none" spc="-1" normalizeH="0" baseline="0" noProof="0" dirty="0">
                <a:ln>
                  <a:noFill/>
                </a:ln>
                <a:effectLst/>
                <a:uLnTx/>
                <a:uFillTx/>
                <a:latin typeface="Arial"/>
                <a:ea typeface="+mn-ea"/>
                <a:cs typeface="+mn-cs"/>
              </a:rPr>
              <a:t>; RTOG: </a:t>
            </a:r>
            <a:r>
              <a:rPr kumimoji="0" lang="es-ES" sz="1600" b="0" i="0" u="none" strike="noStrike" kern="1200" cap="none" spc="-1" normalizeH="0" baseline="0" noProof="0" dirty="0" err="1">
                <a:ln>
                  <a:noFill/>
                </a:ln>
                <a:effectLst/>
                <a:uLnTx/>
                <a:uFillTx/>
                <a:latin typeface="Arial"/>
                <a:ea typeface="+mn-ea"/>
                <a:cs typeface="+mn-cs"/>
              </a:rPr>
              <a:t>Radiation</a:t>
            </a:r>
            <a:r>
              <a:rPr kumimoji="0" lang="es-ES" sz="1600" b="0" i="0" u="none" strike="noStrike" kern="1200" cap="none" spc="-1" normalizeH="0" baseline="0" noProof="0" dirty="0">
                <a:ln>
                  <a:noFill/>
                </a:ln>
                <a:effectLst/>
                <a:uLnTx/>
                <a:uFillTx/>
                <a:latin typeface="Arial"/>
                <a:ea typeface="+mn-ea"/>
                <a:cs typeface="+mn-cs"/>
              </a:rPr>
              <a:t> </a:t>
            </a:r>
            <a:r>
              <a:rPr kumimoji="0" lang="es-ES" sz="1600" b="0" i="0" u="none" strike="noStrike" kern="1200" cap="none" spc="-1" normalizeH="0" baseline="0" noProof="0" dirty="0" err="1">
                <a:ln>
                  <a:noFill/>
                </a:ln>
                <a:effectLst/>
                <a:uLnTx/>
                <a:uFillTx/>
                <a:latin typeface="Arial"/>
                <a:ea typeface="+mn-ea"/>
                <a:cs typeface="+mn-cs"/>
              </a:rPr>
              <a:t>Therapy</a:t>
            </a:r>
            <a:r>
              <a:rPr kumimoji="0" lang="es-ES" sz="1600" b="0" i="0" u="none" strike="noStrike" kern="1200" cap="none" spc="-1" normalizeH="0" baseline="0" noProof="0" dirty="0">
                <a:ln>
                  <a:noFill/>
                </a:ln>
                <a:effectLst/>
                <a:uLnTx/>
                <a:uFillTx/>
                <a:latin typeface="Arial"/>
                <a:ea typeface="+mn-ea"/>
                <a:cs typeface="+mn-cs"/>
              </a:rPr>
              <a:t> </a:t>
            </a:r>
            <a:r>
              <a:rPr kumimoji="0" lang="es-ES" sz="1600" b="0" i="0" u="none" strike="noStrike" kern="1200" cap="none" spc="-1" normalizeH="0" baseline="0" noProof="0" dirty="0" err="1">
                <a:ln>
                  <a:noFill/>
                </a:ln>
                <a:effectLst/>
                <a:uLnTx/>
                <a:uFillTx/>
                <a:latin typeface="Arial"/>
                <a:ea typeface="+mn-ea"/>
                <a:cs typeface="+mn-cs"/>
              </a:rPr>
              <a:t>Oncology</a:t>
            </a:r>
            <a:r>
              <a:rPr kumimoji="0" lang="es-ES" sz="1600" b="0" i="0" u="none" strike="noStrike" kern="1200" cap="none" spc="-1" normalizeH="0" baseline="0" noProof="0" dirty="0">
                <a:ln>
                  <a:noFill/>
                </a:ln>
                <a:effectLst/>
                <a:uLnTx/>
                <a:uFillTx/>
                <a:latin typeface="Arial"/>
                <a:ea typeface="+mn-ea"/>
                <a:cs typeface="+mn-cs"/>
              </a:rPr>
              <a:t> </a:t>
            </a:r>
            <a:r>
              <a:rPr kumimoji="0" lang="es-ES" sz="1600" b="0" i="0" u="none" strike="noStrike" kern="1200" cap="none" spc="-1" normalizeH="0" baseline="0" noProof="0" dirty="0" err="1">
                <a:ln>
                  <a:noFill/>
                </a:ln>
                <a:effectLst/>
                <a:uLnTx/>
                <a:uFillTx/>
                <a:latin typeface="Arial"/>
                <a:ea typeface="+mn-ea"/>
                <a:cs typeface="+mn-cs"/>
              </a:rPr>
              <a:t>Group</a:t>
            </a:r>
            <a:endParaRPr kumimoji="0" lang="es-ES" sz="1600" b="0" i="0" u="none" strike="noStrike" kern="1200" cap="none" spc="-1" normalizeH="0" baseline="0" noProof="0" dirty="0">
              <a:ln>
                <a:noFill/>
              </a:ln>
              <a:effectLst/>
              <a:uLnTx/>
              <a:uFillTx/>
              <a:latin typeface="Arial"/>
              <a:ea typeface="+mn-ea"/>
              <a:cs typeface="+mn-cs"/>
            </a:endParaRPr>
          </a:p>
        </p:txBody>
      </p:sp>
      <p:graphicFrame>
        <p:nvGraphicFramePr>
          <p:cNvPr id="2" name="Tabla 2">
            <a:extLst>
              <a:ext uri="{FF2B5EF4-FFF2-40B4-BE49-F238E27FC236}">
                <a16:creationId xmlns:a16="http://schemas.microsoft.com/office/drawing/2014/main" id="{4DFB1D52-9D41-4357-B895-E5B2C5465451}"/>
              </a:ext>
            </a:extLst>
          </p:cNvPr>
          <p:cNvGraphicFramePr>
            <a:graphicFrameLocks noGrp="1"/>
          </p:cNvGraphicFramePr>
          <p:nvPr/>
        </p:nvGraphicFramePr>
        <p:xfrm>
          <a:off x="5696960" y="1360435"/>
          <a:ext cx="6364410" cy="4575130"/>
        </p:xfrm>
        <a:graphic>
          <a:graphicData uri="http://schemas.openxmlformats.org/drawingml/2006/table">
            <a:tbl>
              <a:tblPr firstRow="1" bandRow="1">
                <a:tableStyleId>{5C22544A-7EE6-4342-B048-85BDC9FD1C3A}</a:tableStyleId>
              </a:tblPr>
              <a:tblGrid>
                <a:gridCol w="714411">
                  <a:extLst>
                    <a:ext uri="{9D8B030D-6E8A-4147-A177-3AD203B41FA5}">
                      <a16:colId xmlns:a16="http://schemas.microsoft.com/office/drawing/2014/main" val="3885152226"/>
                    </a:ext>
                  </a:extLst>
                </a:gridCol>
                <a:gridCol w="3634180">
                  <a:extLst>
                    <a:ext uri="{9D8B030D-6E8A-4147-A177-3AD203B41FA5}">
                      <a16:colId xmlns:a16="http://schemas.microsoft.com/office/drawing/2014/main" val="2360096709"/>
                    </a:ext>
                  </a:extLst>
                </a:gridCol>
                <a:gridCol w="2015819">
                  <a:extLst>
                    <a:ext uri="{9D8B030D-6E8A-4147-A177-3AD203B41FA5}">
                      <a16:colId xmlns:a16="http://schemas.microsoft.com/office/drawing/2014/main" val="1871496766"/>
                    </a:ext>
                  </a:extLst>
                </a:gridCol>
              </a:tblGrid>
              <a:tr h="324137">
                <a:tc gridSpan="3">
                  <a:txBody>
                    <a:bodyPr/>
                    <a:lstStyle/>
                    <a:p>
                      <a:pPr algn="ctr"/>
                      <a:r>
                        <a:rPr lang="es-ES" sz="1600" dirty="0"/>
                        <a:t>MTS cerebrales: clasificación pronóstica del RTOG </a:t>
                      </a:r>
                    </a:p>
                  </a:txBody>
                  <a:tcPr anchor="ctr"/>
                </a:tc>
                <a:tc hMerge="1">
                  <a:txBody>
                    <a:bodyPr/>
                    <a:lstStyle/>
                    <a:p>
                      <a:pPr algn="ctr"/>
                      <a:endParaRPr lang="es-ES" dirty="0"/>
                    </a:p>
                  </a:txBody>
                  <a:tcPr anchor="ctr"/>
                </a:tc>
                <a:tc hMerge="1">
                  <a:txBody>
                    <a:bodyPr/>
                    <a:lstStyle/>
                    <a:p>
                      <a:pPr algn="ctr"/>
                      <a:endParaRPr lang="es-ES" dirty="0"/>
                    </a:p>
                  </a:txBody>
                  <a:tcPr/>
                </a:tc>
                <a:extLst>
                  <a:ext uri="{0D108BD9-81ED-4DB2-BD59-A6C34878D82A}">
                    <a16:rowId xmlns:a16="http://schemas.microsoft.com/office/drawing/2014/main" val="4016880929"/>
                  </a:ext>
                </a:extLst>
              </a:tr>
              <a:tr h="795610">
                <a:tc>
                  <a:txBody>
                    <a:bodyPr/>
                    <a:lstStyle/>
                    <a:p>
                      <a:pPr algn="ctr"/>
                      <a:r>
                        <a:rPr lang="es-ES" sz="1600" dirty="0">
                          <a:solidFill>
                            <a:schemeClr val="bg1"/>
                          </a:solidFill>
                        </a:rPr>
                        <a:t>Clase RPA</a:t>
                      </a:r>
                    </a:p>
                  </a:txBody>
                  <a:tcPr anchor="ctr">
                    <a:solidFill>
                      <a:srgbClr val="002060"/>
                    </a:solidFill>
                  </a:tcPr>
                </a:tc>
                <a:tc>
                  <a:txBody>
                    <a:bodyPr/>
                    <a:lstStyle/>
                    <a:p>
                      <a:pPr algn="ctr"/>
                      <a:r>
                        <a:rPr lang="es-ES" sz="1600" dirty="0">
                          <a:solidFill>
                            <a:schemeClr val="bg1"/>
                          </a:solidFill>
                        </a:rPr>
                        <a:t>Criterios</a:t>
                      </a:r>
                    </a:p>
                  </a:txBody>
                  <a:tcPr anchor="ctr">
                    <a:solidFill>
                      <a:srgbClr val="002060"/>
                    </a:solidFill>
                  </a:tcPr>
                </a:tc>
                <a:tc>
                  <a:txBody>
                    <a:bodyPr/>
                    <a:lstStyle/>
                    <a:p>
                      <a:pPr algn="ctr"/>
                      <a:r>
                        <a:rPr lang="es-ES" sz="1600" dirty="0">
                          <a:solidFill>
                            <a:schemeClr val="bg1"/>
                          </a:solidFill>
                        </a:rPr>
                        <a:t>Mediana de supervivencia (meses)</a:t>
                      </a:r>
                    </a:p>
                  </a:txBody>
                  <a:tcPr>
                    <a:solidFill>
                      <a:srgbClr val="002060"/>
                    </a:solidFill>
                  </a:tcPr>
                </a:tc>
                <a:extLst>
                  <a:ext uri="{0D108BD9-81ED-4DB2-BD59-A6C34878D82A}">
                    <a16:rowId xmlns:a16="http://schemas.microsoft.com/office/drawing/2014/main" val="2928763938"/>
                  </a:ext>
                </a:extLst>
              </a:tr>
              <a:tr h="1267082">
                <a:tc>
                  <a:txBody>
                    <a:bodyPr/>
                    <a:lstStyle/>
                    <a:p>
                      <a:pPr algn="ctr"/>
                      <a:r>
                        <a:rPr lang="es-ES" sz="1600" b="1" dirty="0"/>
                        <a:t>I</a:t>
                      </a:r>
                    </a:p>
                  </a:txBody>
                  <a:tcPr anchor="ctr"/>
                </a:tc>
                <a:tc>
                  <a:txBody>
                    <a:bodyPr/>
                    <a:lstStyle/>
                    <a:p>
                      <a:r>
                        <a:rPr lang="es-ES" sz="1600" dirty="0"/>
                        <a:t>Se cumplen todos los siguientes:</a:t>
                      </a:r>
                    </a:p>
                    <a:p>
                      <a:pPr marL="285750" indent="-285750">
                        <a:buFontTx/>
                        <a:buChar char="-"/>
                      </a:pPr>
                      <a:r>
                        <a:rPr lang="es-ES" sz="1600" dirty="0"/>
                        <a:t>KPS ≥ 70</a:t>
                      </a:r>
                    </a:p>
                    <a:p>
                      <a:pPr marL="285750" indent="-285750">
                        <a:buFontTx/>
                        <a:buChar char="-"/>
                      </a:pPr>
                      <a:r>
                        <a:rPr lang="es-ES" sz="1600" dirty="0"/>
                        <a:t>&lt; 65 años</a:t>
                      </a:r>
                    </a:p>
                    <a:p>
                      <a:pPr marL="285750" indent="-285750">
                        <a:buFontTx/>
                        <a:buChar char="-"/>
                      </a:pPr>
                      <a:r>
                        <a:rPr lang="es-ES" sz="1600" dirty="0"/>
                        <a:t>Tumor primario controlado</a:t>
                      </a:r>
                    </a:p>
                    <a:p>
                      <a:pPr marL="285750" indent="-285750">
                        <a:buFontTx/>
                        <a:buChar char="-"/>
                      </a:pPr>
                      <a:r>
                        <a:rPr lang="es-ES" sz="1600" dirty="0"/>
                        <a:t>Ausencia MTS extracraneales</a:t>
                      </a:r>
                    </a:p>
                  </a:txBody>
                  <a:tcPr anchor="ctr"/>
                </a:tc>
                <a:tc>
                  <a:txBody>
                    <a:bodyPr/>
                    <a:lstStyle/>
                    <a:p>
                      <a:pPr algn="ctr"/>
                      <a:r>
                        <a:rPr lang="es-ES" sz="1600" dirty="0"/>
                        <a:t>7.1</a:t>
                      </a:r>
                    </a:p>
                  </a:txBody>
                  <a:tcPr anchor="ctr"/>
                </a:tc>
                <a:extLst>
                  <a:ext uri="{0D108BD9-81ED-4DB2-BD59-A6C34878D82A}">
                    <a16:rowId xmlns:a16="http://schemas.microsoft.com/office/drawing/2014/main" val="4226701601"/>
                  </a:ext>
                </a:extLst>
              </a:tr>
              <a:tr h="1502819">
                <a:tc>
                  <a:txBody>
                    <a:bodyPr/>
                    <a:lstStyle/>
                    <a:p>
                      <a:pPr algn="ctr"/>
                      <a:r>
                        <a:rPr lang="es-ES" sz="1600" b="1" dirty="0"/>
                        <a:t>II</a:t>
                      </a:r>
                    </a:p>
                  </a:txBody>
                  <a:tcPr anchor="ctr"/>
                </a:tc>
                <a:tc>
                  <a:txBody>
                    <a:bodyPr/>
                    <a:lstStyle/>
                    <a:p>
                      <a:r>
                        <a:rPr lang="es-ES" sz="1600" dirty="0"/>
                        <a:t>KPS ≥ 70 y al menos uno de los siguientes:</a:t>
                      </a:r>
                    </a:p>
                    <a:p>
                      <a:pPr marL="285750" indent="-285750">
                        <a:buFontTx/>
                        <a:buChar char="-"/>
                      </a:pPr>
                      <a:r>
                        <a:rPr lang="es-ES" sz="1600" dirty="0"/>
                        <a:t>&lt; 65 años</a:t>
                      </a:r>
                    </a:p>
                    <a:p>
                      <a:pPr marL="285750" indent="-285750">
                        <a:buFontTx/>
                        <a:buChar char="-"/>
                      </a:pPr>
                      <a:r>
                        <a:rPr lang="es-ES" sz="1600" dirty="0"/>
                        <a:t>Tumor primario no controlado o síncrono</a:t>
                      </a:r>
                    </a:p>
                    <a:p>
                      <a:pPr marL="285750" indent="-285750">
                        <a:buFontTx/>
                        <a:buChar char="-"/>
                      </a:pPr>
                      <a:r>
                        <a:rPr lang="es-ES" sz="1600" dirty="0"/>
                        <a:t>Presencia de MTS extracraneales</a:t>
                      </a:r>
                    </a:p>
                  </a:txBody>
                  <a:tcPr anchor="ctr"/>
                </a:tc>
                <a:tc>
                  <a:txBody>
                    <a:bodyPr/>
                    <a:lstStyle/>
                    <a:p>
                      <a:pPr algn="ctr"/>
                      <a:r>
                        <a:rPr lang="es-ES" sz="1600" dirty="0"/>
                        <a:t> 4.2</a:t>
                      </a:r>
                    </a:p>
                  </a:txBody>
                  <a:tcPr anchor="ctr"/>
                </a:tc>
                <a:extLst>
                  <a:ext uri="{0D108BD9-81ED-4DB2-BD59-A6C34878D82A}">
                    <a16:rowId xmlns:a16="http://schemas.microsoft.com/office/drawing/2014/main" val="2186847544"/>
                  </a:ext>
                </a:extLst>
              </a:tr>
              <a:tr h="559874">
                <a:tc>
                  <a:txBody>
                    <a:bodyPr/>
                    <a:lstStyle/>
                    <a:p>
                      <a:pPr algn="ctr"/>
                      <a:r>
                        <a:rPr lang="es-ES" sz="1600" b="1" dirty="0"/>
                        <a:t>III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KPS ≤ 70</a:t>
                      </a:r>
                    </a:p>
                    <a:p>
                      <a:endParaRPr lang="es-ES" sz="1600" dirty="0"/>
                    </a:p>
                  </a:txBody>
                  <a:tcPr anchor="ctr"/>
                </a:tc>
                <a:tc>
                  <a:txBody>
                    <a:bodyPr/>
                    <a:lstStyle/>
                    <a:p>
                      <a:pPr algn="ctr"/>
                      <a:r>
                        <a:rPr lang="es-ES" sz="1600" dirty="0"/>
                        <a:t>2.3</a:t>
                      </a:r>
                    </a:p>
                  </a:txBody>
                  <a:tcPr anchor="ctr"/>
                </a:tc>
                <a:extLst>
                  <a:ext uri="{0D108BD9-81ED-4DB2-BD59-A6C34878D82A}">
                    <a16:rowId xmlns:a16="http://schemas.microsoft.com/office/drawing/2014/main" val="3031892829"/>
                  </a:ext>
                </a:extLst>
              </a:tr>
            </a:tbl>
          </a:graphicData>
        </a:graphic>
      </p:graphicFrame>
      <p:pic>
        <p:nvPicPr>
          <p:cNvPr id="7" name="Imagen 6">
            <a:extLst>
              <a:ext uri="{FF2B5EF4-FFF2-40B4-BE49-F238E27FC236}">
                <a16:creationId xmlns:a16="http://schemas.microsoft.com/office/drawing/2014/main" id="{CC693886-CF33-42AA-A9D8-9F8406F1B4B9}"/>
              </a:ext>
            </a:extLst>
          </p:cNvPr>
          <p:cNvPicPr>
            <a:picLocks noChangeAspect="1"/>
          </p:cNvPicPr>
          <p:nvPr/>
        </p:nvPicPr>
        <p:blipFill>
          <a:blip r:embed="rId3"/>
          <a:stretch>
            <a:fillRect/>
          </a:stretch>
        </p:blipFill>
        <p:spPr>
          <a:xfrm>
            <a:off x="133429" y="1360436"/>
            <a:ext cx="5413833" cy="4449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419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a:extLst>
              <a:ext uri="{FF2B5EF4-FFF2-40B4-BE49-F238E27FC236}">
                <a16:creationId xmlns:a16="http://schemas.microsoft.com/office/drawing/2014/main" id="{D71CD3DA-E23A-4BDA-AD02-4AE3D596E3FA}"/>
              </a:ext>
            </a:extLst>
          </p:cNvPr>
          <p:cNvSpPr txBox="1"/>
          <p:nvPr/>
        </p:nvSpPr>
        <p:spPr>
          <a:xfrm>
            <a:off x="745588" y="1055078"/>
            <a:ext cx="6089904" cy="142646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ES" sz="4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Índices Pronósticos</a:t>
            </a:r>
          </a:p>
        </p:txBody>
      </p:sp>
      <p:sp>
        <p:nvSpPr>
          <p:cNvPr id="17" name="TextShape 1">
            <a:extLst>
              <a:ext uri="{FF2B5EF4-FFF2-40B4-BE49-F238E27FC236}">
                <a16:creationId xmlns:a16="http://schemas.microsoft.com/office/drawing/2014/main" id="{0DB804E6-2E49-431F-89FC-F99A56214C16}"/>
              </a:ext>
            </a:extLst>
          </p:cNvPr>
          <p:cNvSpPr txBox="1"/>
          <p:nvPr/>
        </p:nvSpPr>
        <p:spPr>
          <a:xfrm>
            <a:off x="7291169" y="1002800"/>
            <a:ext cx="2149360" cy="14264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GPA </a:t>
            </a:r>
          </a:p>
        </p:txBody>
      </p:sp>
      <p:sp>
        <p:nvSpPr>
          <p:cNvPr id="18" name="TextShape 1">
            <a:extLst>
              <a:ext uri="{FF2B5EF4-FFF2-40B4-BE49-F238E27FC236}">
                <a16:creationId xmlns:a16="http://schemas.microsoft.com/office/drawing/2014/main" id="{E052F53A-92BA-43CB-B45D-700674BE0395}"/>
              </a:ext>
            </a:extLst>
          </p:cNvPr>
          <p:cNvSpPr txBox="1"/>
          <p:nvPr/>
        </p:nvSpPr>
        <p:spPr>
          <a:xfrm>
            <a:off x="9583587" y="982742"/>
            <a:ext cx="2149358" cy="14264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DS-GPA </a:t>
            </a:r>
          </a:p>
        </p:txBody>
      </p:sp>
      <p:sp>
        <p:nvSpPr>
          <p:cNvPr id="21" name="Rectángulo 20">
            <a:extLst>
              <a:ext uri="{FF2B5EF4-FFF2-40B4-BE49-F238E27FC236}">
                <a16:creationId xmlns:a16="http://schemas.microsoft.com/office/drawing/2014/main" id="{B6328E23-C4D2-411F-A5A6-F2D7832669D8}"/>
              </a:ext>
            </a:extLst>
          </p:cNvPr>
          <p:cNvSpPr/>
          <p:nvPr/>
        </p:nvSpPr>
        <p:spPr>
          <a:xfrm>
            <a:off x="458920" y="2452746"/>
            <a:ext cx="11264206" cy="1166256"/>
          </a:xfrm>
          <a:prstGeom prst="rect">
            <a:avLst/>
          </a:prstGeom>
          <a:solidFill>
            <a:srgbClr val="416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just"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1700" b="1" i="0" u="none" strike="noStrike" kern="1200" cap="none" spc="-1"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Graded</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s-ES" sz="1700" b="1" i="0" u="none" strike="noStrike" kern="1200" cap="none" spc="-1"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Prognostic</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s-ES" sz="1700" b="1" i="0" u="none" strike="noStrike" kern="1200" cap="none" spc="-1"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Assessment</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GPA</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modificación del RPA, basado en datos de 5 ensayos clínicos aleatorizados del RTOG que demostraron que el número de metástasis era pronóstico. </a:t>
            </a:r>
          </a:p>
          <a:p>
            <a:pPr marL="228600" marR="0" lvl="0" indent="-228600" algn="just"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Incluye la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edad</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el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KPS</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el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número</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metástasis intracraneales </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 la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presencia</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metástasis extracraneales</a:t>
            </a:r>
            <a:endParaRPr kumimoji="0" lang="es-E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ángulo 21">
            <a:extLst>
              <a:ext uri="{FF2B5EF4-FFF2-40B4-BE49-F238E27FC236}">
                <a16:creationId xmlns:a16="http://schemas.microsoft.com/office/drawing/2014/main" id="{96052C08-7A61-46F8-A022-05861CA237B0}"/>
              </a:ext>
            </a:extLst>
          </p:cNvPr>
          <p:cNvSpPr/>
          <p:nvPr/>
        </p:nvSpPr>
        <p:spPr>
          <a:xfrm>
            <a:off x="458920" y="3621404"/>
            <a:ext cx="11264206" cy="1166256"/>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just"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Heterogeneidad</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los pacientes con puntuaciones de GPA similares, se formuló un GPA de diagnóstico específico: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DS-GPA</a:t>
            </a:r>
          </a:p>
          <a:p>
            <a:pPr marL="228600" marR="0" lvl="0" indent="-228600" algn="just"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Ofrece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 mayor valor pronóstico </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para tumores tales como el cáncer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pulmonar</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melanoma</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el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carcinoma renal de células claras</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el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carcinoma de mama </a:t>
            </a:r>
            <a:r>
              <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 el </a:t>
            </a:r>
            <a:r>
              <a:rPr kumimoji="0" lang="es-ES" sz="1700" b="1" i="0" u="none" strike="noStrike" kern="1200" cap="none" spc="-1"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gastrointestinal</a:t>
            </a:r>
            <a:endParaRPr kumimoji="0" lang="es-ES" sz="17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CuadroTexto 22">
            <a:extLst>
              <a:ext uri="{FF2B5EF4-FFF2-40B4-BE49-F238E27FC236}">
                <a16:creationId xmlns:a16="http://schemas.microsoft.com/office/drawing/2014/main" id="{CF579655-DECE-4753-8B63-AB39990B69F8}"/>
              </a:ext>
            </a:extLst>
          </p:cNvPr>
          <p:cNvSpPr txBox="1"/>
          <p:nvPr/>
        </p:nvSpPr>
        <p:spPr>
          <a:xfrm>
            <a:off x="468874" y="5000395"/>
            <a:ext cx="11151039" cy="1162369"/>
          </a:xfrm>
          <a:prstGeom prst="rect">
            <a:avLst/>
          </a:prstGeom>
          <a:noFill/>
        </p:spPr>
        <p:txBody>
          <a:bodyPr wrap="square">
            <a:spAutoFit/>
          </a:bodyPr>
          <a:lstStyle/>
          <a:p>
            <a:pPr marL="228600" marR="0" lvl="0" indent="-228600" algn="just"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17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Independientemente del índice pronóstico utilizado, deben llevarse a cabo las </a:t>
            </a:r>
            <a:r>
              <a:rPr kumimoji="0" lang="es-ES" sz="17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modalidades de tratamiento más agresivas</a:t>
            </a:r>
            <a:r>
              <a:rPr kumimoji="0" lang="es-ES" sz="17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en pacientes más </a:t>
            </a:r>
            <a:r>
              <a:rPr kumimoji="0" lang="es-ES" sz="17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jóvenes</a:t>
            </a:r>
            <a:r>
              <a:rPr kumimoji="0" lang="es-ES" sz="17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y en buenas condiciones generales, especialmente aquellos con lesiones cerebrales únicas </a:t>
            </a:r>
          </a:p>
          <a:p>
            <a:pPr marL="228600" marR="0" lvl="0" indent="-228600" algn="just"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17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Supervivencia</a:t>
            </a:r>
            <a:r>
              <a:rPr kumimoji="0" lang="es-ES" sz="17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a:t>
            </a:r>
            <a:r>
              <a:rPr kumimoji="0" lang="es-ES" sz="17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1-2 años </a:t>
            </a:r>
            <a:r>
              <a:rPr kumimoji="0" lang="es-ES" sz="17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dependiendo del tumor primario y de las terapias sistémicas disponibles</a:t>
            </a:r>
          </a:p>
        </p:txBody>
      </p:sp>
      <p:sp>
        <p:nvSpPr>
          <p:cNvPr id="2" name="TextShape 1">
            <a:extLst>
              <a:ext uri="{FF2B5EF4-FFF2-40B4-BE49-F238E27FC236}">
                <a16:creationId xmlns:a16="http://schemas.microsoft.com/office/drawing/2014/main" id="{B7452E2E-35B1-233E-58BC-E62E4EA131CE}"/>
              </a:ext>
            </a:extLst>
          </p:cNvPr>
          <p:cNvSpPr txBox="1"/>
          <p:nvPr/>
        </p:nvSpPr>
        <p:spPr>
          <a:xfrm>
            <a:off x="130630" y="34872"/>
            <a:ext cx="11930742"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3200" spc="-1"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Índices Pronósticos</a:t>
            </a:r>
          </a:p>
        </p:txBody>
      </p:sp>
    </p:spTree>
    <p:extLst>
      <p:ext uri="{BB962C8B-B14F-4D97-AF65-F5344CB8AC3E}">
        <p14:creationId xmlns:p14="http://schemas.microsoft.com/office/powerpoint/2010/main" val="160849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Mano sosteniendo un cepillo de dientes&#10;&#10;Descripción generada automáticamente con confianza baja">
            <a:extLst>
              <a:ext uri="{FF2B5EF4-FFF2-40B4-BE49-F238E27FC236}">
                <a16:creationId xmlns:a16="http://schemas.microsoft.com/office/drawing/2014/main" id="{857B8877-9667-4CE7-AF2F-A46E24A15A00}"/>
              </a:ext>
            </a:extLst>
          </p:cNvPr>
          <p:cNvPicPr>
            <a:picLocks noChangeAspect="1"/>
          </p:cNvPicPr>
          <p:nvPr/>
        </p:nvPicPr>
        <p:blipFill rotWithShape="1">
          <a:blip r:embed="rId3">
            <a:extLst>
              <a:ext uri="{28A0092B-C50C-407E-A947-70E740481C1C}">
                <a14:useLocalDpi xmlns:a14="http://schemas.microsoft.com/office/drawing/2010/main" val="0"/>
              </a:ext>
            </a:extLst>
          </a:blip>
          <a:srcRect l="12849" r="4810"/>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Imagen 8">
            <a:extLst>
              <a:ext uri="{FF2B5EF4-FFF2-40B4-BE49-F238E27FC236}">
                <a16:creationId xmlns:a16="http://schemas.microsoft.com/office/drawing/2014/main" id="{6C536C73-403B-4B63-90CF-A9FCAE0A5C24}"/>
              </a:ext>
            </a:extLst>
          </p:cNvPr>
          <p:cNvPicPr>
            <a:picLocks noChangeAspect="1"/>
          </p:cNvPicPr>
          <p:nvPr/>
        </p:nvPicPr>
        <p:blipFill>
          <a:blip r:embed="rId4">
            <a:extLst>
              <a:ext uri="{28A0092B-C50C-407E-A947-70E740481C1C}">
                <a14:useLocalDpi xmlns:a14="http://schemas.microsoft.com/office/drawing/2010/main" val="0"/>
              </a:ext>
            </a:extLst>
          </a:blip>
          <a:srcRect l="10085" r="10085"/>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0" name="Imagen 9">
            <a:extLst>
              <a:ext uri="{FF2B5EF4-FFF2-40B4-BE49-F238E27FC236}">
                <a16:creationId xmlns:a16="http://schemas.microsoft.com/office/drawing/2014/main" id="{A662FA75-3E92-480B-929D-EA8C33763BD0}"/>
              </a:ext>
            </a:extLst>
          </p:cNvPr>
          <p:cNvPicPr>
            <a:picLocks noChangeAspect="1"/>
          </p:cNvPicPr>
          <p:nvPr/>
        </p:nvPicPr>
        <p:blipFill>
          <a:blip r:embed="rId5">
            <a:extLst>
              <a:ext uri="{28A0092B-C50C-407E-A947-70E740481C1C}">
                <a14:useLocalDpi xmlns:a14="http://schemas.microsoft.com/office/drawing/2010/main" val="0"/>
              </a:ext>
            </a:extLst>
          </a:blip>
          <a:srcRect t="3998" b="3998"/>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2" name="TextShape 2">
            <a:extLst>
              <a:ext uri="{FF2B5EF4-FFF2-40B4-BE49-F238E27FC236}">
                <a16:creationId xmlns:a16="http://schemas.microsoft.com/office/drawing/2014/main" id="{5D0E417A-2B58-4848-9213-EE91097289C2}"/>
              </a:ext>
            </a:extLst>
          </p:cNvPr>
          <p:cNvSpPr txBox="1"/>
          <p:nvPr/>
        </p:nvSpPr>
        <p:spPr>
          <a:xfrm>
            <a:off x="219455" y="2542079"/>
            <a:ext cx="3393900" cy="3922776"/>
          </a:xfrm>
          <a:prstGeom prst="rect">
            <a:avLst/>
          </a:prstGeom>
        </p:spPr>
        <p:txBody>
          <a:bodyPr vert="horz" lIns="91440" tIns="45720" rIns="91440" bIns="45720" rtlCol="0">
            <a:normAutofit/>
          </a:bodyPr>
          <a:lstStyle/>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2000" b="1" i="0" u="none" strike="noStrike" kern="1200" cap="none" spc="-1"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Tratamiento sintomático</a:t>
            </a:r>
          </a:p>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2000" b="1" i="0" u="none" strike="noStrike" kern="1200" cap="none" spc="-1" normalizeH="0" baseline="0" noProof="0">
                <a:ln>
                  <a:noFill/>
                </a:ln>
                <a:solidFill>
                  <a:prstClr val="white"/>
                </a:solidFill>
                <a:effectLst/>
                <a:uLnTx/>
                <a:uFillTx/>
                <a:latin typeface="Arial" panose="020B0604020202020204" pitchFamily="34" charset="0"/>
                <a:ea typeface="+mn-ea"/>
                <a:cs typeface="Arial" panose="020B0604020202020204" pitchFamily="34" charset="0"/>
              </a:rPr>
              <a:t>Cirugía y RT adyuvante</a:t>
            </a:r>
          </a:p>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2000" b="1" i="0" u="none" strike="noStrike" kern="1200" cap="none" spc="-1" normalizeH="0" baseline="0" noProof="0">
                <a:ln>
                  <a:noFill/>
                </a:ln>
                <a:solidFill>
                  <a:prstClr val="white"/>
                </a:solidFill>
                <a:effectLst/>
                <a:uLnTx/>
                <a:uFillTx/>
                <a:latin typeface="Arial" panose="020B0604020202020204" pitchFamily="34" charset="0"/>
                <a:ea typeface="+mn-ea"/>
                <a:cs typeface="Arial" panose="020B0604020202020204" pitchFamily="34" charset="0"/>
              </a:rPr>
              <a:t>RT holocraneal</a:t>
            </a:r>
          </a:p>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2000" b="1" i="0" u="none" strike="noStrike" kern="1200" cap="none" spc="-1"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Radiocirugía</a:t>
            </a:r>
          </a:p>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r>
              <a:rPr kumimoji="0" lang="es-ES" sz="2000" b="1" i="0" u="none" strike="noStrike" kern="1200" cap="none" spc="-1"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Radioterapia Estereoatáxica Fraccionada</a:t>
            </a:r>
          </a:p>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endParaRPr kumimoji="0" lang="es-E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4" name="Imagen 13" descr="Imagen que contiene persona, interior, hombre, tabla&#10;&#10;Descripción generada automáticamente">
            <a:extLst>
              <a:ext uri="{FF2B5EF4-FFF2-40B4-BE49-F238E27FC236}">
                <a16:creationId xmlns:a16="http://schemas.microsoft.com/office/drawing/2014/main" id="{3C47056B-A52C-43CA-AB99-9CAC8C9D8A57}"/>
              </a:ext>
            </a:extLst>
          </p:cNvPr>
          <p:cNvPicPr>
            <a:picLocks noChangeAspect="1"/>
          </p:cNvPicPr>
          <p:nvPr/>
        </p:nvPicPr>
        <p:blipFill rotWithShape="1">
          <a:blip r:embed="rId6">
            <a:extLst>
              <a:ext uri="{28A0092B-C50C-407E-A947-70E740481C1C}">
                <a14:useLocalDpi xmlns:a14="http://schemas.microsoft.com/office/drawing/2010/main" val="0"/>
              </a:ext>
            </a:extLst>
          </a:blip>
          <a:srcRect t="3240" r="-1" b="2028"/>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5" name="TextShape 1">
            <a:extLst>
              <a:ext uri="{FF2B5EF4-FFF2-40B4-BE49-F238E27FC236}">
                <a16:creationId xmlns:a16="http://schemas.microsoft.com/office/drawing/2014/main" id="{2B9B05B9-4E0C-4288-8F7C-6812FB81A7EB}"/>
              </a:ext>
            </a:extLst>
          </p:cNvPr>
          <p:cNvSpPr txBox="1"/>
          <p:nvPr/>
        </p:nvSpPr>
        <p:spPr>
          <a:xfrm>
            <a:off x="512801" y="1291291"/>
            <a:ext cx="280720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ES" sz="32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Opciones Terapéuticas</a:t>
            </a:r>
          </a:p>
        </p:txBody>
      </p:sp>
      <p:sp>
        <p:nvSpPr>
          <p:cNvPr id="16" name="TextShape 2">
            <a:extLst>
              <a:ext uri="{FF2B5EF4-FFF2-40B4-BE49-F238E27FC236}">
                <a16:creationId xmlns:a16="http://schemas.microsoft.com/office/drawing/2014/main" id="{3CB0702B-77BD-4523-950B-F152B4003BDD}"/>
              </a:ext>
            </a:extLst>
          </p:cNvPr>
          <p:cNvSpPr txBox="1"/>
          <p:nvPr/>
        </p:nvSpPr>
        <p:spPr>
          <a:xfrm>
            <a:off x="-702" y="2731461"/>
            <a:ext cx="4156602" cy="3922776"/>
          </a:xfrm>
          <a:prstGeom prst="rect">
            <a:avLst/>
          </a:prstGeom>
        </p:spPr>
        <p:txBody>
          <a:bodyPr vert="horz" lIns="91440" tIns="45720" rIns="91440" bIns="45720" rtlCol="0">
            <a:normAutofit/>
          </a:bodyPr>
          <a:lstStyle/>
          <a:p>
            <a:pPr marL="457200" marR="0" lvl="0" indent="-342900" algn="l" defTabSz="914400" rtl="0" eaLnBrk="1" fontAlgn="auto" latinLnBrk="0" hangingPunct="1">
              <a:lnSpc>
                <a:spcPct val="90000"/>
              </a:lnSpc>
              <a:spcBef>
                <a:spcPts val="1001"/>
              </a:spcBef>
              <a:spcAft>
                <a:spcPts val="0"/>
              </a:spcAft>
              <a:buClr>
                <a:srgbClr val="002060"/>
              </a:buClr>
              <a:buSzTx/>
              <a:buFont typeface="Arial" panose="020B0604020202020204" pitchFamily="34" charset="0"/>
              <a:buChar char="•"/>
              <a:tabLst/>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Tratamiento sintomático</a:t>
            </a:r>
          </a:p>
          <a:p>
            <a:pPr marL="457200" marR="0" lvl="0" indent="-342900" algn="l" defTabSz="914400" rtl="0" eaLnBrk="1" fontAlgn="auto" latinLnBrk="0" hangingPunct="1">
              <a:lnSpc>
                <a:spcPct val="90000"/>
              </a:lnSpc>
              <a:spcBef>
                <a:spcPts val="1001"/>
              </a:spcBef>
              <a:spcAft>
                <a:spcPts val="0"/>
              </a:spcAft>
              <a:buClr>
                <a:srgbClr val="002060"/>
              </a:buClr>
              <a:buSzTx/>
              <a:buFont typeface="Arial" panose="020B0604020202020204" pitchFamily="34" charset="0"/>
              <a:buChar char="•"/>
              <a:tabLst/>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Cirugía y RT adyuvante</a:t>
            </a:r>
          </a:p>
          <a:p>
            <a:pPr marL="457200" marR="0" lvl="0" indent="-342900" algn="l" defTabSz="914400" rtl="0" eaLnBrk="1" fontAlgn="auto" latinLnBrk="0" hangingPunct="1">
              <a:lnSpc>
                <a:spcPct val="90000"/>
              </a:lnSpc>
              <a:spcBef>
                <a:spcPts val="1001"/>
              </a:spcBef>
              <a:spcAft>
                <a:spcPts val="0"/>
              </a:spcAft>
              <a:buClr>
                <a:srgbClr val="002060"/>
              </a:buClr>
              <a:buSzTx/>
              <a:buFont typeface="Arial" panose="020B0604020202020204" pitchFamily="34" charset="0"/>
              <a:buChar char="•"/>
              <a:tabLst/>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RT </a:t>
            </a:r>
            <a:r>
              <a:rPr kumimoji="0" lang="es-ES" sz="2000" i="0" u="none" strike="noStrike" kern="1200" cap="none" spc="-1" normalizeH="0" baseline="0" noProof="0" dirty="0" err="1">
                <a:ln>
                  <a:noFill/>
                </a:ln>
                <a:effectLst/>
                <a:uLnTx/>
                <a:uFillTx/>
                <a:latin typeface="Arial" panose="020B0604020202020204" pitchFamily="34" charset="0"/>
                <a:ea typeface="+mn-ea"/>
                <a:cs typeface="Arial" panose="020B0604020202020204" pitchFamily="34" charset="0"/>
              </a:rPr>
              <a:t>holocraneal</a:t>
            </a:r>
            <a:endPar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endParaRPr>
          </a:p>
          <a:p>
            <a:pPr marL="457200" marR="0" lvl="0" indent="-342900" algn="l" defTabSz="914400" rtl="0" eaLnBrk="1" fontAlgn="auto" latinLnBrk="0" hangingPunct="1">
              <a:lnSpc>
                <a:spcPct val="90000"/>
              </a:lnSpc>
              <a:spcBef>
                <a:spcPts val="1001"/>
              </a:spcBef>
              <a:spcAft>
                <a:spcPts val="0"/>
              </a:spcAft>
              <a:buClr>
                <a:srgbClr val="002060"/>
              </a:buClr>
              <a:buSzTx/>
              <a:buFont typeface="Arial" panose="020B0604020202020204" pitchFamily="34" charset="0"/>
              <a:buChar char="•"/>
              <a:tabLst/>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Radiocirugía</a:t>
            </a:r>
          </a:p>
          <a:p>
            <a:pPr marL="457200" marR="0" lvl="0" indent="-342900" algn="l" defTabSz="914400" rtl="0" eaLnBrk="1" fontAlgn="auto" latinLnBrk="0" hangingPunct="1">
              <a:lnSpc>
                <a:spcPct val="90000"/>
              </a:lnSpc>
              <a:spcBef>
                <a:spcPts val="1001"/>
              </a:spcBef>
              <a:spcAft>
                <a:spcPts val="0"/>
              </a:spcAft>
              <a:buClr>
                <a:srgbClr val="002060"/>
              </a:buClr>
              <a:buSzTx/>
              <a:buFont typeface="Arial" panose="020B0604020202020204" pitchFamily="34" charset="0"/>
              <a:buChar char="•"/>
              <a:tabLst/>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Radioterapia </a:t>
            </a:r>
            <a:r>
              <a:rPr kumimoji="0" lang="es-ES" sz="2000" i="0" u="none" strike="noStrike" kern="1200" cap="none" spc="-1" normalizeH="0" baseline="0" noProof="0" dirty="0" err="1">
                <a:ln>
                  <a:noFill/>
                </a:ln>
                <a:effectLst/>
                <a:uLnTx/>
                <a:uFillTx/>
                <a:latin typeface="Arial" panose="020B0604020202020204" pitchFamily="34" charset="0"/>
                <a:ea typeface="+mn-ea"/>
                <a:cs typeface="Arial" panose="020B0604020202020204" pitchFamily="34" charset="0"/>
              </a:rPr>
              <a:t>Estereoatáxica</a:t>
            </a: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Fraccionada</a:t>
            </a:r>
          </a:p>
          <a:p>
            <a:pPr marL="342900" marR="0" lvl="0" indent="-228600" algn="l" defTabSz="914400" rtl="0" eaLnBrk="1" fontAlgn="auto" latinLnBrk="0" hangingPunct="1">
              <a:lnSpc>
                <a:spcPct val="90000"/>
              </a:lnSpc>
              <a:spcBef>
                <a:spcPts val="1001"/>
              </a:spcBef>
              <a:spcAft>
                <a:spcPts val="0"/>
              </a:spcAft>
              <a:buClr>
                <a:prstClr val="white"/>
              </a:buClr>
              <a:buSzTx/>
              <a:buFont typeface="Arial" panose="020B0604020202020204" pitchFamily="34" charset="0"/>
              <a:buChar char="•"/>
              <a:tabLst/>
              <a:defRPr/>
            </a:pPr>
            <a:endPar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0232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Mano sosteniendo un cepillo de dientes&#10;&#10;Descripción generada automáticamente con confianza baja">
            <a:extLst>
              <a:ext uri="{FF2B5EF4-FFF2-40B4-BE49-F238E27FC236}">
                <a16:creationId xmlns:a16="http://schemas.microsoft.com/office/drawing/2014/main" id="{857B8877-9667-4CE7-AF2F-A46E24A15A00}"/>
              </a:ext>
            </a:extLst>
          </p:cNvPr>
          <p:cNvPicPr>
            <a:picLocks noChangeAspect="1"/>
          </p:cNvPicPr>
          <p:nvPr/>
        </p:nvPicPr>
        <p:blipFill rotWithShape="1">
          <a:blip r:embed="rId3">
            <a:extLst>
              <a:ext uri="{28A0092B-C50C-407E-A947-70E740481C1C}">
                <a14:useLocalDpi xmlns:a14="http://schemas.microsoft.com/office/drawing/2010/main" val="0"/>
              </a:ext>
            </a:extLst>
          </a:blip>
          <a:srcRect l="12849" r="4810"/>
          <a:stretch/>
        </p:blipFill>
        <p:spPr>
          <a:xfrm>
            <a:off x="10132141" y="27443"/>
            <a:ext cx="1890353" cy="1291374"/>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15" name="TextShape 1">
            <a:extLst>
              <a:ext uri="{FF2B5EF4-FFF2-40B4-BE49-F238E27FC236}">
                <a16:creationId xmlns:a16="http://schemas.microsoft.com/office/drawing/2014/main" id="{2B9B05B9-4E0C-4288-8F7C-6812FB81A7EB}"/>
              </a:ext>
            </a:extLst>
          </p:cNvPr>
          <p:cNvSpPr txBox="1"/>
          <p:nvPr/>
        </p:nvSpPr>
        <p:spPr>
          <a:xfrm>
            <a:off x="219455" y="35900"/>
            <a:ext cx="7249818" cy="714490"/>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ES" sz="32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Opciones Terapéuticas: Trata</a:t>
            </a:r>
            <a:r>
              <a:rPr lang="es-ES" sz="3200" spc="-1" dirty="0">
                <a:solidFill>
                  <a:schemeClr val="accent1">
                    <a:lumMod val="75000"/>
                  </a:schemeClr>
                </a:solidFill>
                <a:latin typeface="Arial" panose="020B0604020202020204" pitchFamily="34" charset="0"/>
                <a:cs typeface="Arial" panose="020B0604020202020204" pitchFamily="34" charset="0"/>
              </a:rPr>
              <a:t>miento sistémico orientado por estudio molecular: Guía NCCN 2022.</a:t>
            </a:r>
            <a:endParaRPr kumimoji="0" lang="es-ES" sz="32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endParaRPr>
          </a:p>
        </p:txBody>
      </p:sp>
      <p:pic>
        <p:nvPicPr>
          <p:cNvPr id="3" name="Imagen 2">
            <a:extLst>
              <a:ext uri="{FF2B5EF4-FFF2-40B4-BE49-F238E27FC236}">
                <a16:creationId xmlns:a16="http://schemas.microsoft.com/office/drawing/2014/main" id="{541E3217-7254-04A0-8E9F-956EFC8C4596}"/>
              </a:ext>
            </a:extLst>
          </p:cNvPr>
          <p:cNvPicPr>
            <a:picLocks noChangeAspect="1"/>
          </p:cNvPicPr>
          <p:nvPr/>
        </p:nvPicPr>
        <p:blipFill rotWithShape="1">
          <a:blip r:embed="rId4"/>
          <a:srcRect l="15968" t="31604" r="29476" b="6430"/>
          <a:stretch/>
        </p:blipFill>
        <p:spPr>
          <a:xfrm>
            <a:off x="219455" y="794634"/>
            <a:ext cx="9204764" cy="5877986"/>
          </a:xfrm>
          <a:prstGeom prst="rect">
            <a:avLst/>
          </a:prstGeom>
        </p:spPr>
      </p:pic>
    </p:spTree>
    <p:extLst>
      <p:ext uri="{BB962C8B-B14F-4D97-AF65-F5344CB8AC3E}">
        <p14:creationId xmlns:p14="http://schemas.microsoft.com/office/powerpoint/2010/main" val="148081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a:extLst>
              <a:ext uri="{FF2B5EF4-FFF2-40B4-BE49-F238E27FC236}">
                <a16:creationId xmlns:a16="http://schemas.microsoft.com/office/drawing/2014/main" id="{90EB02FB-EFBF-3709-4282-4F066C45869A}"/>
              </a:ext>
            </a:extLst>
          </p:cNvPr>
          <p:cNvSpPr>
            <a:spLocks noGrp="1"/>
          </p:cNvSpPr>
          <p:nvPr>
            <p:ph type="title"/>
          </p:nvPr>
        </p:nvSpPr>
        <p:spPr/>
        <p:txBody>
          <a:bodyPr/>
          <a:lstStyle/>
          <a:p>
            <a:endParaRPr lang="es-ES" altLang="es-ES"/>
          </a:p>
        </p:txBody>
      </p:sp>
      <p:pic>
        <p:nvPicPr>
          <p:cNvPr id="13315" name="Picture 5">
            <a:extLst>
              <a:ext uri="{FF2B5EF4-FFF2-40B4-BE49-F238E27FC236}">
                <a16:creationId xmlns:a16="http://schemas.microsoft.com/office/drawing/2014/main" id="{CAFD6129-B527-70A1-875F-F1D179C968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838201"/>
            <a:ext cx="9144000" cy="3967163"/>
          </a:xfrm>
          <a:noFill/>
        </p:spPr>
      </p:pic>
      <p:pic>
        <p:nvPicPr>
          <p:cNvPr id="9220" name="Picture 6">
            <a:extLst>
              <a:ext uri="{FF2B5EF4-FFF2-40B4-BE49-F238E27FC236}">
                <a16:creationId xmlns:a16="http://schemas.microsoft.com/office/drawing/2014/main" id="{4628B009-FB10-FD16-81A9-E98616812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35052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a:extLst>
              <a:ext uri="{FF2B5EF4-FFF2-40B4-BE49-F238E27FC236}">
                <a16:creationId xmlns:a16="http://schemas.microsoft.com/office/drawing/2014/main" id="{2F21D5B9-57E8-A708-DB27-00EDD9F0C87D}"/>
              </a:ext>
            </a:extLst>
          </p:cNvPr>
          <p:cNvSpPr/>
          <p:nvPr/>
        </p:nvSpPr>
        <p:spPr>
          <a:xfrm>
            <a:off x="1524000" y="5791201"/>
            <a:ext cx="9144000" cy="646331"/>
          </a:xfrm>
          <a:prstGeom prst="rect">
            <a:avLst/>
          </a:prstGeom>
          <a:solidFill>
            <a:srgbClr val="E7BCBB"/>
          </a:solidFill>
          <a:scene3d>
            <a:camera prst="orthographicFront"/>
            <a:lightRig rig="threePt" dir="t"/>
          </a:scene3d>
          <a:sp3d>
            <a:bevelT/>
          </a:sp3d>
        </p:spPr>
        <p:txBody>
          <a:bodyPr>
            <a:spAutoFit/>
          </a:bodyPr>
          <a:lstStyle/>
          <a:p>
            <a:pPr eaLnBrk="1" hangingPunct="1">
              <a:defRPr/>
            </a:pPr>
            <a:r>
              <a:rPr lang="es-ES" sz="3600" b="1" dirty="0"/>
              <a:t>	¿Es necesaria la WBRT tras la cirugía? </a:t>
            </a:r>
            <a:endParaRPr lang="es-ES" sz="2800" b="1" dirty="0"/>
          </a:p>
        </p:txBody>
      </p:sp>
      <p:pic>
        <p:nvPicPr>
          <p:cNvPr id="13320" name="Picture 7">
            <a:extLst>
              <a:ext uri="{FF2B5EF4-FFF2-40B4-BE49-F238E27FC236}">
                <a16:creationId xmlns:a16="http://schemas.microsoft.com/office/drawing/2014/main" id="{5E7C2B9B-0B8B-766C-D70A-0DA1474FA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28601"/>
            <a:ext cx="35528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a:extLst>
              <a:ext uri="{FF2B5EF4-FFF2-40B4-BE49-F238E27FC236}">
                <a16:creationId xmlns:a16="http://schemas.microsoft.com/office/drawing/2014/main" id="{517F1AD9-AB78-60FF-4152-44A438361665}"/>
              </a:ext>
            </a:extLst>
          </p:cNvPr>
          <p:cNvSpPr>
            <a:spLocks noChangeArrowheads="1"/>
          </p:cNvSpPr>
          <p:nvPr/>
        </p:nvSpPr>
        <p:spPr bwMode="auto">
          <a:xfrm>
            <a:off x="5562600" y="2286001"/>
            <a:ext cx="2057400" cy="646113"/>
          </a:xfrm>
          <a:prstGeom prst="rect">
            <a:avLst/>
          </a:prstGeom>
          <a:solidFill>
            <a:srgbClr val="92D050">
              <a:alpha val="18039"/>
            </a:srgbClr>
          </a:solidFill>
          <a:ln w="9525">
            <a:solidFill>
              <a:srgbClr val="92D05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ES" sz="1800">
                <a:latin typeface="Arial" panose="020B0604020202020204" pitchFamily="34" charset="0"/>
              </a:rPr>
              <a:t>40 vs15 semanas </a:t>
            </a:r>
          </a:p>
          <a:p>
            <a:pPr eaLnBrk="1" hangingPunct="1">
              <a:spcBef>
                <a:spcPct val="0"/>
              </a:spcBef>
              <a:buFontTx/>
              <a:buNone/>
            </a:pPr>
            <a:r>
              <a:rPr lang="es-ES" altLang="es-ES" sz="1800">
                <a:latin typeface="Arial" panose="020B0604020202020204" pitchFamily="34" charset="0"/>
              </a:rPr>
              <a:t>P&lt;0.01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in)">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08A8C50-EA43-9A7B-B66A-FC2140DDC2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20876" y="1676400"/>
            <a:ext cx="8747125" cy="3352800"/>
          </a:xfrm>
          <a:noFill/>
        </p:spPr>
      </p:pic>
      <p:pic>
        <p:nvPicPr>
          <p:cNvPr id="5" name="Picture 8">
            <a:extLst>
              <a:ext uri="{FF2B5EF4-FFF2-40B4-BE49-F238E27FC236}">
                <a16:creationId xmlns:a16="http://schemas.microsoft.com/office/drawing/2014/main" id="{D86D1F54-0B3B-BAEE-2CDA-5E5721D24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343401"/>
            <a:ext cx="19812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a:extLst>
              <a:ext uri="{FF2B5EF4-FFF2-40B4-BE49-F238E27FC236}">
                <a16:creationId xmlns:a16="http://schemas.microsoft.com/office/drawing/2014/main" id="{666F0562-B8D8-32A6-2C88-B4E8E7211262}"/>
              </a:ext>
            </a:extLst>
          </p:cNvPr>
          <p:cNvSpPr>
            <a:spLocks noGrp="1"/>
          </p:cNvSpPr>
          <p:nvPr>
            <p:ph type="title"/>
          </p:nvPr>
        </p:nvSpPr>
        <p:spPr/>
        <p:txBody>
          <a:bodyPr/>
          <a:lstStyle/>
          <a:p>
            <a:endParaRPr lang="es-ES" altLang="es-ES"/>
          </a:p>
        </p:txBody>
      </p:sp>
      <p:pic>
        <p:nvPicPr>
          <p:cNvPr id="19459" name="Picture 3">
            <a:extLst>
              <a:ext uri="{FF2B5EF4-FFF2-40B4-BE49-F238E27FC236}">
                <a16:creationId xmlns:a16="http://schemas.microsoft.com/office/drawing/2014/main" id="{36E4C9AC-CB57-AF30-F3F0-1F390F3F0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152400"/>
            <a:ext cx="29051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3A5BA309-B614-0EE4-5482-31098FD71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1"/>
            <a:ext cx="26670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A017DD19-4516-1778-2694-B09180FB1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52401"/>
            <a:ext cx="2438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a:extLst>
              <a:ext uri="{FF2B5EF4-FFF2-40B4-BE49-F238E27FC236}">
                <a16:creationId xmlns:a16="http://schemas.microsoft.com/office/drawing/2014/main" id="{B6A1B957-9E39-BD7F-6D16-F6D5C45FDB4C}"/>
              </a:ext>
            </a:extLst>
          </p:cNvPr>
          <p:cNvSpPr/>
          <p:nvPr/>
        </p:nvSpPr>
        <p:spPr>
          <a:xfrm>
            <a:off x="1371600" y="4397275"/>
            <a:ext cx="9144000" cy="2308324"/>
          </a:xfrm>
          <a:prstGeom prst="rect">
            <a:avLst/>
          </a:prstGeom>
          <a:solidFill>
            <a:srgbClr val="E7BCBB"/>
          </a:solidFill>
          <a:effectLst>
            <a:glow rad="63500">
              <a:schemeClr val="accent2">
                <a:satMod val="175000"/>
                <a:alpha val="40000"/>
              </a:schemeClr>
            </a:glow>
          </a:effectLst>
          <a:scene3d>
            <a:camera prst="orthographicFront"/>
            <a:lightRig rig="threePt" dir="t"/>
          </a:scene3d>
          <a:sp3d>
            <a:bevelT/>
          </a:sp3d>
        </p:spPr>
        <p:txBody>
          <a:bodyPr>
            <a:spAutoFit/>
          </a:bodyPr>
          <a:lstStyle/>
          <a:p>
            <a:pPr eaLnBrk="1" hangingPunct="1">
              <a:defRPr/>
            </a:pPr>
            <a:r>
              <a:rPr lang="es-ES" sz="2400" dirty="0"/>
              <a:t>Observo que la WBRT disminuye las recaídas intracraneales  del 70% a un 18% p&lt;0.001 y disminuye la recidiva local de 46% a un 10% p&lt;0.001</a:t>
            </a:r>
          </a:p>
          <a:p>
            <a:pPr eaLnBrk="1" hangingPunct="1">
              <a:defRPr/>
            </a:pPr>
            <a:endParaRPr lang="es-ES" sz="2400" dirty="0"/>
          </a:p>
          <a:p>
            <a:pPr eaLnBrk="1" hangingPunct="1">
              <a:defRPr/>
            </a:pPr>
            <a:r>
              <a:rPr lang="es-ES" sz="2400" dirty="0"/>
              <a:t>Aunque observa una mejoría de supervivencia, esta  no es significativa.</a:t>
            </a:r>
          </a:p>
          <a:p>
            <a:pPr eaLnBrk="1" hangingPunct="1">
              <a:defRPr/>
            </a:pPr>
            <a:r>
              <a:rPr lang="es-ES" sz="2400" dirty="0"/>
              <a:t>Es un observación real, pero también es cierto que el estudio no estaba diseñado para valorar la supervivencia. </a:t>
            </a:r>
          </a:p>
        </p:txBody>
      </p:sp>
      <p:sp>
        <p:nvSpPr>
          <p:cNvPr id="7" name="6 Rectángulo">
            <a:extLst>
              <a:ext uri="{FF2B5EF4-FFF2-40B4-BE49-F238E27FC236}">
                <a16:creationId xmlns:a16="http://schemas.microsoft.com/office/drawing/2014/main" id="{49660EF7-DDBC-0FCF-02B1-CE37811913D8}"/>
              </a:ext>
            </a:extLst>
          </p:cNvPr>
          <p:cNvSpPr>
            <a:spLocks noChangeArrowheads="1"/>
          </p:cNvSpPr>
          <p:nvPr/>
        </p:nvSpPr>
        <p:spPr bwMode="auto">
          <a:xfrm>
            <a:off x="2819400" y="304801"/>
            <a:ext cx="1600200" cy="646113"/>
          </a:xfrm>
          <a:prstGeom prst="rect">
            <a:avLst/>
          </a:prstGeom>
          <a:solidFill>
            <a:srgbClr val="92D050">
              <a:alpha val="18039"/>
            </a:srgbClr>
          </a:solidFill>
          <a:ln w="9525">
            <a:solidFill>
              <a:srgbClr val="92D05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ES" sz="1800">
                <a:latin typeface="Arial" panose="020B0604020202020204" pitchFamily="34" charset="0"/>
              </a:rPr>
              <a:t>70% vs 18%</a:t>
            </a:r>
          </a:p>
          <a:p>
            <a:pPr eaLnBrk="1" hangingPunct="1">
              <a:spcBef>
                <a:spcPct val="0"/>
              </a:spcBef>
              <a:buFontTx/>
              <a:buNone/>
            </a:pPr>
            <a:r>
              <a:rPr lang="es-ES" altLang="es-ES" sz="1800">
                <a:latin typeface="Arial" panose="020B0604020202020204" pitchFamily="34" charset="0"/>
              </a:rPr>
              <a:t> p&lt;0.001</a:t>
            </a:r>
          </a:p>
        </p:txBody>
      </p:sp>
      <p:sp>
        <p:nvSpPr>
          <p:cNvPr id="8" name="7 Rectángulo">
            <a:extLst>
              <a:ext uri="{FF2B5EF4-FFF2-40B4-BE49-F238E27FC236}">
                <a16:creationId xmlns:a16="http://schemas.microsoft.com/office/drawing/2014/main" id="{3267C5F0-D9DB-14B2-8956-A109A69165AC}"/>
              </a:ext>
            </a:extLst>
          </p:cNvPr>
          <p:cNvSpPr>
            <a:spLocks noChangeArrowheads="1"/>
          </p:cNvSpPr>
          <p:nvPr/>
        </p:nvSpPr>
        <p:spPr bwMode="auto">
          <a:xfrm>
            <a:off x="5943600" y="381001"/>
            <a:ext cx="1447800" cy="646113"/>
          </a:xfrm>
          <a:prstGeom prst="rect">
            <a:avLst/>
          </a:prstGeom>
          <a:solidFill>
            <a:srgbClr val="92D050">
              <a:alpha val="18039"/>
            </a:srgbClr>
          </a:solidFill>
          <a:ln w="9525">
            <a:solidFill>
              <a:srgbClr val="92D05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ES" sz="1800">
                <a:latin typeface="Arial" panose="020B0604020202020204" pitchFamily="34" charset="0"/>
              </a:rPr>
              <a:t>46% vs10% </a:t>
            </a:r>
          </a:p>
          <a:p>
            <a:pPr eaLnBrk="1" hangingPunct="1">
              <a:spcBef>
                <a:spcPct val="0"/>
              </a:spcBef>
              <a:buFontTx/>
              <a:buNone/>
            </a:pPr>
            <a:r>
              <a:rPr lang="es-ES" altLang="es-ES" sz="1800">
                <a:latin typeface="Arial" panose="020B0604020202020204" pitchFamily="34" charset="0"/>
              </a:rPr>
              <a:t>p&lt;0.001</a:t>
            </a:r>
          </a:p>
        </p:txBody>
      </p:sp>
      <p:sp>
        <p:nvSpPr>
          <p:cNvPr id="9" name="8 Rectángulo">
            <a:extLst>
              <a:ext uri="{FF2B5EF4-FFF2-40B4-BE49-F238E27FC236}">
                <a16:creationId xmlns:a16="http://schemas.microsoft.com/office/drawing/2014/main" id="{C96B2F4A-5320-BB00-11CE-F985E0EEA8BB}"/>
              </a:ext>
            </a:extLst>
          </p:cNvPr>
          <p:cNvSpPr>
            <a:spLocks noChangeArrowheads="1"/>
          </p:cNvSpPr>
          <p:nvPr/>
        </p:nvSpPr>
        <p:spPr bwMode="auto">
          <a:xfrm>
            <a:off x="8382001" y="2133601"/>
            <a:ext cx="1681163" cy="646113"/>
          </a:xfrm>
          <a:prstGeom prst="rect">
            <a:avLst/>
          </a:prstGeom>
          <a:solidFill>
            <a:srgbClr val="92D050">
              <a:alpha val="18039"/>
            </a:srgbClr>
          </a:solidFill>
          <a:ln w="9525">
            <a:solidFill>
              <a:srgbClr val="92D05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ES" sz="1800">
                <a:latin typeface="Arial" panose="020B0604020202020204" pitchFamily="34" charset="0"/>
              </a:rPr>
              <a:t>Mejora la supervivencia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C0AD1D94-504D-28AF-BD04-D01E791F7C0B}"/>
              </a:ext>
            </a:extLst>
          </p:cNvPr>
          <p:cNvSpPr>
            <a:spLocks noGrp="1"/>
          </p:cNvSpPr>
          <p:nvPr>
            <p:ph idx="1"/>
          </p:nvPr>
        </p:nvSpPr>
        <p:spPr>
          <a:xfrm>
            <a:off x="1533525" y="228600"/>
            <a:ext cx="9144000" cy="6324600"/>
          </a:xfrm>
          <a:solidFill>
            <a:schemeClr val="bg1"/>
          </a:solidFill>
        </p:spPr>
        <p:txBody>
          <a:bodyPr/>
          <a:lstStyle/>
          <a:p>
            <a:pPr algn="just">
              <a:buFont typeface="Arial" charset="0"/>
              <a:buChar char="•"/>
              <a:defRPr/>
            </a:pPr>
            <a:r>
              <a:rPr lang="es-ES" altLang="es-ES" dirty="0">
                <a:solidFill>
                  <a:srgbClr val="000099"/>
                </a:solidFill>
              </a:rPr>
              <a:t>A raíz de este estudio </a:t>
            </a:r>
          </a:p>
          <a:p>
            <a:pPr algn="just">
              <a:buFont typeface="Arial" charset="0"/>
              <a:buChar char="•"/>
              <a:defRPr/>
            </a:pPr>
            <a:r>
              <a:rPr lang="es-ES" altLang="es-ES" sz="2400" dirty="0">
                <a:solidFill>
                  <a:srgbClr val="000099"/>
                </a:solidFill>
              </a:rPr>
              <a:t>En mucho tiempo </a:t>
            </a:r>
            <a:r>
              <a:rPr lang="es-ES" altLang="es-ES" b="1" dirty="0">
                <a:solidFill>
                  <a:srgbClr val="D91598"/>
                </a:solidFill>
              </a:rPr>
              <a:t>la WBRT ha sido el tratamiento de rutina y aceptado estándar </a:t>
            </a:r>
            <a:r>
              <a:rPr lang="es-ES" altLang="es-ES" sz="2400" dirty="0">
                <a:solidFill>
                  <a:srgbClr val="000099"/>
                </a:solidFill>
              </a:rPr>
              <a:t>en el tratamiento de la metástasis cerebrales operadas. Por la disminución tan importante de la recaída local y de la recaída </a:t>
            </a:r>
            <a:r>
              <a:rPr lang="es-ES" altLang="es-ES" sz="2400" dirty="0" err="1">
                <a:solidFill>
                  <a:srgbClr val="000099"/>
                </a:solidFill>
              </a:rPr>
              <a:t>intracerebral</a:t>
            </a:r>
            <a:r>
              <a:rPr lang="es-ES" altLang="es-ES" sz="2400" dirty="0">
                <a:solidFill>
                  <a:srgbClr val="000099"/>
                </a:solidFill>
              </a:rPr>
              <a:t>.</a:t>
            </a:r>
          </a:p>
          <a:p>
            <a:pPr algn="just">
              <a:buFont typeface="Arial" charset="0"/>
              <a:buChar char="•"/>
              <a:defRPr/>
            </a:pPr>
            <a:endParaRPr lang="es-ES" altLang="es-ES" sz="2400" dirty="0">
              <a:solidFill>
                <a:srgbClr val="000099"/>
              </a:solidFill>
            </a:endParaRPr>
          </a:p>
          <a:p>
            <a:pPr algn="just">
              <a:buFont typeface="Arial" charset="0"/>
              <a:buChar char="•"/>
              <a:defRPr/>
            </a:pPr>
            <a:r>
              <a:rPr lang="es-ES" altLang="es-ES" sz="2400" dirty="0">
                <a:solidFill>
                  <a:srgbClr val="000099"/>
                </a:solidFill>
              </a:rPr>
              <a:t>El papel de la WBRT en términos de mejorar control local ha sido objeto de un intenso escrutinio debido a  preocupación en cuanto a </a:t>
            </a:r>
            <a:r>
              <a:rPr lang="es-ES" altLang="es-ES" b="1" dirty="0">
                <a:solidFill>
                  <a:srgbClr val="D91598"/>
                </a:solidFill>
              </a:rPr>
              <a:t>su potencial </a:t>
            </a:r>
            <a:r>
              <a:rPr lang="es-ES" altLang="es-ES" b="1" dirty="0" err="1">
                <a:solidFill>
                  <a:srgbClr val="D91598"/>
                </a:solidFill>
              </a:rPr>
              <a:t>neurotoxicidad</a:t>
            </a:r>
            <a:r>
              <a:rPr lang="es-ES" altLang="es-ES" b="1" dirty="0">
                <a:solidFill>
                  <a:srgbClr val="D91598"/>
                </a:solidFill>
              </a:rPr>
              <a:t> y la percibida falta beneficio de supervivencia.</a:t>
            </a:r>
          </a:p>
          <a:p>
            <a:pPr algn="just">
              <a:buFont typeface="Arial" charset="0"/>
              <a:buChar char="•"/>
              <a:defRPr/>
            </a:pPr>
            <a:endParaRPr lang="es-ES" altLang="es-ES" b="1" dirty="0">
              <a:solidFill>
                <a:srgbClr val="000099"/>
              </a:solidFill>
            </a:endParaRPr>
          </a:p>
          <a:p>
            <a:pPr algn="just">
              <a:buFont typeface="Arial" charset="0"/>
              <a:buChar char="•"/>
              <a:defRPr/>
            </a:pPr>
            <a:r>
              <a:rPr lang="es-ES" altLang="es-ES" b="1" dirty="0">
                <a:solidFill>
                  <a:srgbClr val="D91598"/>
                </a:solidFill>
              </a:rPr>
              <a:t>SRS se ha convertido en una modalidad de tratamiento generalizada para el control local </a:t>
            </a:r>
            <a:r>
              <a:rPr lang="es-ES" altLang="es-ES" sz="2400" dirty="0">
                <a:solidFill>
                  <a:srgbClr val="000099"/>
                </a:solidFill>
              </a:rPr>
              <a:t>en pacientes con un numero limitado de metástasis y mas recientemente de múltiples lesiones</a:t>
            </a:r>
          </a:p>
          <a:p>
            <a:pPr marL="0" indent="0" algn="just">
              <a:buNone/>
              <a:defRPr/>
            </a:pPr>
            <a:endParaRPr lang="es-ES" altLang="es-ES" sz="2400" b="1" dirty="0">
              <a:solidFill>
                <a:srgbClr val="D91598"/>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91E079A2-73D2-FC20-4B44-A468DED0B6F1}"/>
              </a:ext>
            </a:extLst>
          </p:cNvPr>
          <p:cNvSpPr>
            <a:spLocks noGrp="1"/>
          </p:cNvSpPr>
          <p:nvPr>
            <p:ph type="title"/>
          </p:nvPr>
        </p:nvSpPr>
        <p:spPr>
          <a:xfrm>
            <a:off x="1828800" y="274638"/>
            <a:ext cx="8382000" cy="563562"/>
          </a:xfrm>
        </p:spPr>
        <p:txBody>
          <a:bodyPr>
            <a:normAutofit fontScale="90000"/>
          </a:bodyPr>
          <a:lstStyle/>
          <a:p>
            <a:r>
              <a:rPr lang="es-ES" altLang="es-ES" b="1" dirty="0">
                <a:solidFill>
                  <a:srgbClr val="D91598"/>
                </a:solidFill>
              </a:rPr>
              <a:t>Introducción </a:t>
            </a:r>
          </a:p>
        </p:txBody>
      </p:sp>
      <p:pic>
        <p:nvPicPr>
          <p:cNvPr id="12291" name="Imagen 2">
            <a:extLst>
              <a:ext uri="{FF2B5EF4-FFF2-40B4-BE49-F238E27FC236}">
                <a16:creationId xmlns:a16="http://schemas.microsoft.com/office/drawing/2014/main" id="{6849B3B6-CDB9-EEB4-3FE3-CADFA0DD4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5" t="21838" r="14166" b="9979"/>
          <a:stretch>
            <a:fillRect/>
          </a:stretch>
        </p:blipFill>
        <p:spPr bwMode="auto">
          <a:xfrm>
            <a:off x="1432847" y="1602097"/>
            <a:ext cx="85026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D13DDFB-4E08-7FB8-47E3-77FEDE870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333" t="17390" r="15833" b="9979"/>
          <a:stretch>
            <a:fillRect/>
          </a:stretch>
        </p:blipFill>
        <p:spPr bwMode="auto">
          <a:xfrm>
            <a:off x="1256634" y="1297297"/>
            <a:ext cx="88550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7F9D94C3-8BC4-9B28-5547-12019828A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5910" r="13333" b="12946"/>
          <a:stretch>
            <a:fillRect/>
          </a:stretch>
        </p:blipFill>
        <p:spPr bwMode="auto">
          <a:xfrm>
            <a:off x="1437609" y="1297297"/>
            <a:ext cx="86741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1">
            <a:extLst>
              <a:ext uri="{FF2B5EF4-FFF2-40B4-BE49-F238E27FC236}">
                <a16:creationId xmlns:a16="http://schemas.microsoft.com/office/drawing/2014/main" id="{D98470D3-0736-4433-80CE-AECB6992B247}"/>
              </a:ext>
            </a:extLst>
          </p:cNvPr>
          <p:cNvSpPr txBox="1"/>
          <p:nvPr/>
        </p:nvSpPr>
        <p:spPr>
          <a:xfrm>
            <a:off x="0" y="44247"/>
            <a:ext cx="5908240" cy="115437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s-ES" sz="4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CustomShape 2">
            <a:extLst>
              <a:ext uri="{FF2B5EF4-FFF2-40B4-BE49-F238E27FC236}">
                <a16:creationId xmlns:a16="http://schemas.microsoft.com/office/drawing/2014/main" id="{B2252DA2-08D1-4C4C-A554-8E0F01AA1A07}"/>
              </a:ext>
            </a:extLst>
          </p:cNvPr>
          <p:cNvSpPr/>
          <p:nvPr/>
        </p:nvSpPr>
        <p:spPr>
          <a:xfrm>
            <a:off x="147530" y="1369810"/>
            <a:ext cx="6136232" cy="4290646"/>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400140" indent="-342900" algn="just">
              <a:lnSpc>
                <a:spcPct val="120000"/>
              </a:lnSpc>
              <a:spcAft>
                <a:spcPts val="799"/>
              </a:spcAft>
              <a:buClr>
                <a:srgbClr val="002060"/>
              </a:buClr>
              <a:buFont typeface="Arial" panose="020B0604020202020204" pitchFamily="34" charset="0"/>
              <a:buChar cha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Tras la cirugía, está recomendado tratamiento radioterápico adyuvante sobre el lecho quirúrgico, debido a la alta probabilidad de recurrencia local en esta zona (hasta 50% sin RT) </a:t>
            </a:r>
          </a:p>
          <a:p>
            <a:pPr marL="400140" indent="-342900" algn="just">
              <a:lnSpc>
                <a:spcPct val="120000"/>
              </a:lnSpc>
              <a:spcAft>
                <a:spcPts val="799"/>
              </a:spcAft>
              <a:buClr>
                <a:srgbClr val="002060"/>
              </a:buClr>
              <a:buFont typeface="Arial" panose="020B0604020202020204" pitchFamily="34" charset="0"/>
              <a:buChar cha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WBRT postoperatoria vs cirugía en solitario </a:t>
            </a:r>
          </a:p>
          <a:p>
            <a:pPr marL="914490" lvl="1" indent="-342900" algn="just">
              <a:lnSpc>
                <a:spcPct val="120000"/>
              </a:lnSpc>
              <a:spcAft>
                <a:spcPts val="799"/>
              </a:spcAft>
              <a:buClr>
                <a:srgbClr val="002060"/>
              </a:buClr>
              <a:buFont typeface="Wingdings" panose="05000000000000000000" pitchFamily="2" charset="2"/>
              <a:buChar char="ü"/>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Mejora del control local y a distancia </a:t>
            </a:r>
          </a:p>
          <a:p>
            <a:pPr marL="914490" lvl="1" indent="-342900" algn="just">
              <a:lnSpc>
                <a:spcPct val="120000"/>
              </a:lnSpc>
              <a:spcAft>
                <a:spcPts val="799"/>
              </a:spcAft>
              <a:buClr>
                <a:srgbClr val="002060"/>
              </a:buClr>
              <a:buFont typeface="Wingdings" panose="05000000000000000000" pitchFamily="2" charset="2"/>
              <a:buChar char="ü"/>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Mejora de la muerte por causa neurológica</a:t>
            </a:r>
          </a:p>
          <a:p>
            <a:pPr marL="914490" lvl="1" indent="-342900" algn="just">
              <a:lnSpc>
                <a:spcPct val="120000"/>
              </a:lnSpc>
              <a:spcAft>
                <a:spcPts val="799"/>
              </a:spcAft>
              <a:buClr>
                <a:srgbClr val="002060"/>
              </a:buClr>
              <a:buFont typeface="Wingdings" panose="05000000000000000000" pitchFamily="2" charset="2"/>
              <a:buChar char="ü"/>
              <a:defRPr/>
            </a:pPr>
            <a:r>
              <a:rPr kumimoji="0" lang="es-ES" sz="200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Sin diferencias en cuanto a supervivencia</a:t>
            </a:r>
          </a:p>
        </p:txBody>
      </p:sp>
      <p:pic>
        <p:nvPicPr>
          <p:cNvPr id="7" name="Imagen6">
            <a:extLst>
              <a:ext uri="{FF2B5EF4-FFF2-40B4-BE49-F238E27FC236}">
                <a16:creationId xmlns:a16="http://schemas.microsoft.com/office/drawing/2014/main" id="{F076D12A-2210-4A5C-A233-A8AEB507B790}"/>
              </a:ext>
            </a:extLst>
          </p:cNvPr>
          <p:cNvPicPr/>
          <p:nvPr/>
        </p:nvPicPr>
        <p:blipFill>
          <a:blip r:embed="rId2"/>
          <a:stretch/>
        </p:blipFill>
        <p:spPr>
          <a:xfrm>
            <a:off x="6431292" y="898660"/>
            <a:ext cx="5064022" cy="4892540"/>
          </a:xfrm>
          <a:prstGeom prst="rect">
            <a:avLst/>
          </a:prstGeom>
          <a:ln>
            <a:noFill/>
          </a:ln>
          <a:effectLst>
            <a:softEdge rad="112500"/>
          </a:effectLst>
        </p:spPr>
      </p:pic>
      <p:sp>
        <p:nvSpPr>
          <p:cNvPr id="8" name="CuadroTexto 7">
            <a:extLst>
              <a:ext uri="{FF2B5EF4-FFF2-40B4-BE49-F238E27FC236}">
                <a16:creationId xmlns:a16="http://schemas.microsoft.com/office/drawing/2014/main" id="{4048B77C-0E9F-4EB9-A682-5E0902FD68C8}"/>
              </a:ext>
            </a:extLst>
          </p:cNvPr>
          <p:cNvSpPr txBox="1"/>
          <p:nvPr/>
        </p:nvSpPr>
        <p:spPr>
          <a:xfrm>
            <a:off x="3027884" y="5715838"/>
            <a:ext cx="6136232" cy="1002582"/>
          </a:xfrm>
          <a:prstGeom prst="rect">
            <a:avLst/>
          </a:prstGeom>
          <a:solidFill>
            <a:srgbClr val="002060">
              <a:alpha val="74000"/>
            </a:srgbClr>
          </a:solid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s-ES" sz="2400" b="1" i="0" u="none" strike="noStrike" kern="1200" cap="none" spc="-1"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a:cs typeface="Arial" panose="020B0604020202020204" pitchFamily="34" charset="0"/>
              </a:rPr>
              <a:t>¿SRS o WBRT como terapia </a:t>
            </a:r>
            <a:r>
              <a:rPr kumimoji="0" lang="es-ES" sz="2400" b="1" i="0" u="none" strike="noStrike" kern="1200" cap="none" spc="-1"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a:cs typeface="Arial" panose="020B0604020202020204" pitchFamily="34" charset="0"/>
              </a:rPr>
              <a:t>postresección</a:t>
            </a:r>
            <a:r>
              <a:rPr kumimoji="0" lang="es-ES" sz="2400" b="1" i="0" u="none" strike="noStrike" kern="1200" cap="none" spc="-1"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a:cs typeface="Arial" panose="020B0604020202020204" pitchFamily="34" charset="0"/>
              </a:rPr>
              <a:t> quirúrgica? </a:t>
            </a:r>
            <a:endParaRPr kumimoji="0" lang="es-ES" sz="2400" b="1" i="0" u="none" strike="noStrike" kern="1200" cap="none" spc="-1"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TextShape 1">
            <a:extLst>
              <a:ext uri="{FF2B5EF4-FFF2-40B4-BE49-F238E27FC236}">
                <a16:creationId xmlns:a16="http://schemas.microsoft.com/office/drawing/2014/main" id="{E6B178B3-3284-4D05-9316-267477704AC1}"/>
              </a:ext>
            </a:extLst>
          </p:cNvPr>
          <p:cNvSpPr txBox="1"/>
          <p:nvPr/>
        </p:nvSpPr>
        <p:spPr>
          <a:xfrm>
            <a:off x="0" y="0"/>
            <a:ext cx="12191999"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s-ES" sz="32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RT Postoperatoria</a:t>
            </a:r>
          </a:p>
        </p:txBody>
      </p:sp>
    </p:spTree>
    <p:extLst>
      <p:ext uri="{BB962C8B-B14F-4D97-AF65-F5344CB8AC3E}">
        <p14:creationId xmlns:p14="http://schemas.microsoft.com/office/powerpoint/2010/main" val="4227330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4B2E00-C304-49C1-8755-1822A2BEDFF8}"/>
              </a:ext>
            </a:extLst>
          </p:cNvPr>
          <p:cNvPicPr>
            <a:picLocks noChangeAspect="1"/>
          </p:cNvPicPr>
          <p:nvPr/>
        </p:nvPicPr>
        <p:blipFill>
          <a:blip r:embed="rId2">
            <a:extLst>
              <a:ext uri="{28A0092B-C50C-407E-A947-70E740481C1C}">
                <a14:useLocalDpi xmlns:a14="http://schemas.microsoft.com/office/drawing/2010/main" val="0"/>
              </a:ext>
            </a:extLst>
          </a:blip>
          <a:srcRect l="1369" r="1369"/>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Imagen 8">
            <a:extLst>
              <a:ext uri="{FF2B5EF4-FFF2-40B4-BE49-F238E27FC236}">
                <a16:creationId xmlns:a16="http://schemas.microsoft.com/office/drawing/2014/main" id="{32D3A993-663F-417C-A087-103FF0AD61E9}"/>
              </a:ext>
            </a:extLst>
          </p:cNvPr>
          <p:cNvPicPr>
            <a:picLocks noChangeAspect="1"/>
          </p:cNvPicPr>
          <p:nvPr/>
        </p:nvPicPr>
        <p:blipFill rotWithShape="1">
          <a:blip r:embed="rId3">
            <a:extLst>
              <a:ext uri="{28A0092B-C50C-407E-A947-70E740481C1C}">
                <a14:useLocalDpi xmlns:a14="http://schemas.microsoft.com/office/drawing/2010/main" val="0"/>
              </a:ext>
            </a:extLst>
          </a:blip>
          <a:srcRect l="17945"/>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10" name="Imagen 9">
            <a:extLst>
              <a:ext uri="{FF2B5EF4-FFF2-40B4-BE49-F238E27FC236}">
                <a16:creationId xmlns:a16="http://schemas.microsoft.com/office/drawing/2014/main" id="{4732BF05-869A-4118-A317-4304E8F9B7BB}"/>
              </a:ext>
            </a:extLst>
          </p:cNvPr>
          <p:cNvPicPr>
            <a:picLocks noChangeAspect="1"/>
          </p:cNvPicPr>
          <p:nvPr/>
        </p:nvPicPr>
        <p:blipFill>
          <a:blip r:embed="rId4"/>
          <a:stretch>
            <a:fillRect/>
          </a:stretch>
        </p:blipFill>
        <p:spPr>
          <a:xfrm>
            <a:off x="5580888" y="3904027"/>
            <a:ext cx="6167512" cy="2800670"/>
          </a:xfrm>
          <a:prstGeom prst="rect">
            <a:avLst/>
          </a:prstGeom>
        </p:spPr>
      </p:pic>
      <p:sp>
        <p:nvSpPr>
          <p:cNvPr id="11" name="CustomShape 2">
            <a:extLst>
              <a:ext uri="{FF2B5EF4-FFF2-40B4-BE49-F238E27FC236}">
                <a16:creationId xmlns:a16="http://schemas.microsoft.com/office/drawing/2014/main" id="{8AABCB4C-EC3B-4B1F-8AAB-8FC8BB838D73}"/>
              </a:ext>
            </a:extLst>
          </p:cNvPr>
          <p:cNvSpPr/>
          <p:nvPr/>
        </p:nvSpPr>
        <p:spPr>
          <a:xfrm>
            <a:off x="270352" y="192816"/>
            <a:ext cx="5041877" cy="3361177"/>
          </a:xfrm>
          <a:prstGeom prst="rect">
            <a:avLst/>
          </a:prstGeom>
          <a:solidFill>
            <a:schemeClr val="bg1"/>
          </a:solidFill>
        </p:spPr>
        <p:style>
          <a:lnRef idx="0">
            <a:scrgbClr r="0" g="0" b="0"/>
          </a:lnRef>
          <a:fillRef idx="0">
            <a:scrgbClr r="0" g="0" b="0"/>
          </a:fillRef>
          <a:effectRef idx="0">
            <a:scrgbClr r="0" g="0" b="0"/>
          </a:effectRef>
          <a:fontRef idx="minor"/>
        </p:style>
        <p:txBody>
          <a:bodyPr vert="horz" wrap="square" lIns="91440" tIns="45720" rIns="91440" bIns="45720" rtlCol="0">
            <a:spAutoFit/>
          </a:bodyPr>
          <a:lstStyle/>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s-ES" sz="1800" b="0" i="0" u="none" strike="noStrike" kern="1200" cap="none" spc="-1" normalizeH="0" baseline="0" noProof="0" dirty="0" err="1">
                <a:ln>
                  <a:noFill/>
                </a:ln>
                <a:solidFill>
                  <a:srgbClr val="002060"/>
                </a:solidFill>
                <a:effectLst/>
                <a:uLnTx/>
                <a:uFillTx/>
                <a:latin typeface="Arial"/>
                <a:ea typeface="+mn-ea"/>
                <a:cs typeface="+mn-cs"/>
              </a:rPr>
              <a:t>Metanálisis</a:t>
            </a:r>
            <a:r>
              <a:rPr kumimoji="0" lang="es-ES" sz="1800" b="0" i="0" u="none" strike="noStrike" kern="1200" cap="none" spc="-1" normalizeH="0" baseline="0" noProof="0" dirty="0">
                <a:ln>
                  <a:noFill/>
                </a:ln>
                <a:solidFill>
                  <a:srgbClr val="002060"/>
                </a:solidFill>
                <a:effectLst/>
                <a:uLnTx/>
                <a:uFillTx/>
                <a:latin typeface="Arial"/>
                <a:ea typeface="+mn-ea"/>
                <a:cs typeface="+mn-cs"/>
              </a:rPr>
              <a:t> (Lamba et al, 2017) </a:t>
            </a:r>
            <a:r>
              <a:rPr kumimoji="0" lang="es-ES" sz="1800" b="0" i="0" u="none" strike="noStrike" kern="1200" cap="none" spc="-1" normalizeH="0" baseline="0" noProof="0" dirty="0">
                <a:ln>
                  <a:noFill/>
                </a:ln>
                <a:solidFill>
                  <a:srgbClr val="002060"/>
                </a:solidFill>
                <a:effectLst/>
                <a:uLnTx/>
                <a:uFillTx/>
                <a:latin typeface="Arial"/>
                <a:ea typeface="+mn-ea"/>
                <a:cs typeface="+mn-cs"/>
                <a:sym typeface="Wingdings" panose="05000000000000000000" pitchFamily="2" charset="2"/>
              </a:rPr>
              <a:t> </a:t>
            </a:r>
            <a:r>
              <a:rPr kumimoji="0" lang="es-ES" sz="1800" b="0" i="0" u="none" strike="noStrike" kern="1200" cap="none" spc="-1" normalizeH="0" baseline="0" noProof="0" dirty="0">
                <a:ln>
                  <a:noFill/>
                </a:ln>
                <a:solidFill>
                  <a:srgbClr val="002060"/>
                </a:solidFill>
                <a:effectLst/>
                <a:uLnTx/>
                <a:uFillTx/>
                <a:latin typeface="Arial"/>
                <a:ea typeface="+mn-ea"/>
                <a:cs typeface="+mn-cs"/>
              </a:rPr>
              <a:t>SRS postoperatoria ofrece </a:t>
            </a:r>
            <a:r>
              <a:rPr kumimoji="0" lang="es-ES" sz="1800" b="1" i="0" u="none" strike="noStrike" kern="1200" cap="none" spc="-1" normalizeH="0" baseline="0" noProof="0" dirty="0">
                <a:ln>
                  <a:noFill/>
                </a:ln>
                <a:solidFill>
                  <a:srgbClr val="002060"/>
                </a:solidFill>
                <a:effectLst/>
                <a:uLnTx/>
                <a:uFillTx/>
                <a:latin typeface="Arial"/>
                <a:ea typeface="+mn-ea"/>
                <a:cs typeface="+mn-cs"/>
              </a:rPr>
              <a:t>un grado de control local similar </a:t>
            </a:r>
            <a:r>
              <a:rPr kumimoji="0" lang="es-ES" sz="1800" b="0" i="0" u="none" strike="noStrike" kern="1200" cap="none" spc="-1" normalizeH="0" baseline="0" noProof="0" dirty="0">
                <a:ln>
                  <a:noFill/>
                </a:ln>
                <a:solidFill>
                  <a:srgbClr val="002060"/>
                </a:solidFill>
                <a:effectLst/>
                <a:uLnTx/>
                <a:uFillTx/>
                <a:latin typeface="Arial"/>
                <a:ea typeface="+mn-ea"/>
                <a:cs typeface="+mn-cs"/>
              </a:rPr>
              <a:t>a la WBRT</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s-ES" sz="1800" b="1" i="0" u="none" strike="noStrike" kern="1200" cap="none" spc="-1" normalizeH="0" baseline="0" noProof="0" dirty="0">
                <a:ln>
                  <a:noFill/>
                </a:ln>
                <a:solidFill>
                  <a:srgbClr val="002060"/>
                </a:solidFill>
                <a:effectLst/>
                <a:uLnTx/>
                <a:uFillTx/>
                <a:latin typeface="Arial"/>
                <a:ea typeface="+mn-ea"/>
                <a:cs typeface="+mn-cs"/>
              </a:rPr>
              <a:t>WBRT</a:t>
            </a:r>
            <a:r>
              <a:rPr kumimoji="0" lang="es-ES" sz="1800" b="0" i="0" u="none" strike="noStrike" kern="1200" cap="none" spc="-1" normalizeH="0" baseline="0" noProof="0" dirty="0">
                <a:ln>
                  <a:noFill/>
                </a:ln>
                <a:solidFill>
                  <a:srgbClr val="002060"/>
                </a:solidFill>
                <a:effectLst/>
                <a:uLnTx/>
                <a:uFillTx/>
                <a:latin typeface="Arial"/>
                <a:ea typeface="+mn-ea"/>
                <a:cs typeface="+mn-cs"/>
              </a:rPr>
              <a:t> </a:t>
            </a:r>
            <a:r>
              <a:rPr kumimoji="0" lang="es-ES" sz="1800" b="0" i="0" u="none" strike="noStrike" kern="1200" cap="none" spc="-1" normalizeH="0" baseline="0" noProof="0" dirty="0">
                <a:ln>
                  <a:noFill/>
                </a:ln>
                <a:solidFill>
                  <a:srgbClr val="002060"/>
                </a:solidFill>
                <a:effectLst/>
                <a:uLnTx/>
                <a:uFillTx/>
                <a:latin typeface="Arial"/>
                <a:ea typeface="+mn-ea"/>
                <a:cs typeface="+mn-cs"/>
                <a:sym typeface="Wingdings" panose="05000000000000000000" pitchFamily="2" charset="2"/>
              </a:rPr>
              <a:t> </a:t>
            </a:r>
            <a:r>
              <a:rPr kumimoji="0" lang="es-ES" sz="1800" b="1" i="0" u="none" strike="noStrike" kern="1200" cap="none" spc="-1" normalizeH="0" baseline="0" noProof="0" dirty="0">
                <a:ln>
                  <a:noFill/>
                </a:ln>
                <a:solidFill>
                  <a:srgbClr val="002060"/>
                </a:solidFill>
                <a:effectLst/>
                <a:uLnTx/>
                <a:uFillTx/>
                <a:latin typeface="Arial"/>
                <a:ea typeface="+mn-ea"/>
                <a:cs typeface="+mn-cs"/>
              </a:rPr>
              <a:t>mayor protección</a:t>
            </a:r>
            <a:r>
              <a:rPr kumimoji="0" lang="es-ES" sz="1800" b="0" i="0" u="none" strike="noStrike" kern="1200" cap="none" spc="-1" normalizeH="0" baseline="0" noProof="0" dirty="0">
                <a:ln>
                  <a:noFill/>
                </a:ln>
                <a:solidFill>
                  <a:srgbClr val="002060"/>
                </a:solidFill>
                <a:effectLst/>
                <a:uLnTx/>
                <a:uFillTx/>
                <a:latin typeface="Arial"/>
                <a:ea typeface="+mn-ea"/>
                <a:cs typeface="+mn-cs"/>
              </a:rPr>
              <a:t> frente a </a:t>
            </a:r>
            <a:r>
              <a:rPr kumimoji="0" lang="es-ES" sz="1800" b="1" i="0" u="none" strike="noStrike" kern="1200" cap="none" spc="-1" normalizeH="0" baseline="0" noProof="0" dirty="0">
                <a:ln>
                  <a:noFill/>
                </a:ln>
                <a:solidFill>
                  <a:srgbClr val="002060"/>
                </a:solidFill>
                <a:effectLst/>
                <a:uLnTx/>
                <a:uFillTx/>
                <a:latin typeface="Arial"/>
                <a:ea typeface="+mn-ea"/>
                <a:cs typeface="+mn-cs"/>
              </a:rPr>
              <a:t>diseminación </a:t>
            </a:r>
            <a:r>
              <a:rPr kumimoji="0" lang="es-ES" sz="1800" b="1" i="0" u="none" strike="noStrike" kern="1200" cap="none" spc="-1" normalizeH="0" baseline="0" noProof="0" dirty="0" err="1">
                <a:ln>
                  <a:noFill/>
                </a:ln>
                <a:solidFill>
                  <a:srgbClr val="002060"/>
                </a:solidFill>
                <a:effectLst/>
                <a:uLnTx/>
                <a:uFillTx/>
                <a:latin typeface="Arial"/>
                <a:ea typeface="+mn-ea"/>
                <a:cs typeface="+mn-cs"/>
              </a:rPr>
              <a:t>leptomeníngea</a:t>
            </a:r>
            <a:r>
              <a:rPr kumimoji="0" lang="es-ES" sz="1800" b="0" i="0" u="none" strike="noStrike" kern="1200" cap="none" spc="-1" normalizeH="0" baseline="0" noProof="0" dirty="0">
                <a:ln>
                  <a:noFill/>
                </a:ln>
                <a:solidFill>
                  <a:srgbClr val="002060"/>
                </a:solidFill>
                <a:effectLst/>
                <a:uLnTx/>
                <a:uFillTx/>
                <a:latin typeface="Arial"/>
                <a:ea typeface="+mn-ea"/>
                <a:cs typeface="+mn-cs"/>
              </a:rPr>
              <a:t> (hallazgos no significativos) y </a:t>
            </a:r>
            <a:r>
              <a:rPr kumimoji="0" lang="es-ES" sz="1800" b="1" i="0" u="none" strike="noStrike" kern="1200" cap="none" spc="-1" normalizeH="0" baseline="0" noProof="0" dirty="0">
                <a:ln>
                  <a:noFill/>
                </a:ln>
                <a:solidFill>
                  <a:srgbClr val="002060"/>
                </a:solidFill>
                <a:effectLst/>
                <a:uLnTx/>
                <a:uFillTx/>
                <a:latin typeface="Arial"/>
                <a:ea typeface="+mn-ea"/>
                <a:cs typeface="+mn-cs"/>
              </a:rPr>
              <a:t>diseminación a distancia</a:t>
            </a:r>
            <a:r>
              <a:rPr kumimoji="0" lang="es-ES" sz="1800" b="0" i="0" u="none" strike="noStrike" kern="1200" cap="none" spc="-1" normalizeH="0" baseline="0" noProof="0" dirty="0">
                <a:ln>
                  <a:noFill/>
                </a:ln>
                <a:solidFill>
                  <a:srgbClr val="002060"/>
                </a:solidFill>
                <a:effectLst/>
                <a:uLnTx/>
                <a:uFillTx/>
                <a:latin typeface="Arial"/>
                <a:ea typeface="+mn-ea"/>
                <a:cs typeface="+mn-cs"/>
              </a:rPr>
              <a:t>, </a:t>
            </a:r>
            <a:r>
              <a:rPr kumimoji="0" lang="es-ES" sz="1800" b="1" i="0" u="none" strike="noStrike" kern="1200" cap="none" spc="-1" normalizeH="0" baseline="0" noProof="0" dirty="0">
                <a:ln>
                  <a:noFill/>
                </a:ln>
                <a:solidFill>
                  <a:srgbClr val="002060"/>
                </a:solidFill>
                <a:effectLst/>
                <a:uLnTx/>
                <a:uFillTx/>
                <a:latin typeface="Arial"/>
                <a:ea typeface="+mn-ea"/>
                <a:cs typeface="+mn-cs"/>
              </a:rPr>
              <a:t>no repercute </a:t>
            </a:r>
            <a:r>
              <a:rPr kumimoji="0" lang="es-ES" sz="1800" b="0" i="0" u="none" strike="noStrike" kern="1200" cap="none" spc="-1" normalizeH="0" baseline="0" noProof="0" dirty="0">
                <a:ln>
                  <a:noFill/>
                </a:ln>
                <a:solidFill>
                  <a:srgbClr val="002060"/>
                </a:solidFill>
                <a:effectLst/>
                <a:uLnTx/>
                <a:uFillTx/>
                <a:latin typeface="Arial"/>
                <a:ea typeface="+mn-ea"/>
                <a:cs typeface="+mn-cs"/>
              </a:rPr>
              <a:t>en la </a:t>
            </a:r>
            <a:r>
              <a:rPr kumimoji="0" lang="es-ES" sz="1800" b="1" i="0" u="none" strike="noStrike" kern="1200" cap="none" spc="-1" normalizeH="0" baseline="0" noProof="0" dirty="0">
                <a:ln>
                  <a:noFill/>
                </a:ln>
                <a:solidFill>
                  <a:srgbClr val="002060"/>
                </a:solidFill>
                <a:effectLst/>
                <a:uLnTx/>
                <a:uFillTx/>
                <a:latin typeface="Arial"/>
                <a:ea typeface="+mn-ea"/>
                <a:cs typeface="+mn-cs"/>
              </a:rPr>
              <a:t>supervivencia</a:t>
            </a:r>
            <a:r>
              <a:rPr kumimoji="0" lang="es-ES" sz="1800" b="0" i="0" u="none" strike="noStrike" kern="1200" cap="none" spc="-1" normalizeH="0" baseline="0" noProof="0" dirty="0">
                <a:ln>
                  <a:noFill/>
                </a:ln>
                <a:solidFill>
                  <a:srgbClr val="002060"/>
                </a:solidFill>
                <a:effectLst/>
                <a:uLnTx/>
                <a:uFillTx/>
                <a:latin typeface="Arial"/>
                <a:ea typeface="+mn-ea"/>
                <a:cs typeface="+mn-cs"/>
              </a:rPr>
              <a:t> global del paciente</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kumimoji="0" lang="es-ES" sz="1800" b="1" i="0" u="none" strike="noStrike" kern="1200" cap="none" spc="-1" normalizeH="0" baseline="0" noProof="0" dirty="0">
                <a:ln>
                  <a:noFill/>
                </a:ln>
                <a:solidFill>
                  <a:srgbClr val="002060"/>
                </a:solidFill>
                <a:effectLst/>
                <a:uLnTx/>
                <a:uFillTx/>
                <a:latin typeface="Arial"/>
                <a:ea typeface="+mn-ea"/>
                <a:cs typeface="+mn-cs"/>
              </a:rPr>
              <a:t>SRS </a:t>
            </a:r>
            <a:r>
              <a:rPr kumimoji="0" lang="es-ES" sz="1800" b="0" i="0" u="none" strike="noStrike" kern="1200" cap="none" spc="-1" normalizeH="0" baseline="0" noProof="0" dirty="0">
                <a:ln>
                  <a:noFill/>
                </a:ln>
                <a:solidFill>
                  <a:srgbClr val="002060"/>
                </a:solidFill>
                <a:effectLst/>
                <a:uLnTx/>
                <a:uFillTx/>
                <a:latin typeface="Arial"/>
                <a:ea typeface="+mn-ea"/>
                <a:cs typeface="+mn-cs"/>
              </a:rPr>
              <a:t>menor déficit neurocognitivo</a:t>
            </a:r>
          </a:p>
        </p:txBody>
      </p:sp>
      <p:sp>
        <p:nvSpPr>
          <p:cNvPr id="12" name="CuadroTexto 11">
            <a:extLst>
              <a:ext uri="{FF2B5EF4-FFF2-40B4-BE49-F238E27FC236}">
                <a16:creationId xmlns:a16="http://schemas.microsoft.com/office/drawing/2014/main" id="{B106FFC9-887C-4543-8AE6-197E1D981E47}"/>
              </a:ext>
            </a:extLst>
          </p:cNvPr>
          <p:cNvSpPr txBox="1"/>
          <p:nvPr/>
        </p:nvSpPr>
        <p:spPr>
          <a:xfrm>
            <a:off x="7283476" y="153303"/>
            <a:ext cx="4080811" cy="394210"/>
          </a:xfrm>
          <a:prstGeom prst="rect">
            <a:avLst/>
          </a:prstGeom>
          <a:noFill/>
        </p:spPr>
        <p:txBody>
          <a:bodyPr wrap="square">
            <a:spAutoFit/>
          </a:bodyPr>
          <a:lstStyle/>
          <a:p>
            <a:pPr marL="285840" marR="0" lvl="0" indent="-228600" algn="just" defTabSz="914400" rtl="0" eaLnBrk="1" fontAlgn="auto" latinLnBrk="0" hangingPunct="1">
              <a:lnSpc>
                <a:spcPct val="120000"/>
              </a:lnSpc>
              <a:spcBef>
                <a:spcPts val="0"/>
              </a:spcBef>
              <a:spcAft>
                <a:spcPts val="799"/>
              </a:spcAft>
              <a:buClr>
                <a:prstClr val="white"/>
              </a:buClr>
              <a:buSzTx/>
              <a:buFont typeface="Arial" panose="020B0604020202020204" pitchFamily="34" charset="0"/>
              <a:buChar char="•"/>
              <a:tabLst/>
              <a:defRPr/>
            </a:pPr>
            <a:endParaRPr kumimoji="0" lang="es-ES" sz="1800" b="0" i="0" u="none" strike="noStrike" kern="1200" cap="none" spc="-1"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63038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a:extLst>
              <a:ext uri="{FF2B5EF4-FFF2-40B4-BE49-F238E27FC236}">
                <a16:creationId xmlns:a16="http://schemas.microsoft.com/office/drawing/2014/main" id="{66633551-0506-66E0-97E4-ECC2FC5D386D}"/>
              </a:ext>
            </a:extLst>
          </p:cNvPr>
          <p:cNvSpPr>
            <a:spLocks noGrp="1"/>
          </p:cNvSpPr>
          <p:nvPr>
            <p:ph type="title"/>
          </p:nvPr>
        </p:nvSpPr>
        <p:spPr>
          <a:xfrm>
            <a:off x="1981200" y="304800"/>
            <a:ext cx="8229600" cy="381000"/>
          </a:xfrm>
        </p:spPr>
        <p:txBody>
          <a:bodyPr>
            <a:normAutofit fontScale="90000"/>
          </a:bodyPr>
          <a:lstStyle/>
          <a:p>
            <a:r>
              <a:rPr lang="es-ES" altLang="es-ES" b="1">
                <a:solidFill>
                  <a:srgbClr val="D91598"/>
                </a:solidFill>
              </a:rPr>
              <a:t>Emergencia de la SRS </a:t>
            </a:r>
          </a:p>
        </p:txBody>
      </p:sp>
      <p:sp>
        <p:nvSpPr>
          <p:cNvPr id="2" name="1 Rectángulo">
            <a:extLst>
              <a:ext uri="{FF2B5EF4-FFF2-40B4-BE49-F238E27FC236}">
                <a16:creationId xmlns:a16="http://schemas.microsoft.com/office/drawing/2014/main" id="{0F23C827-E505-FE91-A6CC-3962084BBBD9}"/>
              </a:ext>
            </a:extLst>
          </p:cNvPr>
          <p:cNvSpPr/>
          <p:nvPr/>
        </p:nvSpPr>
        <p:spPr>
          <a:xfrm>
            <a:off x="1828800" y="5022240"/>
            <a:ext cx="8697509" cy="1815882"/>
          </a:xfrm>
          <a:prstGeom prst="rect">
            <a:avLst/>
          </a:prstGeom>
          <a:solidFill>
            <a:srgbClr val="E7BCBB"/>
          </a:solidFill>
          <a:scene3d>
            <a:camera prst="orthographicFront"/>
            <a:lightRig rig="threePt" dir="t"/>
          </a:scene3d>
          <a:sp3d>
            <a:bevelT/>
          </a:sp3d>
        </p:spPr>
        <p:txBody>
          <a:bodyPr>
            <a:spAutoFit/>
          </a:bodyPr>
          <a:lstStyle/>
          <a:p>
            <a:pPr algn="just" eaLnBrk="1" hangingPunct="1">
              <a:defRPr/>
            </a:pPr>
            <a:r>
              <a:rPr lang="es-ES" dirty="0">
                <a:latin typeface="Arial" charset="0"/>
              </a:rPr>
              <a:t>La eficacia  de la SRS para las metástasis cerebrales fue reportada por primera vez en un estudio retrospectivo publicado por </a:t>
            </a:r>
            <a:r>
              <a:rPr lang="es-ES" dirty="0" err="1">
                <a:latin typeface="Arial" charset="0"/>
              </a:rPr>
              <a:t>Sanghavi</a:t>
            </a:r>
            <a:r>
              <a:rPr lang="es-ES" dirty="0">
                <a:latin typeface="Arial" charset="0"/>
              </a:rPr>
              <a:t> et 2001, que demuestra en un análisis multinstitucional de 502 pacientes estratificados según la RPA en clase I, II y clase III, </a:t>
            </a:r>
            <a:r>
              <a:rPr lang="es-ES" sz="2000" b="1" dirty="0">
                <a:latin typeface="Arial" charset="0"/>
              </a:rPr>
              <a:t>un aumento de la mediana del tiempo supervivencia en los pacientes que recibieron tratamiento con WBRT y SRS </a:t>
            </a:r>
            <a:r>
              <a:rPr lang="es-ES" dirty="0">
                <a:latin typeface="Arial" charset="0"/>
              </a:rPr>
              <a:t>comparado con aquellos que  recibieron WBRT sola. </a:t>
            </a:r>
          </a:p>
        </p:txBody>
      </p:sp>
      <p:pic>
        <p:nvPicPr>
          <p:cNvPr id="23558" name="Marcador de contenido 3">
            <a:extLst>
              <a:ext uri="{FF2B5EF4-FFF2-40B4-BE49-F238E27FC236}">
                <a16:creationId xmlns:a16="http://schemas.microsoft.com/office/drawing/2014/main" id="{29C99BD6-2A8E-2315-FA87-2E59070F17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1" y="1143000"/>
            <a:ext cx="8697913" cy="3576638"/>
          </a:xfr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CA28DEF5-967F-D888-D572-94D2E70828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0"/>
            <a:ext cx="7931150" cy="6745288"/>
          </a:xfrm>
          <a:noFill/>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a:extLst>
              <a:ext uri="{FF2B5EF4-FFF2-40B4-BE49-F238E27FC236}">
                <a16:creationId xmlns:a16="http://schemas.microsoft.com/office/drawing/2014/main" id="{8A70A947-716F-429A-CA51-57FE936D57CB}"/>
              </a:ext>
            </a:extLst>
          </p:cNvPr>
          <p:cNvSpPr>
            <a:spLocks noGrp="1"/>
          </p:cNvSpPr>
          <p:nvPr>
            <p:ph type="title"/>
          </p:nvPr>
        </p:nvSpPr>
        <p:spPr/>
        <p:txBody>
          <a:bodyPr/>
          <a:lstStyle/>
          <a:p>
            <a:endParaRPr lang="es-ES" altLang="es-ES"/>
          </a:p>
        </p:txBody>
      </p:sp>
      <p:pic>
        <p:nvPicPr>
          <p:cNvPr id="43011" name="Marcador de contenido 3">
            <a:extLst>
              <a:ext uri="{FF2B5EF4-FFF2-40B4-BE49-F238E27FC236}">
                <a16:creationId xmlns:a16="http://schemas.microsoft.com/office/drawing/2014/main" id="{754F719E-0CF6-AEDF-B00C-D8338BEC16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19288" y="309563"/>
            <a:ext cx="8229600" cy="4502150"/>
          </a:xfrm>
        </p:spPr>
      </p:pic>
      <p:sp>
        <p:nvSpPr>
          <p:cNvPr id="29700" name="Rectángulo 5">
            <a:extLst>
              <a:ext uri="{FF2B5EF4-FFF2-40B4-BE49-F238E27FC236}">
                <a16:creationId xmlns:a16="http://schemas.microsoft.com/office/drawing/2014/main" id="{9FE6DA02-BB90-32EA-D6F1-4875F393DCA9}"/>
              </a:ext>
            </a:extLst>
          </p:cNvPr>
          <p:cNvSpPr>
            <a:spLocks noChangeArrowheads="1"/>
          </p:cNvSpPr>
          <p:nvPr/>
        </p:nvSpPr>
        <p:spPr bwMode="auto">
          <a:xfrm>
            <a:off x="1828800" y="5214939"/>
            <a:ext cx="8382000" cy="1200329"/>
          </a:xfrm>
          <a:prstGeom prst="rect">
            <a:avLst/>
          </a:prstGeom>
          <a:solidFill>
            <a:srgbClr val="E7BCBB"/>
          </a:solidFill>
          <a:ln w="9525">
            <a:noFill/>
            <a:miter lim="800000"/>
            <a:headEnd/>
            <a:tailEnd/>
          </a:ln>
          <a:scene3d>
            <a:camera prst="orthographicFront"/>
            <a:lightRig rig="threePt" dir="t"/>
          </a:scene3d>
          <a:sp3d>
            <a:bevelT/>
          </a:sp3d>
        </p:spPr>
        <p:txBody>
          <a:bodyPr>
            <a:spAutoFit/>
          </a:bodyPr>
          <a:lstStyle/>
          <a:p>
            <a:pPr algn="just" eaLnBrk="1" hangingPunct="1">
              <a:defRPr/>
            </a:pPr>
            <a:r>
              <a:rPr lang="es-ES" sz="2400" dirty="0">
                <a:latin typeface="Arial" charset="0"/>
              </a:rPr>
              <a:t>El objetivo principal fue la duración de la independencia funcional, definida como el tiempo hasta la progresión del   PS &gt; 2.</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a:extLst>
              <a:ext uri="{FF2B5EF4-FFF2-40B4-BE49-F238E27FC236}">
                <a16:creationId xmlns:a16="http://schemas.microsoft.com/office/drawing/2014/main" id="{D635811C-2538-F4C8-32CF-C479B77104BD}"/>
              </a:ext>
            </a:extLst>
          </p:cNvPr>
          <p:cNvSpPr>
            <a:spLocks noGrp="1"/>
          </p:cNvSpPr>
          <p:nvPr>
            <p:ph type="title"/>
          </p:nvPr>
        </p:nvSpPr>
        <p:spPr/>
        <p:txBody>
          <a:bodyPr/>
          <a:lstStyle/>
          <a:p>
            <a:endParaRPr lang="es-ES" altLang="es-ES"/>
          </a:p>
        </p:txBody>
      </p:sp>
      <p:pic>
        <p:nvPicPr>
          <p:cNvPr id="45059" name="Marcador de contenido 3">
            <a:extLst>
              <a:ext uri="{FF2B5EF4-FFF2-40B4-BE49-F238E27FC236}">
                <a16:creationId xmlns:a16="http://schemas.microsoft.com/office/drawing/2014/main" id="{752062BB-99B9-4DDB-CBDC-29730A16C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
            <a:ext cx="3862388" cy="5776913"/>
          </a:xfrm>
        </p:spPr>
      </p:pic>
      <p:pic>
        <p:nvPicPr>
          <p:cNvPr id="45060" name="Imagen 4">
            <a:extLst>
              <a:ext uri="{FF2B5EF4-FFF2-40B4-BE49-F238E27FC236}">
                <a16:creationId xmlns:a16="http://schemas.microsoft.com/office/drawing/2014/main" id="{3B3CAC15-1FD6-3484-4E3E-3960B823FE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
            <a:ext cx="4027488"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ángulo 5">
            <a:extLst>
              <a:ext uri="{FF2B5EF4-FFF2-40B4-BE49-F238E27FC236}">
                <a16:creationId xmlns:a16="http://schemas.microsoft.com/office/drawing/2014/main" id="{FFA4B3CF-26E2-8EA2-4D73-AF2C1898CCA2}"/>
              </a:ext>
            </a:extLst>
          </p:cNvPr>
          <p:cNvSpPr>
            <a:spLocks noChangeArrowheads="1"/>
          </p:cNvSpPr>
          <p:nvPr/>
        </p:nvSpPr>
        <p:spPr bwMode="auto">
          <a:xfrm>
            <a:off x="5831784" y="4936661"/>
            <a:ext cx="4829590" cy="1938992"/>
          </a:xfrm>
          <a:prstGeom prst="rect">
            <a:avLst/>
          </a:prstGeom>
          <a:solidFill>
            <a:srgbClr val="E7BCBB"/>
          </a:solidFill>
          <a:ln w="9525">
            <a:noFill/>
            <a:miter lim="800000"/>
            <a:headEnd/>
            <a:tailEnd/>
          </a:ln>
          <a:scene3d>
            <a:camera prst="orthographicFront"/>
            <a:lightRig rig="threePt" dir="t"/>
          </a:scene3d>
          <a:sp3d>
            <a:bevelT/>
          </a:sp3d>
        </p:spPr>
        <p:txBody>
          <a:bodyPr>
            <a:spAutoFit/>
          </a:bodyPr>
          <a:lstStyle/>
          <a:p>
            <a:pPr algn="just" eaLnBrk="1" hangingPunct="1">
              <a:defRPr/>
            </a:pPr>
            <a:r>
              <a:rPr lang="es-ES" sz="2000" dirty="0">
                <a:latin typeface="Arial" charset="0"/>
              </a:rPr>
              <a:t>De los199 pacientes que recibieron SRS, no se observo diferencias entre los dos grupos en el </a:t>
            </a:r>
            <a:r>
              <a:rPr lang="es-ES" sz="2000" b="1" dirty="0">
                <a:latin typeface="Arial" charset="0"/>
              </a:rPr>
              <a:t>tiempo medio de progresión de PS&gt; 2 </a:t>
            </a:r>
            <a:r>
              <a:rPr lang="es-ES" sz="2000" dirty="0">
                <a:latin typeface="Arial" charset="0"/>
              </a:rPr>
              <a:t> (</a:t>
            </a:r>
            <a:r>
              <a:rPr lang="es-ES" sz="2000" b="1" dirty="0">
                <a:latin typeface="Arial" charset="0"/>
              </a:rPr>
              <a:t>9,5 vs 10,0</a:t>
            </a:r>
            <a:r>
              <a:rPr lang="es-ES" sz="2000" dirty="0">
                <a:latin typeface="Arial" charset="0"/>
              </a:rPr>
              <a:t>) ni en  </a:t>
            </a:r>
            <a:r>
              <a:rPr lang="es-ES" sz="2000" b="1" dirty="0">
                <a:latin typeface="Arial" charset="0"/>
              </a:rPr>
              <a:t>mediana de SG </a:t>
            </a:r>
            <a:r>
              <a:rPr lang="es-ES" sz="2000" dirty="0">
                <a:latin typeface="Arial" charset="0"/>
              </a:rPr>
              <a:t>(</a:t>
            </a:r>
            <a:r>
              <a:rPr lang="es-ES" sz="2000" b="1" dirty="0">
                <a:latin typeface="Arial" charset="0"/>
              </a:rPr>
              <a:t>10,9 vs 10,7</a:t>
            </a:r>
            <a:r>
              <a:rPr lang="es-ES" sz="2000" dirty="0">
                <a:latin typeface="Arial" charset="0"/>
              </a:rPr>
              <a:t>) meses</a:t>
            </a:r>
          </a:p>
        </p:txBody>
      </p:sp>
      <p:sp>
        <p:nvSpPr>
          <p:cNvPr id="36870" name="Rectángulo 6">
            <a:extLst>
              <a:ext uri="{FF2B5EF4-FFF2-40B4-BE49-F238E27FC236}">
                <a16:creationId xmlns:a16="http://schemas.microsoft.com/office/drawing/2014/main" id="{63B4FFCF-ADC8-1AC1-AB8D-8D45B716EFA9}"/>
              </a:ext>
            </a:extLst>
          </p:cNvPr>
          <p:cNvSpPr>
            <a:spLocks noChangeArrowheads="1"/>
          </p:cNvSpPr>
          <p:nvPr/>
        </p:nvSpPr>
        <p:spPr bwMode="auto">
          <a:xfrm>
            <a:off x="1524000" y="5381537"/>
            <a:ext cx="4248150" cy="1323439"/>
          </a:xfrm>
          <a:prstGeom prst="rect">
            <a:avLst/>
          </a:prstGeom>
          <a:solidFill>
            <a:srgbClr val="E7BCBB"/>
          </a:solidFill>
          <a:ln w="9525">
            <a:noFill/>
            <a:miter lim="800000"/>
            <a:headEnd/>
            <a:tailEnd/>
          </a:ln>
          <a:scene3d>
            <a:camera prst="orthographicFront"/>
            <a:lightRig rig="threePt" dir="t"/>
          </a:scene3d>
          <a:sp3d>
            <a:bevelT/>
          </a:sp3d>
        </p:spPr>
        <p:txBody>
          <a:bodyPr>
            <a:spAutoFit/>
          </a:bodyPr>
          <a:lstStyle/>
          <a:p>
            <a:pPr eaLnBrk="1" hangingPunct="1">
              <a:defRPr/>
            </a:pPr>
            <a:r>
              <a:rPr lang="es-ES" sz="2000" dirty="0">
                <a:latin typeface="Arial" charset="0"/>
              </a:rPr>
              <a:t>La WBRT redujo de forma  significativa a los  2 años: </a:t>
            </a:r>
          </a:p>
          <a:p>
            <a:pPr eaLnBrk="1" hangingPunct="1">
              <a:defRPr/>
            </a:pPr>
            <a:r>
              <a:rPr lang="es-ES" sz="2000" dirty="0">
                <a:latin typeface="Arial" charset="0"/>
              </a:rPr>
              <a:t> LR de 31% a 19% </a:t>
            </a:r>
          </a:p>
          <a:p>
            <a:pPr eaLnBrk="1" hangingPunct="1">
              <a:defRPr/>
            </a:pPr>
            <a:r>
              <a:rPr lang="es-ES" sz="2000" dirty="0">
                <a:latin typeface="Arial" charset="0"/>
              </a:rPr>
              <a:t> DBR de 48% a 33%.</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a:extLst>
              <a:ext uri="{FF2B5EF4-FFF2-40B4-BE49-F238E27FC236}">
                <a16:creationId xmlns:a16="http://schemas.microsoft.com/office/drawing/2014/main" id="{3697CC68-3214-50C4-480E-7EC971D4B510}"/>
              </a:ext>
            </a:extLst>
          </p:cNvPr>
          <p:cNvSpPr/>
          <p:nvPr/>
        </p:nvSpPr>
        <p:spPr>
          <a:xfrm>
            <a:off x="1905000" y="2133600"/>
            <a:ext cx="8458200" cy="3046988"/>
          </a:xfrm>
          <a:prstGeom prst="rect">
            <a:avLst/>
          </a:prstGeom>
          <a:solidFill>
            <a:schemeClr val="bg1"/>
          </a:solidFill>
          <a:scene3d>
            <a:camera prst="orthographicFront"/>
            <a:lightRig rig="threePt" dir="t"/>
          </a:scene3d>
          <a:sp3d>
            <a:bevelT/>
          </a:sp3d>
        </p:spPr>
        <p:txBody>
          <a:bodyPr>
            <a:spAutoFit/>
          </a:bodyPr>
          <a:lstStyle/>
          <a:p>
            <a:pPr algn="just" eaLnBrk="1" hangingPunct="1">
              <a:defRPr/>
            </a:pPr>
            <a:r>
              <a:rPr lang="es-ES" sz="3200" dirty="0">
                <a:solidFill>
                  <a:srgbClr val="000099"/>
                </a:solidFill>
              </a:rPr>
              <a:t>Después de la cirugía o la radiocirugía en pacientes con un numero limitado de metástasis, la WBRT adyuvante reduce las recaídas intracraneales, las muertes neurológicas, pero no mejora la supervivencia global ni las duración de la independencia  funcional </a:t>
            </a:r>
          </a:p>
        </p:txBody>
      </p:sp>
      <p:sp>
        <p:nvSpPr>
          <p:cNvPr id="47109" name="3 CuadroTexto">
            <a:extLst>
              <a:ext uri="{FF2B5EF4-FFF2-40B4-BE49-F238E27FC236}">
                <a16:creationId xmlns:a16="http://schemas.microsoft.com/office/drawing/2014/main" id="{BBBC6F35-D37E-F5C7-B931-45449B531B90}"/>
              </a:ext>
            </a:extLst>
          </p:cNvPr>
          <p:cNvSpPr txBox="1">
            <a:spLocks noChangeArrowheads="1"/>
          </p:cNvSpPr>
          <p:nvPr/>
        </p:nvSpPr>
        <p:spPr bwMode="auto">
          <a:xfrm>
            <a:off x="3352801" y="457200"/>
            <a:ext cx="4937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ES" sz="5400" b="1">
                <a:solidFill>
                  <a:srgbClr val="D91598"/>
                </a:solidFill>
                <a:latin typeface="Arial" panose="020B0604020202020204" pitchFamily="34" charset="0"/>
              </a:rPr>
              <a:t>Conclusiones</a:t>
            </a:r>
            <a:r>
              <a:rPr lang="es-ES" altLang="es-ES" sz="6000" b="1">
                <a:solidFill>
                  <a:srgbClr val="D91598"/>
                </a:solidFill>
                <a:latin typeface="Arial" panose="020B0604020202020204" pitchFamily="34" charset="0"/>
              </a:rP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B23B8FE4-2F76-406F-AB85-E23C83B7DE8A}"/>
              </a:ext>
            </a:extLst>
          </p:cNvPr>
          <p:cNvPicPr>
            <a:picLocks noChangeAspect="1"/>
          </p:cNvPicPr>
          <p:nvPr/>
        </p:nvPicPr>
        <p:blipFill rotWithShape="1">
          <a:blip r:embed="rId2">
            <a:extLst>
              <a:ext uri="{28A0092B-C50C-407E-A947-70E740481C1C}">
                <a14:useLocalDpi xmlns:a14="http://schemas.microsoft.com/office/drawing/2010/main" val="0"/>
              </a:ext>
            </a:extLst>
          </a:blip>
          <a:srcRect l="17868" r="2468"/>
          <a:stretch/>
        </p:blipFill>
        <p:spPr>
          <a:xfrm>
            <a:off x="1" y="10"/>
            <a:ext cx="9669642" cy="6857990"/>
          </a:xfrm>
          <a:prstGeom prst="rect">
            <a:avLst/>
          </a:prstGeom>
        </p:spPr>
      </p:pic>
      <p:sp>
        <p:nvSpPr>
          <p:cNvPr id="111" name="TextShape 1"/>
          <p:cNvSpPr txBox="1"/>
          <p:nvPr/>
        </p:nvSpPr>
        <p:spPr>
          <a:xfrm>
            <a:off x="8448367" y="303198"/>
            <a:ext cx="3613356" cy="863185"/>
          </a:xfrm>
          <a:prstGeom prst="rect">
            <a:avLst/>
          </a:prstGeom>
          <a:solidFill>
            <a:schemeClr val="tx1">
              <a:lumMod val="65000"/>
              <a:lumOff val="35000"/>
            </a:schemeClr>
          </a:solidFill>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lang="en-US" sz="3200" spc="-1" dirty="0">
                <a:solidFill>
                  <a:srgbClr val="E9FA44"/>
                </a:solidFill>
                <a:latin typeface="Arial" panose="020B0604020202020204" pitchFamily="34" charset="0"/>
                <a:cs typeface="Arial" panose="020B0604020202020204" pitchFamily="34" charset="0"/>
              </a:rPr>
              <a:t>RADIOCIRUGÍA</a:t>
            </a:r>
          </a:p>
        </p:txBody>
      </p:sp>
      <p:sp>
        <p:nvSpPr>
          <p:cNvPr id="112" name="TextShape 2"/>
          <p:cNvSpPr txBox="1"/>
          <p:nvPr/>
        </p:nvSpPr>
        <p:spPr>
          <a:xfrm>
            <a:off x="4689986" y="1469571"/>
            <a:ext cx="7197213" cy="4960726"/>
          </a:xfrm>
          <a:prstGeom prst="rect">
            <a:avLst/>
          </a:prstGeom>
          <a:solidFill>
            <a:schemeClr val="bg1">
              <a:alpha val="54000"/>
            </a:schemeClr>
          </a:solidFill>
        </p:spPr>
        <p:txBody>
          <a:bodyPr vert="horz" lIns="91440" tIns="45720" rIns="91440" bIns="45720" rtlCol="0">
            <a:noAutofit/>
          </a:bodyPr>
          <a:lstStyle/>
          <a:p>
            <a:pPr marL="400050" marR="0" lvl="0" indent="-285750" algn="just" fontAlgn="auto">
              <a:lnSpc>
                <a:spcPct val="120000"/>
              </a:lnSpc>
              <a:spcBef>
                <a:spcPts val="600"/>
              </a:spcBef>
              <a:spcAft>
                <a:spcPts val="600"/>
              </a:spcAft>
              <a:buClr>
                <a:srgbClr val="002060"/>
              </a:buClr>
              <a:buSzTx/>
              <a:buFont typeface="Arial" panose="020B0604020202020204" pitchFamily="34" charset="0"/>
              <a:buChar char="•"/>
              <a:tabLst/>
              <a:defRPr/>
            </a:pPr>
            <a:r>
              <a:rPr kumimoji="0" lang="en-US" sz="2400" b="0" i="0" u="none" strike="noStrike" cap="none" spc="-1" normalizeH="0" baseline="0" noProof="0" dirty="0">
                <a:ln>
                  <a:noFill/>
                </a:ln>
                <a:solidFill>
                  <a:srgbClr val="002060"/>
                </a:solidFill>
                <a:effectLst/>
                <a:uLnTx/>
                <a:uFillTx/>
              </a:rPr>
              <a:t>Técnica de </a:t>
            </a:r>
            <a:r>
              <a:rPr kumimoji="0" lang="en-US" sz="2400" b="1" i="0" u="none" strike="noStrike" cap="none" spc="-1" normalizeH="0" baseline="0" noProof="0" dirty="0" err="1">
                <a:ln>
                  <a:noFill/>
                </a:ln>
                <a:solidFill>
                  <a:srgbClr val="002060"/>
                </a:solidFill>
                <a:effectLst/>
                <a:uLnTx/>
                <a:uFillTx/>
              </a:rPr>
              <a:t>irradiación</a:t>
            </a:r>
            <a:r>
              <a:rPr kumimoji="0" lang="en-US" sz="2400" b="1" i="0" u="none" strike="noStrike" cap="none" spc="-1" normalizeH="0" baseline="0" noProof="0" dirty="0">
                <a:ln>
                  <a:noFill/>
                </a:ln>
                <a:solidFill>
                  <a:srgbClr val="002060"/>
                </a:solidFill>
                <a:effectLst/>
                <a:uLnTx/>
                <a:uFillTx/>
              </a:rPr>
              <a:t> de </a:t>
            </a:r>
            <a:r>
              <a:rPr kumimoji="0" lang="en-US" sz="2400" b="1" i="0" u="none" strike="noStrike" cap="none" spc="-1" normalizeH="0" baseline="0" noProof="0" dirty="0" err="1">
                <a:ln>
                  <a:noFill/>
                </a:ln>
                <a:solidFill>
                  <a:srgbClr val="002060"/>
                </a:solidFill>
                <a:effectLst/>
                <a:uLnTx/>
                <a:uFillTx/>
              </a:rPr>
              <a:t>alta</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precisión</a:t>
            </a:r>
            <a:endParaRPr kumimoji="0" lang="en-US" sz="2400" b="1" i="0" u="none" strike="noStrike" cap="none" spc="-1" normalizeH="0" baseline="0" noProof="0" dirty="0">
              <a:ln>
                <a:noFill/>
              </a:ln>
              <a:solidFill>
                <a:srgbClr val="002060"/>
              </a:solidFill>
              <a:effectLst/>
              <a:uLnTx/>
              <a:uFillTx/>
            </a:endParaRPr>
          </a:p>
          <a:p>
            <a:pPr marL="400050" marR="0" lvl="0" indent="-285750" algn="just" fontAlgn="auto">
              <a:lnSpc>
                <a:spcPct val="120000"/>
              </a:lnSpc>
              <a:spcBef>
                <a:spcPts val="600"/>
              </a:spcBef>
              <a:spcAft>
                <a:spcPts val="600"/>
              </a:spcAft>
              <a:buClr>
                <a:srgbClr val="002060"/>
              </a:buClr>
              <a:buSzTx/>
              <a:buFont typeface="Arial" panose="020B0604020202020204" pitchFamily="34" charset="0"/>
              <a:buChar char="•"/>
              <a:tabLst/>
              <a:defRPr/>
            </a:pPr>
            <a:r>
              <a:rPr kumimoji="0" lang="en-US" sz="2400" b="0" i="0" u="none" strike="noStrike" cap="none" spc="-1" normalizeH="0" baseline="0" noProof="0" dirty="0" err="1">
                <a:ln>
                  <a:noFill/>
                </a:ln>
                <a:solidFill>
                  <a:srgbClr val="002060"/>
                </a:solidFill>
                <a:effectLst/>
                <a:uLnTx/>
                <a:uFillTx/>
              </a:rPr>
              <a:t>Administración</a:t>
            </a:r>
            <a:r>
              <a:rPr kumimoji="0" lang="en-US" sz="2400" b="0" i="0" u="none" strike="noStrike" cap="none" spc="-1" normalizeH="0" baseline="0" noProof="0" dirty="0">
                <a:ln>
                  <a:noFill/>
                </a:ln>
                <a:solidFill>
                  <a:srgbClr val="002060"/>
                </a:solidFill>
                <a:effectLst/>
                <a:uLnTx/>
                <a:uFillTx/>
              </a:rPr>
              <a:t> de </a:t>
            </a:r>
            <a:r>
              <a:rPr kumimoji="0" lang="en-US" sz="2400" b="1" i="0" u="none" strike="noStrike" cap="none" spc="-1" normalizeH="0" baseline="0" noProof="0" dirty="0" err="1">
                <a:ln>
                  <a:noFill/>
                </a:ln>
                <a:solidFill>
                  <a:srgbClr val="002060"/>
                </a:solidFill>
                <a:effectLst/>
                <a:uLnTx/>
                <a:uFillTx/>
              </a:rPr>
              <a:t>altas</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dosis</a:t>
            </a:r>
            <a:r>
              <a:rPr kumimoji="0" lang="en-US" sz="2400" b="1"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a:ln>
                  <a:noFill/>
                </a:ln>
                <a:solidFill>
                  <a:srgbClr val="002060"/>
                </a:solidFill>
                <a:effectLst/>
                <a:uLnTx/>
                <a:uFillTx/>
              </a:rPr>
              <a:t>a un </a:t>
            </a:r>
            <a:r>
              <a:rPr kumimoji="0" lang="en-US" sz="2400" b="1" i="0" u="none" strike="noStrike" cap="none" spc="-1" normalizeH="0" baseline="0" noProof="0" dirty="0" err="1">
                <a:ln>
                  <a:noFill/>
                </a:ln>
                <a:solidFill>
                  <a:srgbClr val="002060"/>
                </a:solidFill>
                <a:effectLst/>
                <a:uLnTx/>
                <a:uFillTx/>
              </a:rPr>
              <a:t>volumen</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intracraneal</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pequeño</a:t>
            </a:r>
            <a:endParaRPr kumimoji="0" lang="en-US" sz="2400" b="1" i="0" u="none" strike="noStrike" cap="none" spc="-1" normalizeH="0" baseline="0" noProof="0" dirty="0">
              <a:ln>
                <a:noFill/>
              </a:ln>
              <a:solidFill>
                <a:srgbClr val="002060"/>
              </a:solidFill>
              <a:effectLst/>
              <a:uLnTx/>
              <a:uFillTx/>
            </a:endParaRPr>
          </a:p>
          <a:p>
            <a:pPr marL="400050" marR="0" lvl="0" indent="-285750" algn="just" fontAlgn="auto">
              <a:lnSpc>
                <a:spcPct val="120000"/>
              </a:lnSpc>
              <a:spcBef>
                <a:spcPts val="600"/>
              </a:spcBef>
              <a:spcAft>
                <a:spcPts val="600"/>
              </a:spcAft>
              <a:buClr>
                <a:srgbClr val="002060"/>
              </a:buClr>
              <a:buSzTx/>
              <a:buFont typeface="Arial" panose="020B0604020202020204" pitchFamily="34" charset="0"/>
              <a:buChar char="•"/>
              <a:tabLst/>
              <a:defRPr/>
            </a:pPr>
            <a:r>
              <a:rPr kumimoji="0" lang="en-US" sz="2400" b="0" i="0" u="none" strike="noStrike" cap="none" spc="-1" normalizeH="0" baseline="0" noProof="0" dirty="0" err="1">
                <a:ln>
                  <a:noFill/>
                </a:ln>
                <a:solidFill>
                  <a:srgbClr val="002060"/>
                </a:solidFill>
                <a:effectLst/>
                <a:uLnTx/>
                <a:uFillTx/>
              </a:rPr>
              <a:t>Localizado</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por</a:t>
            </a:r>
            <a:r>
              <a:rPr kumimoji="0" lang="en-US" sz="2400" b="0" i="0" u="none" strike="noStrike" cap="none" spc="-1" normalizeH="0" baseline="0" noProof="0" dirty="0">
                <a:ln>
                  <a:noFill/>
                </a:ln>
                <a:solidFill>
                  <a:srgbClr val="002060"/>
                </a:solidFill>
                <a:effectLst/>
                <a:uLnTx/>
                <a:uFillTx/>
              </a:rPr>
              <a:t> medio de un </a:t>
            </a:r>
            <a:r>
              <a:rPr kumimoji="0" lang="en-US" sz="2400" b="1" i="0" u="none" strike="noStrike" cap="none" spc="-1" normalizeH="0" baseline="0" noProof="0" dirty="0" err="1">
                <a:ln>
                  <a:noFill/>
                </a:ln>
                <a:solidFill>
                  <a:srgbClr val="002060"/>
                </a:solidFill>
                <a:effectLst/>
                <a:uLnTx/>
                <a:uFillTx/>
              </a:rPr>
              <a:t>sistema</a:t>
            </a:r>
            <a:r>
              <a:rPr kumimoji="0" lang="en-US" sz="2400" b="1" i="0" u="none" strike="noStrike" cap="none" spc="-1" normalizeH="0" baseline="0" noProof="0" dirty="0">
                <a:ln>
                  <a:noFill/>
                </a:ln>
                <a:solidFill>
                  <a:srgbClr val="002060"/>
                </a:solidFill>
                <a:effectLst/>
                <a:uLnTx/>
                <a:uFillTx/>
              </a:rPr>
              <a:t> de </a:t>
            </a:r>
            <a:r>
              <a:rPr kumimoji="0" lang="en-US" sz="2400" b="1" i="0" u="none" strike="noStrike" cap="none" spc="-1" normalizeH="0" baseline="0" noProof="0" dirty="0" err="1">
                <a:ln>
                  <a:noFill/>
                </a:ln>
                <a:solidFill>
                  <a:srgbClr val="002060"/>
                </a:solidFill>
                <a:effectLst/>
                <a:uLnTx/>
                <a:uFillTx/>
              </a:rPr>
              <a:t>estereoataxia</a:t>
            </a:r>
            <a:r>
              <a:rPr kumimoji="0" lang="en-US" sz="2400" b="1"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a:ln>
                  <a:noFill/>
                </a:ln>
                <a:solidFill>
                  <a:srgbClr val="002060"/>
                </a:solidFill>
                <a:effectLst/>
                <a:uLnTx/>
                <a:uFillTx/>
              </a:rPr>
              <a:t>y </a:t>
            </a:r>
            <a:r>
              <a:rPr kumimoji="0" lang="en-US" sz="2400" b="0" i="0" u="none" strike="noStrike" cap="none" spc="-1" normalizeH="0" baseline="0" noProof="0" dirty="0" err="1">
                <a:ln>
                  <a:noFill/>
                </a:ln>
                <a:solidFill>
                  <a:srgbClr val="002060"/>
                </a:solidFill>
                <a:effectLst/>
                <a:uLnTx/>
                <a:uFillTx/>
              </a:rPr>
              <a:t>aplicado</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por</a:t>
            </a:r>
            <a:r>
              <a:rPr kumimoji="0" lang="en-US" sz="2400" b="0" i="0" u="none" strike="noStrike" cap="none" spc="-1" normalizeH="0" baseline="0" noProof="0" dirty="0">
                <a:ln>
                  <a:noFill/>
                </a:ln>
                <a:solidFill>
                  <a:srgbClr val="002060"/>
                </a:solidFill>
                <a:effectLst/>
                <a:uLnTx/>
                <a:uFillTx/>
              </a:rPr>
              <a:t> medio de </a:t>
            </a:r>
            <a:r>
              <a:rPr kumimoji="0" lang="en-US" sz="2400" b="0" i="0" u="none" strike="noStrike" cap="none" spc="-1" normalizeH="0" baseline="0" noProof="0" dirty="0" err="1">
                <a:ln>
                  <a:noFill/>
                </a:ln>
                <a:solidFill>
                  <a:srgbClr val="002060"/>
                </a:solidFill>
                <a:effectLst/>
                <a:uLnTx/>
                <a:uFillTx/>
              </a:rPr>
              <a:t>múltiples</a:t>
            </a:r>
            <a:r>
              <a:rPr kumimoji="0" lang="en-US" sz="2400" b="0"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haces</a:t>
            </a:r>
            <a:r>
              <a:rPr kumimoji="0" lang="en-US" sz="2400" b="0" i="0" u="none" strike="noStrike" cap="none" spc="-1" normalizeH="0" baseline="0" noProof="0" dirty="0">
                <a:ln>
                  <a:noFill/>
                </a:ln>
                <a:solidFill>
                  <a:srgbClr val="002060"/>
                </a:solidFill>
                <a:effectLst/>
                <a:uLnTx/>
                <a:uFillTx/>
              </a:rPr>
              <a:t> de </a:t>
            </a:r>
            <a:r>
              <a:rPr kumimoji="0" lang="en-US" sz="2400" b="0" i="0" u="none" strike="noStrike" cap="none" spc="-1" normalizeH="0" baseline="0" noProof="0" dirty="0" err="1">
                <a:ln>
                  <a:noFill/>
                </a:ln>
                <a:solidFill>
                  <a:srgbClr val="002060"/>
                </a:solidFill>
                <a:effectLst/>
                <a:uLnTx/>
                <a:uFillTx/>
              </a:rPr>
              <a:t>radiación</a:t>
            </a:r>
            <a:r>
              <a:rPr kumimoji="0" lang="en-US" sz="2400" b="0"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concéntricos</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en</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una</a:t>
            </a:r>
            <a:r>
              <a:rPr kumimoji="0" lang="en-US" sz="2400" b="0"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única</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sesión</a:t>
            </a:r>
            <a:endParaRPr kumimoji="0" lang="en-US" sz="2400" b="1" i="0" u="none" strike="noStrike" cap="none" spc="-1" normalizeH="0" baseline="0" noProof="0" dirty="0">
              <a:ln>
                <a:noFill/>
              </a:ln>
              <a:solidFill>
                <a:srgbClr val="002060"/>
              </a:solidFill>
              <a:effectLst/>
              <a:uLnTx/>
              <a:uFillTx/>
            </a:endParaRPr>
          </a:p>
          <a:p>
            <a:pPr marL="400050" marR="0" lvl="0" indent="-285750" algn="just" fontAlgn="auto">
              <a:lnSpc>
                <a:spcPct val="120000"/>
              </a:lnSpc>
              <a:spcBef>
                <a:spcPts val="600"/>
              </a:spcBef>
              <a:spcAft>
                <a:spcPts val="600"/>
              </a:spcAft>
              <a:buClr>
                <a:srgbClr val="002060"/>
              </a:buClr>
              <a:buSzTx/>
              <a:buFont typeface="Arial" panose="020B0604020202020204" pitchFamily="34" charset="0"/>
              <a:buChar char="•"/>
              <a:tabLst/>
              <a:defRPr/>
            </a:pPr>
            <a:r>
              <a:rPr kumimoji="0" lang="en-US" sz="2400" b="0" i="0" u="none" strike="noStrike" cap="none" spc="-1" normalizeH="0" baseline="0" noProof="0" dirty="0">
                <a:ln>
                  <a:noFill/>
                </a:ln>
                <a:solidFill>
                  <a:srgbClr val="002060"/>
                </a:solidFill>
                <a:effectLst/>
                <a:uLnTx/>
                <a:uFillTx/>
              </a:rPr>
              <a:t>La </a:t>
            </a:r>
            <a:r>
              <a:rPr kumimoji="0" lang="en-US" sz="2400" b="1" i="0" u="none" strike="noStrike" cap="none" spc="-1" normalizeH="0" baseline="0" noProof="0" dirty="0" err="1">
                <a:ln>
                  <a:noFill/>
                </a:ln>
                <a:solidFill>
                  <a:srgbClr val="002060"/>
                </a:solidFill>
                <a:effectLst/>
                <a:uLnTx/>
                <a:uFillTx/>
              </a:rPr>
              <a:t>caída</a:t>
            </a:r>
            <a:r>
              <a:rPr kumimoji="0" lang="en-US" sz="2400" b="1" i="0" u="none" strike="noStrike" cap="none" spc="-1" normalizeH="0" baseline="0" noProof="0" dirty="0">
                <a:ln>
                  <a:noFill/>
                </a:ln>
                <a:solidFill>
                  <a:srgbClr val="002060"/>
                </a:solidFill>
                <a:effectLst/>
                <a:uLnTx/>
                <a:uFillTx/>
              </a:rPr>
              <a:t> de </a:t>
            </a:r>
            <a:r>
              <a:rPr kumimoji="0" lang="en-US" sz="2400" b="1" i="0" u="none" strike="noStrike" cap="none" spc="-1" normalizeH="0" baseline="0" noProof="0" dirty="0" err="1">
                <a:ln>
                  <a:noFill/>
                </a:ln>
                <a:solidFill>
                  <a:srgbClr val="002060"/>
                </a:solidFill>
                <a:effectLst/>
                <a:uLnTx/>
                <a:uFillTx/>
              </a:rPr>
              <a:t>dosis</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en</a:t>
            </a:r>
            <a:r>
              <a:rPr kumimoji="0" lang="en-US" sz="2400" b="1" i="0" u="none" strike="noStrike" cap="none" spc="-1" normalizeH="0" baseline="0" noProof="0" dirty="0">
                <a:ln>
                  <a:noFill/>
                </a:ln>
                <a:solidFill>
                  <a:srgbClr val="002060"/>
                </a:solidFill>
                <a:effectLst/>
                <a:uLnTx/>
                <a:uFillTx/>
              </a:rPr>
              <a:t> la </a:t>
            </a:r>
            <a:r>
              <a:rPr kumimoji="0" lang="en-US" sz="2400" b="1" i="0" u="none" strike="noStrike" cap="none" spc="-1" normalizeH="0" baseline="0" noProof="0" dirty="0" err="1">
                <a:ln>
                  <a:noFill/>
                </a:ln>
                <a:solidFill>
                  <a:srgbClr val="002060"/>
                </a:solidFill>
                <a:effectLst/>
                <a:uLnTx/>
                <a:uFillTx/>
              </a:rPr>
              <a:t>periferia</a:t>
            </a:r>
            <a:r>
              <a:rPr kumimoji="0" lang="en-US" sz="2400" b="1"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a:ln>
                  <a:noFill/>
                </a:ln>
                <a:solidFill>
                  <a:srgbClr val="002060"/>
                </a:solidFill>
                <a:effectLst/>
                <a:uLnTx/>
                <a:uFillTx/>
              </a:rPr>
              <a:t>del </a:t>
            </a:r>
            <a:r>
              <a:rPr kumimoji="0" lang="en-US" sz="2400" b="0" i="0" u="none" strike="noStrike" cap="none" spc="-1" normalizeH="0" baseline="0" noProof="0" dirty="0" err="1">
                <a:ln>
                  <a:noFill/>
                </a:ln>
                <a:solidFill>
                  <a:srgbClr val="002060"/>
                </a:solidFill>
                <a:effectLst/>
                <a:uLnTx/>
                <a:uFillTx/>
              </a:rPr>
              <a:t>volumen</a:t>
            </a:r>
            <a:r>
              <a:rPr kumimoji="0" lang="en-US" sz="2400" b="0" i="0" u="none" strike="noStrike" cap="none" spc="-1" normalizeH="0" baseline="0" noProof="0" dirty="0">
                <a:ln>
                  <a:noFill/>
                </a:ln>
                <a:solidFill>
                  <a:srgbClr val="002060"/>
                </a:solidFill>
                <a:effectLst/>
                <a:uLnTx/>
                <a:uFillTx/>
              </a:rPr>
              <a:t> de </a:t>
            </a:r>
            <a:r>
              <a:rPr kumimoji="0" lang="en-US" sz="2400" b="0" i="0" u="none" strike="noStrike" cap="none" spc="-1" normalizeH="0" baseline="0" noProof="0" dirty="0" err="1">
                <a:ln>
                  <a:noFill/>
                </a:ln>
                <a:solidFill>
                  <a:srgbClr val="002060"/>
                </a:solidFill>
                <a:effectLst/>
                <a:uLnTx/>
                <a:uFillTx/>
              </a:rPr>
              <a:t>tratamiento</a:t>
            </a:r>
            <a:r>
              <a:rPr kumimoji="0" lang="en-US" sz="2400" b="0" i="0" u="none" strike="noStrike" cap="none" spc="-1" normalizeH="0" baseline="0" noProof="0" dirty="0">
                <a:ln>
                  <a:noFill/>
                </a:ln>
                <a:solidFill>
                  <a:srgbClr val="002060"/>
                </a:solidFill>
                <a:effectLst/>
                <a:uLnTx/>
                <a:uFillTx/>
              </a:rPr>
              <a:t> es </a:t>
            </a:r>
            <a:r>
              <a:rPr kumimoji="0" lang="en-US" sz="2400" b="1" i="0" u="none" strike="noStrike" cap="none" spc="-1" normalizeH="0" baseline="0" noProof="0" dirty="0" err="1">
                <a:ln>
                  <a:noFill/>
                </a:ln>
                <a:solidFill>
                  <a:srgbClr val="002060"/>
                </a:solidFill>
                <a:effectLst/>
                <a:uLnTx/>
                <a:uFillTx/>
              </a:rPr>
              <a:t>muy</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rápida</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por</a:t>
            </a:r>
            <a:r>
              <a:rPr kumimoji="0" lang="en-US" sz="2400" b="0" i="0" u="none" strike="noStrike" cap="none" spc="-1" normalizeH="0" baseline="0" noProof="0" dirty="0">
                <a:ln>
                  <a:noFill/>
                </a:ln>
                <a:solidFill>
                  <a:srgbClr val="002060"/>
                </a:solidFill>
                <a:effectLst/>
                <a:uLnTx/>
                <a:uFillTx/>
              </a:rPr>
              <a:t> lo que las </a:t>
            </a:r>
            <a:r>
              <a:rPr kumimoji="0" lang="en-US" sz="2400" b="1" i="0" u="none" strike="noStrike" cap="none" spc="-1" normalizeH="0" baseline="0" noProof="0" dirty="0" err="1">
                <a:ln>
                  <a:noFill/>
                </a:ln>
                <a:solidFill>
                  <a:srgbClr val="002060"/>
                </a:solidFill>
                <a:effectLst/>
                <a:uLnTx/>
                <a:uFillTx/>
              </a:rPr>
              <a:t>estructuras</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cercanas</a:t>
            </a:r>
            <a:r>
              <a:rPr kumimoji="0" lang="en-US" sz="2400" b="1"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a:ln>
                  <a:noFill/>
                </a:ln>
                <a:solidFill>
                  <a:srgbClr val="002060"/>
                </a:solidFill>
                <a:effectLst/>
                <a:uLnTx/>
                <a:uFillTx/>
              </a:rPr>
              <a:t>a </a:t>
            </a:r>
            <a:r>
              <a:rPr kumimoji="0" lang="en-US" sz="2400" b="0" i="0" u="none" strike="noStrike" cap="none" spc="-1" normalizeH="0" baseline="0" noProof="0" dirty="0" err="1">
                <a:ln>
                  <a:noFill/>
                </a:ln>
                <a:solidFill>
                  <a:srgbClr val="002060"/>
                </a:solidFill>
                <a:effectLst/>
                <a:uLnTx/>
                <a:uFillTx/>
              </a:rPr>
              <a:t>este</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reciben</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una</a:t>
            </a:r>
            <a:r>
              <a:rPr kumimoji="0" lang="en-US" sz="2400" b="0"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dosis</a:t>
            </a:r>
            <a:r>
              <a:rPr kumimoji="0" lang="en-US" sz="2400" b="1"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mínima</a:t>
            </a:r>
            <a:r>
              <a:rPr kumimoji="0" lang="en-US" sz="2400" b="0" i="0" u="none" strike="noStrike" cap="none" spc="-1" normalizeH="0" baseline="0" noProof="0" dirty="0">
                <a:ln>
                  <a:noFill/>
                </a:ln>
                <a:solidFill>
                  <a:srgbClr val="002060"/>
                </a:solidFill>
                <a:effectLst/>
                <a:uLnTx/>
                <a:uFillTx/>
              </a:rPr>
              <a:t>, </a:t>
            </a:r>
            <a:r>
              <a:rPr kumimoji="0" lang="en-US" sz="2400" b="1" i="0" u="none" strike="noStrike" cap="none" spc="-1" normalizeH="0" baseline="0" noProof="0" dirty="0" err="1">
                <a:ln>
                  <a:noFill/>
                </a:ln>
                <a:solidFill>
                  <a:srgbClr val="002060"/>
                </a:solidFill>
                <a:effectLst/>
                <a:uLnTx/>
                <a:uFillTx/>
              </a:rPr>
              <a:t>disminuyendo</a:t>
            </a:r>
            <a:r>
              <a:rPr kumimoji="0" lang="en-US" sz="2400" b="0" i="0" u="none" strike="noStrike" cap="none" spc="-1" normalizeH="0" baseline="0" noProof="0" dirty="0">
                <a:ln>
                  <a:noFill/>
                </a:ln>
                <a:solidFill>
                  <a:srgbClr val="002060"/>
                </a:solidFill>
                <a:effectLst/>
                <a:uLnTx/>
                <a:uFillTx/>
              </a:rPr>
              <a:t> </a:t>
            </a:r>
            <a:r>
              <a:rPr kumimoji="0" lang="en-US" sz="2400" b="0" i="0" u="none" strike="noStrike" cap="none" spc="-1" normalizeH="0" baseline="0" noProof="0" dirty="0" err="1">
                <a:ln>
                  <a:noFill/>
                </a:ln>
                <a:solidFill>
                  <a:srgbClr val="002060"/>
                </a:solidFill>
                <a:effectLst/>
                <a:uLnTx/>
                <a:uFillTx/>
              </a:rPr>
              <a:t>así</a:t>
            </a:r>
            <a:r>
              <a:rPr kumimoji="0" lang="en-US" sz="2400" b="0" i="0" u="none" strike="noStrike" cap="none" spc="-1" normalizeH="0" baseline="0" noProof="0" dirty="0">
                <a:ln>
                  <a:noFill/>
                </a:ln>
                <a:solidFill>
                  <a:srgbClr val="002060"/>
                </a:solidFill>
                <a:effectLst/>
                <a:uLnTx/>
                <a:uFillTx/>
              </a:rPr>
              <a:t> la </a:t>
            </a:r>
            <a:r>
              <a:rPr kumimoji="0" lang="en-US" sz="2400" b="0" i="0" u="none" strike="noStrike" cap="none" spc="-1" normalizeH="0" baseline="0" noProof="0" dirty="0" err="1">
                <a:ln>
                  <a:noFill/>
                </a:ln>
                <a:solidFill>
                  <a:srgbClr val="002060"/>
                </a:solidFill>
                <a:effectLst/>
                <a:uLnTx/>
                <a:uFillTx/>
              </a:rPr>
              <a:t>posibilidad</a:t>
            </a:r>
            <a:r>
              <a:rPr kumimoji="0" lang="en-US" sz="2400" b="0" i="0" u="none" strike="noStrike" cap="none" spc="-1" normalizeH="0" baseline="0" noProof="0" dirty="0">
                <a:ln>
                  <a:noFill/>
                </a:ln>
                <a:solidFill>
                  <a:srgbClr val="002060"/>
                </a:solidFill>
                <a:effectLst/>
                <a:uLnTx/>
                <a:uFillTx/>
              </a:rPr>
              <a:t> de </a:t>
            </a:r>
            <a:r>
              <a:rPr kumimoji="0" lang="en-US" sz="2400" b="1" i="0" u="none" strike="noStrike" cap="none" spc="-1" normalizeH="0" baseline="0" noProof="0" dirty="0" err="1">
                <a:ln>
                  <a:noFill/>
                </a:ln>
                <a:solidFill>
                  <a:srgbClr val="002060"/>
                </a:solidFill>
                <a:effectLst/>
                <a:uLnTx/>
                <a:uFillTx/>
              </a:rPr>
              <a:t>toxicidad</a:t>
            </a:r>
            <a:endParaRPr kumimoji="0" lang="en-US" sz="2400" b="1" i="0" u="none" strike="noStrike" cap="none" spc="-1"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753842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3474720" y="0"/>
            <a:ext cx="8100327" cy="13514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3200" spc="-1" dirty="0">
                <a:solidFill>
                  <a:schemeClr val="accent1">
                    <a:lumMod val="75000"/>
                  </a:schemeClr>
                </a:solidFill>
                <a:latin typeface="Arial" panose="020B0604020202020204" pitchFamily="34" charset="0"/>
                <a:cs typeface="Arial" panose="020B0604020202020204" pitchFamily="34" charset="0"/>
              </a:rPr>
              <a:t>Indicaciones en metástasis cerebrales</a:t>
            </a:r>
          </a:p>
        </p:txBody>
      </p:sp>
      <p:sp>
        <p:nvSpPr>
          <p:cNvPr id="112" name="TextShape 2"/>
          <p:cNvSpPr txBox="1"/>
          <p:nvPr/>
        </p:nvSpPr>
        <p:spPr>
          <a:xfrm>
            <a:off x="3695702" y="1076634"/>
            <a:ext cx="8334661" cy="5267895"/>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20000"/>
              </a:lnSpc>
              <a:spcBef>
                <a:spcPts val="1001"/>
              </a:spcBef>
              <a:spcAft>
                <a:spcPts val="799"/>
              </a:spcAft>
              <a:buClr>
                <a:prstClr val="white"/>
              </a:buClr>
              <a:buSzTx/>
              <a:buFontTx/>
              <a:buNone/>
              <a:tabLst/>
              <a:defRPr/>
            </a:pPr>
            <a:r>
              <a:rPr kumimoji="0" lang="es-ES" sz="2000" b="0" i="0" u="none" strike="noStrike" kern="1200" cap="none" spc="-1" normalizeH="0" baseline="0" noProof="0" dirty="0">
                <a:ln>
                  <a:noFill/>
                </a:ln>
                <a:solidFill>
                  <a:srgbClr val="002060"/>
                </a:solidFill>
                <a:effectLst/>
                <a:uLnTx/>
                <a:uFillTx/>
                <a:latin typeface="Arial"/>
                <a:ea typeface="+mn-ea"/>
                <a:cs typeface="+mn-cs"/>
              </a:rPr>
              <a:t>La </a:t>
            </a:r>
            <a:r>
              <a:rPr kumimoji="0" lang="es-ES" sz="2000" b="1" i="0" u="none" strike="noStrike" kern="1200" cap="none" spc="-1" normalizeH="0" baseline="0" noProof="0" dirty="0">
                <a:ln>
                  <a:noFill/>
                </a:ln>
                <a:solidFill>
                  <a:srgbClr val="002060"/>
                </a:solidFill>
                <a:effectLst/>
                <a:uLnTx/>
                <a:uFillTx/>
                <a:latin typeface="Arial"/>
                <a:ea typeface="+mn-ea"/>
                <a:cs typeface="+mn-cs"/>
              </a:rPr>
              <a:t>selección del paciente </a:t>
            </a:r>
            <a:r>
              <a:rPr kumimoji="0" lang="es-ES" sz="2000" b="0" i="0" u="none" strike="noStrike" kern="1200" cap="none" spc="-1" normalizeH="0" baseline="0" noProof="0" dirty="0">
                <a:ln>
                  <a:noFill/>
                </a:ln>
                <a:solidFill>
                  <a:srgbClr val="002060"/>
                </a:solidFill>
                <a:effectLst/>
                <a:uLnTx/>
                <a:uFillTx/>
                <a:latin typeface="Arial"/>
                <a:ea typeface="+mn-ea"/>
                <a:cs typeface="+mn-cs"/>
              </a:rPr>
              <a:t>es fundamental para el éxito de la técnica. </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solidFill>
                  <a:srgbClr val="002060"/>
                </a:solidFill>
                <a:effectLst/>
                <a:uLnTx/>
                <a:uFillTx/>
                <a:latin typeface="Arial"/>
                <a:ea typeface="+mn-ea"/>
                <a:cs typeface="+mn-cs"/>
              </a:rPr>
              <a:t>Tamaño ≤ 3 cm de </a:t>
            </a:r>
            <a:r>
              <a:rPr kumimoji="0" lang="es-ES" sz="2000" b="1" i="0" u="none" strike="noStrike" kern="1200" cap="none" spc="-1" normalizeH="0" baseline="0" noProof="0" dirty="0">
                <a:ln>
                  <a:noFill/>
                </a:ln>
                <a:solidFill>
                  <a:srgbClr val="002060"/>
                </a:solidFill>
                <a:effectLst/>
                <a:uLnTx/>
                <a:uFillTx/>
                <a:latin typeface="Arial"/>
                <a:ea typeface="+mn-ea"/>
                <a:cs typeface="+mn-cs"/>
              </a:rPr>
              <a:t>diámetro máximo</a:t>
            </a:r>
            <a:r>
              <a:rPr kumimoji="0" lang="es-ES" sz="2000" b="0" i="0" u="none" strike="noStrike" kern="1200" cap="none" spc="-1" normalizeH="0" baseline="0" noProof="0" dirty="0">
                <a:ln>
                  <a:noFill/>
                </a:ln>
                <a:solidFill>
                  <a:srgbClr val="002060"/>
                </a:solidFill>
                <a:effectLst/>
                <a:uLnTx/>
                <a:uFillTx/>
                <a:latin typeface="Arial"/>
                <a:ea typeface="+mn-ea"/>
                <a:cs typeface="+mn-cs"/>
              </a:rPr>
              <a:t>, sin efecto masa o hidrocefalia asociada</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a:ea typeface="+mn-ea"/>
                <a:cs typeface="+mn-cs"/>
              </a:rPr>
              <a:t>Número de metástasis </a:t>
            </a:r>
            <a:r>
              <a:rPr kumimoji="0" lang="es-ES" sz="2000" b="0" i="0" u="none" strike="noStrike" kern="1200" cap="none" spc="-1" normalizeH="0" baseline="0" noProof="0" dirty="0">
                <a:ln>
                  <a:noFill/>
                </a:ln>
                <a:solidFill>
                  <a:srgbClr val="002060"/>
                </a:solidFill>
                <a:effectLst/>
                <a:uLnTx/>
                <a:uFillTx/>
                <a:latin typeface="Arial"/>
                <a:ea typeface="+mn-ea"/>
                <a:cs typeface="+mn-cs"/>
              </a:rPr>
              <a:t>limitadas </a:t>
            </a:r>
            <a:r>
              <a:rPr kumimoji="0" lang="es-ES" sz="2000" b="1" i="0" u="none" strike="noStrike" kern="1200" cap="none" spc="-1" normalizeH="0" baseline="0" noProof="0" dirty="0">
                <a:ln>
                  <a:noFill/>
                </a:ln>
                <a:solidFill>
                  <a:srgbClr val="002060"/>
                </a:solidFill>
                <a:effectLst/>
                <a:uLnTx/>
                <a:uFillTx/>
                <a:latin typeface="Arial"/>
                <a:ea typeface="+mn-ea"/>
                <a:cs typeface="+mn-cs"/>
              </a:rPr>
              <a:t>(&lt; 4)</a:t>
            </a:r>
            <a:r>
              <a:rPr kumimoji="0" lang="es-ES" sz="2000" b="0" i="0" u="none" strike="noStrike" kern="1200" cap="none" spc="-1" normalizeH="0" baseline="0" noProof="0" dirty="0">
                <a:ln>
                  <a:noFill/>
                </a:ln>
                <a:solidFill>
                  <a:srgbClr val="002060"/>
                </a:solidFill>
                <a:effectLst/>
                <a:uLnTx/>
                <a:uFillTx/>
                <a:latin typeface="Arial"/>
                <a:ea typeface="+mn-ea"/>
                <a:cs typeface="+mn-cs"/>
              </a:rPr>
              <a:t> </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a:ea typeface="+mn-ea"/>
                <a:cs typeface="+mn-cs"/>
              </a:rPr>
              <a:t>Lecho quirúrgico pequeño</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a:ea typeface="+mn-ea"/>
                <a:cs typeface="+mn-cs"/>
              </a:rPr>
              <a:t>Distancia</a:t>
            </a:r>
            <a:r>
              <a:rPr kumimoji="0" lang="es-ES" sz="2000" b="0" i="0" u="none" strike="noStrike" kern="1200" cap="none" spc="-1" normalizeH="0" baseline="0" noProof="0" dirty="0">
                <a:ln>
                  <a:noFill/>
                </a:ln>
                <a:solidFill>
                  <a:srgbClr val="002060"/>
                </a:solidFill>
                <a:effectLst/>
                <a:uLnTx/>
                <a:uFillTx/>
                <a:latin typeface="Arial"/>
                <a:ea typeface="+mn-ea"/>
                <a:cs typeface="+mn-cs"/>
              </a:rPr>
              <a:t> de seguridad de la </a:t>
            </a:r>
            <a:r>
              <a:rPr kumimoji="0" lang="es-ES" sz="2000" b="1" i="0" u="none" strike="noStrike" kern="1200" cap="none" spc="-1" normalizeH="0" baseline="0" noProof="0" dirty="0">
                <a:ln>
                  <a:noFill/>
                </a:ln>
                <a:solidFill>
                  <a:srgbClr val="002060"/>
                </a:solidFill>
                <a:effectLst/>
                <a:uLnTx/>
                <a:uFillTx/>
                <a:latin typeface="Arial"/>
                <a:ea typeface="+mn-ea"/>
                <a:cs typeface="+mn-cs"/>
              </a:rPr>
              <a:t>vía óptica</a:t>
            </a:r>
            <a:r>
              <a:rPr kumimoji="0" lang="es-ES" sz="2000" b="0" i="0" u="none" strike="noStrike" kern="1200" cap="none" spc="-1" normalizeH="0" baseline="0" noProof="0" dirty="0">
                <a:ln>
                  <a:noFill/>
                </a:ln>
                <a:solidFill>
                  <a:srgbClr val="002060"/>
                </a:solidFill>
                <a:effectLst/>
                <a:uLnTx/>
                <a:uFillTx/>
                <a:latin typeface="Arial"/>
                <a:ea typeface="+mn-ea"/>
                <a:cs typeface="+mn-cs"/>
              </a:rPr>
              <a:t>: 4-5 mm</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err="1">
                <a:ln>
                  <a:noFill/>
                </a:ln>
                <a:solidFill>
                  <a:srgbClr val="002060"/>
                </a:solidFill>
                <a:effectLst/>
                <a:uLnTx/>
                <a:uFillTx/>
                <a:latin typeface="Arial"/>
                <a:ea typeface="+mn-ea"/>
                <a:cs typeface="+mn-cs"/>
              </a:rPr>
              <a:t>Karnofsky</a:t>
            </a:r>
            <a:r>
              <a:rPr kumimoji="0" lang="es-ES" sz="2000" b="1" i="0" u="none" strike="noStrike" kern="1200" cap="none" spc="-1" normalizeH="0" baseline="0" noProof="0" dirty="0">
                <a:ln>
                  <a:noFill/>
                </a:ln>
                <a:solidFill>
                  <a:srgbClr val="002060"/>
                </a:solidFill>
                <a:effectLst/>
                <a:uLnTx/>
                <a:uFillTx/>
                <a:latin typeface="Arial"/>
                <a:ea typeface="+mn-ea"/>
                <a:cs typeface="+mn-cs"/>
              </a:rPr>
              <a:t> Performance Status </a:t>
            </a:r>
            <a:r>
              <a:rPr kumimoji="0" lang="es-ES" sz="2000" b="0" i="0" u="none" strike="noStrike" kern="1200" cap="none" spc="-1" normalizeH="0" baseline="0" noProof="0" dirty="0">
                <a:ln>
                  <a:noFill/>
                </a:ln>
                <a:solidFill>
                  <a:srgbClr val="002060"/>
                </a:solidFill>
                <a:effectLst/>
                <a:uLnTx/>
                <a:uFillTx/>
                <a:latin typeface="Arial"/>
                <a:ea typeface="+mn-ea"/>
                <a:cs typeface="+mn-cs"/>
              </a:rPr>
              <a:t>≥ 70 %</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a:ea typeface="+mn-ea"/>
                <a:cs typeface="+mn-cs"/>
              </a:rPr>
              <a:t>Enfermedad sistémica controlada</a:t>
            </a:r>
          </a:p>
          <a:p>
            <a:pPr marL="228600" marR="0" lvl="0" indent="-2286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a:ea typeface="+mn-ea"/>
                <a:cs typeface="+mn-cs"/>
              </a:rPr>
              <a:t>Contraindicaciones</a:t>
            </a:r>
            <a:r>
              <a:rPr kumimoji="0" lang="es-ES" sz="2000" b="0" i="0" u="none" strike="noStrike" kern="1200" cap="none" spc="-1" normalizeH="0" baseline="0" noProof="0" dirty="0">
                <a:ln>
                  <a:noFill/>
                </a:ln>
                <a:solidFill>
                  <a:srgbClr val="002060"/>
                </a:solidFill>
                <a:effectLst/>
                <a:uLnTx/>
                <a:uFillTx/>
                <a:latin typeface="Arial"/>
                <a:ea typeface="+mn-ea"/>
                <a:cs typeface="+mn-cs"/>
              </a:rPr>
              <a:t> absolutas: lesiones próximas a estructuras críticas (como el quiasma óptico o tronco encéfalo) si la dosis total requerida es mayor de 12 Gy</a:t>
            </a:r>
          </a:p>
        </p:txBody>
      </p:sp>
      <p:pic>
        <p:nvPicPr>
          <p:cNvPr id="5" name="Imagen 4" descr="Imagen que contiene objeto, foto, firmar, tabla&#10;&#10;Descripción generada automáticamente">
            <a:extLst>
              <a:ext uri="{FF2B5EF4-FFF2-40B4-BE49-F238E27FC236}">
                <a16:creationId xmlns:a16="http://schemas.microsoft.com/office/drawing/2014/main" id="{EBD266C2-C078-40AA-B0F4-2823A884B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53" y="1076634"/>
            <a:ext cx="2722240" cy="2674373"/>
          </a:xfrm>
          <a:prstGeom prst="rect">
            <a:avLst/>
          </a:prstGeom>
        </p:spPr>
      </p:pic>
      <p:pic>
        <p:nvPicPr>
          <p:cNvPr id="3" name="Imagen 2" descr="Pantalla de juego de computadora&#10;&#10;Descripción generada automáticamente">
            <a:extLst>
              <a:ext uri="{FF2B5EF4-FFF2-40B4-BE49-F238E27FC236}">
                <a16:creationId xmlns:a16="http://schemas.microsoft.com/office/drawing/2014/main" id="{16ACE360-C5EF-458D-B08E-D9147BA7B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53" y="3941978"/>
            <a:ext cx="2722241" cy="2064927"/>
          </a:xfrm>
          <a:prstGeom prst="rect">
            <a:avLst/>
          </a:prstGeom>
          <a:ln>
            <a:noFill/>
          </a:ln>
          <a:effectLst>
            <a:softEdge rad="112500"/>
          </a:effectLst>
        </p:spPr>
      </p:pic>
      <p:sp>
        <p:nvSpPr>
          <p:cNvPr id="6" name="CuadroTexto 5">
            <a:extLst>
              <a:ext uri="{FF2B5EF4-FFF2-40B4-BE49-F238E27FC236}">
                <a16:creationId xmlns:a16="http://schemas.microsoft.com/office/drawing/2014/main" id="{94318E90-CD82-4896-95F7-1A9BD3D69A56}"/>
              </a:ext>
            </a:extLst>
          </p:cNvPr>
          <p:cNvSpPr txBox="1"/>
          <p:nvPr/>
        </p:nvSpPr>
        <p:spPr>
          <a:xfrm>
            <a:off x="9942286" y="1451431"/>
            <a:ext cx="333828" cy="151616"/>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val="3381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ersona, interior, hombre, tabla&#10;&#10;Descripción generada automáticamente">
            <a:extLst>
              <a:ext uri="{FF2B5EF4-FFF2-40B4-BE49-F238E27FC236}">
                <a16:creationId xmlns:a16="http://schemas.microsoft.com/office/drawing/2014/main" id="{3F9B4F34-6DCF-4E21-A42B-3F0E6B065227}"/>
              </a:ext>
            </a:extLst>
          </p:cNvPr>
          <p:cNvPicPr>
            <a:picLocks noChangeAspect="1"/>
          </p:cNvPicPr>
          <p:nvPr/>
        </p:nvPicPr>
        <p:blipFill rotWithShape="1">
          <a:blip r:embed="rId2">
            <a:extLst>
              <a:ext uri="{28A0092B-C50C-407E-A947-70E740481C1C}">
                <a14:useLocalDpi xmlns:a14="http://schemas.microsoft.com/office/drawing/2010/main" val="0"/>
              </a:ext>
            </a:extLst>
          </a:blip>
          <a:srcRect t="22063" r="3" b="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9" name="TextShape 1">
            <a:extLst>
              <a:ext uri="{FF2B5EF4-FFF2-40B4-BE49-F238E27FC236}">
                <a16:creationId xmlns:a16="http://schemas.microsoft.com/office/drawing/2014/main" id="{B6111624-316B-47E8-BFE8-E06B3CACB73C}"/>
              </a:ext>
            </a:extLst>
          </p:cNvPr>
          <p:cNvSpPr txBox="1"/>
          <p:nvPr/>
        </p:nvSpPr>
        <p:spPr>
          <a:xfrm>
            <a:off x="3277047" y="-15764"/>
            <a:ext cx="3389414" cy="111304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3200" spc="-1" dirty="0">
                <a:solidFill>
                  <a:schemeClr val="accent1">
                    <a:lumMod val="75000"/>
                  </a:schemeClr>
                </a:solidFill>
                <a:latin typeface="Arial" panose="020B0604020202020204" pitchFamily="34" charset="0"/>
                <a:cs typeface="Arial" panose="020B0604020202020204" pitchFamily="34" charset="0"/>
              </a:rPr>
              <a:t>Dosis</a:t>
            </a:r>
          </a:p>
        </p:txBody>
      </p:sp>
      <p:sp>
        <p:nvSpPr>
          <p:cNvPr id="10" name="TextShape 2">
            <a:extLst>
              <a:ext uri="{FF2B5EF4-FFF2-40B4-BE49-F238E27FC236}">
                <a16:creationId xmlns:a16="http://schemas.microsoft.com/office/drawing/2014/main" id="{F750BF43-936F-42C7-95DB-B53AD091972C}"/>
              </a:ext>
            </a:extLst>
          </p:cNvPr>
          <p:cNvSpPr txBox="1"/>
          <p:nvPr/>
        </p:nvSpPr>
        <p:spPr>
          <a:xfrm>
            <a:off x="141341" y="1097280"/>
            <a:ext cx="6441439" cy="2707804"/>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ts val="1001"/>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solidFill>
                  <a:srgbClr val="002060"/>
                </a:solidFill>
                <a:effectLst/>
                <a:uLnTx/>
                <a:uFillTx/>
                <a:latin typeface="Arial"/>
                <a:ea typeface="+mn-ea"/>
                <a:cs typeface="+mn-cs"/>
              </a:rPr>
              <a:t>Dosis totales recomendadas por el </a:t>
            </a:r>
            <a:r>
              <a:rPr kumimoji="0" lang="es-ES" sz="2000" b="1" i="0" u="none" strike="noStrike" kern="1200" cap="none" spc="-1" normalizeH="0" baseline="0" noProof="0" dirty="0">
                <a:ln>
                  <a:noFill/>
                </a:ln>
                <a:solidFill>
                  <a:srgbClr val="002060"/>
                </a:solidFill>
                <a:effectLst/>
                <a:uLnTx/>
                <a:uFillTx/>
                <a:latin typeface="Arial"/>
                <a:ea typeface="+mn-ea"/>
                <a:cs typeface="+mn-cs"/>
              </a:rPr>
              <a:t>protocolo RTOG 90-05</a:t>
            </a:r>
            <a:r>
              <a:rPr kumimoji="0" lang="es-ES" sz="2000" b="0" i="0" u="none" strike="noStrike" kern="1200" cap="none" spc="-1" normalizeH="0" baseline="0" noProof="0" dirty="0">
                <a:ln>
                  <a:noFill/>
                </a:ln>
                <a:solidFill>
                  <a:srgbClr val="002060"/>
                </a:solidFill>
                <a:effectLst/>
                <a:uLnTx/>
                <a:uFillTx/>
                <a:latin typeface="Arial"/>
                <a:ea typeface="+mn-ea"/>
                <a:cs typeface="+mn-cs"/>
              </a:rPr>
              <a:t>, en función del tamaño de la cavidad: </a:t>
            </a:r>
          </a:p>
          <a:p>
            <a:pPr marL="800100" marR="0" lvl="1" indent="-342900" algn="just" defTabSz="914400" rtl="0" eaLnBrk="1" fontAlgn="auto" latinLnBrk="0" hangingPunct="1">
              <a:lnSpc>
                <a:spcPct val="100000"/>
              </a:lnSpc>
              <a:spcBef>
                <a:spcPts val="1001"/>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a:ea typeface="+mn-ea"/>
                <a:cs typeface="+mn-cs"/>
              </a:rPr>
              <a:t>24 Gy en tamaños ≤ 20 mm </a:t>
            </a:r>
          </a:p>
          <a:p>
            <a:pPr marL="800100" marR="0" lvl="1" indent="-342900" algn="just" defTabSz="914400" rtl="0" eaLnBrk="1" fontAlgn="auto" latinLnBrk="0" hangingPunct="1">
              <a:lnSpc>
                <a:spcPct val="100000"/>
              </a:lnSpc>
              <a:spcBef>
                <a:spcPts val="1001"/>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a:ea typeface="+mn-ea"/>
                <a:cs typeface="+mn-cs"/>
              </a:rPr>
              <a:t>18 Gy en tamaños 21–30 mm </a:t>
            </a:r>
          </a:p>
          <a:p>
            <a:pPr marL="800100" marR="0" lvl="1" indent="-342900" algn="just" defTabSz="914400" rtl="0" eaLnBrk="1" fontAlgn="auto" latinLnBrk="0" hangingPunct="1">
              <a:lnSpc>
                <a:spcPct val="100000"/>
              </a:lnSpc>
              <a:spcBef>
                <a:spcPts val="1001"/>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a:ea typeface="+mn-ea"/>
                <a:cs typeface="+mn-cs"/>
              </a:rPr>
              <a:t>15 Gy en tamaños 31–40 mm </a:t>
            </a:r>
          </a:p>
          <a:p>
            <a:pPr marL="0" marR="0" lvl="0" indent="0" algn="just" defTabSz="914400" rtl="0" eaLnBrk="1" fontAlgn="auto" latinLnBrk="0" hangingPunct="1">
              <a:lnSpc>
                <a:spcPct val="100000"/>
              </a:lnSpc>
              <a:spcBef>
                <a:spcPts val="1001"/>
              </a:spcBef>
              <a:spcAft>
                <a:spcPts val="799"/>
              </a:spcAft>
              <a:buClr>
                <a:prstClr val="white"/>
              </a:buClr>
              <a:buSzTx/>
              <a:buFontTx/>
              <a:buNone/>
              <a:tabLst/>
              <a:defRPr/>
            </a:pPr>
            <a:endParaRPr kumimoji="0" lang="es-ES" sz="2000" b="0" i="0" u="none" strike="noStrike" kern="1200" cap="none" spc="-1" normalizeH="0" baseline="0" noProof="0" dirty="0">
              <a:ln>
                <a:noFill/>
              </a:ln>
              <a:solidFill>
                <a:srgbClr val="002060"/>
              </a:solidFill>
              <a:effectLst/>
              <a:uLnTx/>
              <a:uFillTx/>
              <a:latin typeface="Arial"/>
              <a:ea typeface="+mn-ea"/>
              <a:cs typeface="+mn-cs"/>
            </a:endParaRPr>
          </a:p>
        </p:txBody>
      </p:sp>
      <p:sp>
        <p:nvSpPr>
          <p:cNvPr id="12" name="CuadroTexto 11">
            <a:extLst>
              <a:ext uri="{FF2B5EF4-FFF2-40B4-BE49-F238E27FC236}">
                <a16:creationId xmlns:a16="http://schemas.microsoft.com/office/drawing/2014/main" id="{B947C7CE-1B84-42A9-A8B5-158F881EF7B2}"/>
              </a:ext>
            </a:extLst>
          </p:cNvPr>
          <p:cNvSpPr txBox="1"/>
          <p:nvPr/>
        </p:nvSpPr>
        <p:spPr>
          <a:xfrm>
            <a:off x="141340" y="3525338"/>
            <a:ext cx="6723917" cy="2517869"/>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1001"/>
              </a:spcBef>
              <a:spcAft>
                <a:spcPts val="799"/>
              </a:spcAft>
              <a:buClr>
                <a:srgbClr val="002060"/>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a:ea typeface="+mn-ea"/>
                <a:cs typeface="+mn-cs"/>
              </a:rPr>
              <a:t>El </a:t>
            </a:r>
            <a:r>
              <a:rPr kumimoji="0" lang="es-ES" sz="1800" b="1" i="0" u="none" strike="noStrike" kern="1200" cap="none" spc="-1" normalizeH="0" baseline="0" noProof="0" dirty="0">
                <a:ln>
                  <a:noFill/>
                </a:ln>
                <a:solidFill>
                  <a:srgbClr val="002060"/>
                </a:solidFill>
                <a:effectLst/>
                <a:uLnTx/>
                <a:uFillTx/>
                <a:latin typeface="Arial"/>
                <a:ea typeface="+mn-ea"/>
                <a:cs typeface="+mn-cs"/>
              </a:rPr>
              <a:t>seguimiento posterior a SRS </a:t>
            </a:r>
            <a:r>
              <a:rPr kumimoji="0" lang="es-ES" sz="1800" b="0" i="0" u="none" strike="noStrike" kern="1200" cap="none" spc="-1" normalizeH="0" baseline="0" noProof="0" dirty="0">
                <a:ln>
                  <a:noFill/>
                </a:ln>
                <a:solidFill>
                  <a:srgbClr val="002060"/>
                </a:solidFill>
                <a:effectLst/>
                <a:uLnTx/>
                <a:uFillTx/>
                <a:latin typeface="Arial"/>
                <a:ea typeface="+mn-ea"/>
                <a:cs typeface="+mn-cs"/>
                <a:sym typeface="Wingdings" panose="05000000000000000000" pitchFamily="2" charset="2"/>
              </a:rPr>
              <a:t></a:t>
            </a:r>
            <a:r>
              <a:rPr kumimoji="0" lang="es-ES" sz="1800" b="0" i="0" u="none" strike="noStrike" kern="1200" cap="none" spc="-1" normalizeH="0" baseline="0" noProof="0" dirty="0">
                <a:ln>
                  <a:noFill/>
                </a:ln>
                <a:solidFill>
                  <a:srgbClr val="002060"/>
                </a:solidFill>
                <a:effectLst/>
                <a:uLnTx/>
                <a:uFillTx/>
                <a:latin typeface="Arial"/>
                <a:ea typeface="+mn-ea"/>
                <a:cs typeface="+mn-cs"/>
              </a:rPr>
              <a:t> evaluar la respuesta, detección de nuevas metástasis y descartar complicaciones</a:t>
            </a:r>
          </a:p>
          <a:p>
            <a:pPr marL="342900" marR="0" lvl="0" indent="-342900" algn="just" defTabSz="914400" rtl="0" eaLnBrk="1" fontAlgn="auto" latinLnBrk="0" hangingPunct="1">
              <a:lnSpc>
                <a:spcPct val="120000"/>
              </a:lnSpc>
              <a:spcBef>
                <a:spcPts val="1001"/>
              </a:spcBef>
              <a:spcAft>
                <a:spcPts val="799"/>
              </a:spcAft>
              <a:buClr>
                <a:srgbClr val="002060"/>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a:ea typeface="+mn-ea"/>
                <a:cs typeface="+mn-cs"/>
              </a:rPr>
              <a:t>Se recomienda la realización </a:t>
            </a:r>
            <a:r>
              <a:rPr kumimoji="0" lang="es-ES" sz="1800" b="1" i="0" u="none" strike="noStrike" kern="1200" cap="none" spc="-1" normalizeH="0" baseline="0" noProof="0" dirty="0">
                <a:ln>
                  <a:noFill/>
                </a:ln>
                <a:solidFill>
                  <a:srgbClr val="002060"/>
                </a:solidFill>
                <a:effectLst/>
                <a:uLnTx/>
                <a:uFillTx/>
                <a:latin typeface="Arial"/>
                <a:ea typeface="+mn-ea"/>
                <a:cs typeface="+mn-cs"/>
              </a:rPr>
              <a:t>RMN seriadas </a:t>
            </a:r>
            <a:r>
              <a:rPr kumimoji="0" lang="es-ES" sz="1800" b="0" i="0" u="none" strike="noStrike" kern="1200" cap="none" spc="-1" normalizeH="0" baseline="0" noProof="0" dirty="0">
                <a:ln>
                  <a:noFill/>
                </a:ln>
                <a:solidFill>
                  <a:srgbClr val="002060"/>
                </a:solidFill>
                <a:effectLst/>
                <a:uLnTx/>
                <a:uFillTx/>
                <a:latin typeface="Arial"/>
                <a:ea typeface="+mn-ea"/>
                <a:cs typeface="+mn-cs"/>
              </a:rPr>
              <a:t>con </a:t>
            </a:r>
            <a:r>
              <a:rPr kumimoji="0" lang="es-ES" sz="1800" b="1" i="0" u="none" strike="noStrike" kern="1200" cap="none" spc="-1" normalizeH="0" baseline="0" noProof="0" dirty="0">
                <a:ln>
                  <a:noFill/>
                </a:ln>
                <a:solidFill>
                  <a:srgbClr val="002060"/>
                </a:solidFill>
                <a:effectLst/>
                <a:uLnTx/>
                <a:uFillTx/>
                <a:latin typeface="Arial"/>
                <a:ea typeface="+mn-ea"/>
                <a:cs typeface="+mn-cs"/>
              </a:rPr>
              <a:t>contraste cada 3 meses</a:t>
            </a:r>
          </a:p>
          <a:p>
            <a:pPr marL="342900" marR="0" lvl="0" indent="-342900" algn="just" defTabSz="914400" rtl="0" eaLnBrk="1" fontAlgn="auto" latinLnBrk="0" hangingPunct="1">
              <a:lnSpc>
                <a:spcPct val="120000"/>
              </a:lnSpc>
              <a:spcBef>
                <a:spcPts val="1001"/>
              </a:spcBef>
              <a:spcAft>
                <a:spcPts val="799"/>
              </a:spcAft>
              <a:buClr>
                <a:srgbClr val="002060"/>
              </a:buClr>
              <a:buSzTx/>
              <a:buFont typeface="Arial" panose="020B0604020202020204" pitchFamily="34" charset="0"/>
              <a:buChar char="•"/>
              <a:tabLst/>
              <a:defRPr/>
            </a:pPr>
            <a:r>
              <a:rPr kumimoji="0" lang="es-ES" sz="1800" b="1" i="0" u="none" strike="noStrike" kern="1200" cap="none" spc="-1" normalizeH="0" baseline="0" noProof="0" dirty="0">
                <a:ln>
                  <a:noFill/>
                </a:ln>
                <a:solidFill>
                  <a:srgbClr val="002060"/>
                </a:solidFill>
                <a:effectLst/>
                <a:uLnTx/>
                <a:uFillTx/>
                <a:latin typeface="Arial"/>
                <a:ea typeface="+mn-ea"/>
                <a:cs typeface="+mn-cs"/>
              </a:rPr>
              <a:t>Ventajas SRS </a:t>
            </a:r>
            <a:r>
              <a:rPr kumimoji="0" lang="es-ES" sz="1800" b="0" i="0" u="none" strike="noStrike" kern="1200" cap="none" spc="-1" normalizeH="0" baseline="0" noProof="0" dirty="0">
                <a:ln>
                  <a:noFill/>
                </a:ln>
                <a:solidFill>
                  <a:srgbClr val="002060"/>
                </a:solidFill>
                <a:effectLst/>
                <a:uLnTx/>
                <a:uFillTx/>
                <a:latin typeface="Arial"/>
                <a:ea typeface="+mn-ea"/>
                <a:cs typeface="+mn-cs"/>
                <a:sym typeface="Wingdings" panose="05000000000000000000" pitchFamily="2" charset="2"/>
              </a:rPr>
              <a:t></a:t>
            </a:r>
            <a:r>
              <a:rPr kumimoji="0" lang="es-ES" sz="1800" b="0" i="0" u="none" strike="noStrike" kern="1200" cap="none" spc="-1" normalizeH="0" baseline="0" noProof="0" dirty="0">
                <a:ln>
                  <a:noFill/>
                </a:ln>
                <a:solidFill>
                  <a:srgbClr val="002060"/>
                </a:solidFill>
                <a:effectLst/>
                <a:uLnTx/>
                <a:uFillTx/>
                <a:latin typeface="Arial"/>
                <a:ea typeface="+mn-ea"/>
                <a:cs typeface="+mn-cs"/>
              </a:rPr>
              <a:t> Inicio más rápido de la terapia sistémica, lo que puede aumentar la supervivencia a largo plazo</a:t>
            </a:r>
          </a:p>
        </p:txBody>
      </p:sp>
    </p:spTree>
    <p:extLst>
      <p:ext uri="{BB962C8B-B14F-4D97-AF65-F5344CB8AC3E}">
        <p14:creationId xmlns:p14="http://schemas.microsoft.com/office/powerpoint/2010/main" val="383011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3">
            <a:extLst>
              <a:ext uri="{FF2B5EF4-FFF2-40B4-BE49-F238E27FC236}">
                <a16:creationId xmlns:a16="http://schemas.microsoft.com/office/drawing/2014/main" id="{CCE765C4-CDBB-2F8C-5B17-ED06DEA87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9" t="23320" r="7500" b="5534"/>
          <a:stretch>
            <a:fillRect/>
          </a:stretch>
        </p:blipFill>
        <p:spPr bwMode="auto">
          <a:xfrm>
            <a:off x="1930400" y="152401"/>
            <a:ext cx="83312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n 5">
            <a:extLst>
              <a:ext uri="{FF2B5EF4-FFF2-40B4-BE49-F238E27FC236}">
                <a16:creationId xmlns:a16="http://schemas.microsoft.com/office/drawing/2014/main" id="{E404FD72-FCDB-48E0-407E-C2CC42D9E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33" t="82610" r="6667" b="9677"/>
          <a:stretch>
            <a:fillRect/>
          </a:stretch>
        </p:blipFill>
        <p:spPr bwMode="auto">
          <a:xfrm>
            <a:off x="2057400" y="3870326"/>
            <a:ext cx="800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n 7">
            <a:extLst>
              <a:ext uri="{FF2B5EF4-FFF2-40B4-BE49-F238E27FC236}">
                <a16:creationId xmlns:a16="http://schemas.microsoft.com/office/drawing/2014/main" id="{8FBD9C7F-10E5-CC76-2D55-0CE4EBBD6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167" t="18874" r="25833" b="49998"/>
          <a:stretch>
            <a:fillRect/>
          </a:stretch>
        </p:blipFill>
        <p:spPr bwMode="auto">
          <a:xfrm>
            <a:off x="2633664" y="4343400"/>
            <a:ext cx="69675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68CE188F-10A6-5E75-5853-C196649A2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167" t="36659" r="25833" b="29250"/>
          <a:stretch>
            <a:fillRect/>
          </a:stretch>
        </p:blipFill>
        <p:spPr bwMode="auto">
          <a:xfrm>
            <a:off x="1722439" y="1973263"/>
            <a:ext cx="8747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EA7D9EC6-5D37-13E3-E121-AAC115F17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501" t="78162" r="23810" b="17393"/>
          <a:stretch>
            <a:fillRect/>
          </a:stretch>
        </p:blipFill>
        <p:spPr bwMode="auto">
          <a:xfrm>
            <a:off x="1722439" y="5154614"/>
            <a:ext cx="87471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Título">
            <a:extLst>
              <a:ext uri="{FF2B5EF4-FFF2-40B4-BE49-F238E27FC236}">
                <a16:creationId xmlns:a16="http://schemas.microsoft.com/office/drawing/2014/main" id="{2EE86495-D5F7-2A3D-A324-F817DA22E7D1}"/>
              </a:ext>
            </a:extLst>
          </p:cNvPr>
          <p:cNvSpPr>
            <a:spLocks noGrp="1"/>
          </p:cNvSpPr>
          <p:nvPr>
            <p:ph type="title"/>
          </p:nvPr>
        </p:nvSpPr>
        <p:spPr>
          <a:xfrm>
            <a:off x="1981200" y="274638"/>
            <a:ext cx="8153400" cy="868362"/>
          </a:xfrm>
        </p:spPr>
        <p:txBody>
          <a:bodyPr/>
          <a:lstStyle/>
          <a:p>
            <a:r>
              <a:rPr lang="es-ES" altLang="es-ES" b="1">
                <a:solidFill>
                  <a:srgbClr val="D91598"/>
                </a:solidFill>
              </a:rPr>
              <a:t>Dosis de radiocirugía (RTOG)</a:t>
            </a:r>
          </a:p>
        </p:txBody>
      </p:sp>
      <p:pic>
        <p:nvPicPr>
          <p:cNvPr id="64515" name="Picture 2">
            <a:extLst>
              <a:ext uri="{FF2B5EF4-FFF2-40B4-BE49-F238E27FC236}">
                <a16:creationId xmlns:a16="http://schemas.microsoft.com/office/drawing/2014/main" id="{F97D4395-6D6C-D602-4AEE-1C7B09BE5F6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219201"/>
            <a:ext cx="8382000" cy="3228975"/>
          </a:xfrm>
          <a:noFill/>
        </p:spPr>
      </p:pic>
      <p:sp>
        <p:nvSpPr>
          <p:cNvPr id="6" name="5 Rectángulo">
            <a:extLst>
              <a:ext uri="{FF2B5EF4-FFF2-40B4-BE49-F238E27FC236}">
                <a16:creationId xmlns:a16="http://schemas.microsoft.com/office/drawing/2014/main" id="{E2502A7F-148A-0B4F-3AE6-22452AEB13DA}"/>
              </a:ext>
            </a:extLst>
          </p:cNvPr>
          <p:cNvSpPr/>
          <p:nvPr/>
        </p:nvSpPr>
        <p:spPr>
          <a:xfrm>
            <a:off x="1828800" y="4495800"/>
            <a:ext cx="8382000" cy="1569660"/>
          </a:xfrm>
          <a:prstGeom prst="rect">
            <a:avLst/>
          </a:prstGeom>
          <a:solidFill>
            <a:srgbClr val="E7BCBB"/>
          </a:solidFill>
          <a:scene3d>
            <a:camera prst="orthographicFront"/>
            <a:lightRig rig="threePt" dir="t"/>
          </a:scene3d>
          <a:sp3d>
            <a:bevelT/>
          </a:sp3d>
        </p:spPr>
        <p:txBody>
          <a:bodyPr>
            <a:spAutoFit/>
          </a:bodyPr>
          <a:lstStyle/>
          <a:p>
            <a:pPr eaLnBrk="1" hangingPunct="1">
              <a:defRPr/>
            </a:pPr>
            <a:r>
              <a:rPr lang="es-ES" sz="2400" dirty="0">
                <a:solidFill>
                  <a:srgbClr val="000099"/>
                </a:solidFill>
                <a:latin typeface="Arial" charset="0"/>
              </a:rPr>
              <a:t>Dependen del volumen de la metástasis con el fin limitar los efectos secundarios y el riesgo de </a:t>
            </a:r>
            <a:r>
              <a:rPr lang="es-ES" sz="2400" dirty="0" err="1">
                <a:solidFill>
                  <a:srgbClr val="000099"/>
                </a:solidFill>
                <a:latin typeface="Arial" charset="0"/>
              </a:rPr>
              <a:t>radionecrosis</a:t>
            </a:r>
            <a:r>
              <a:rPr lang="es-ES" sz="2400" dirty="0">
                <a:solidFill>
                  <a:srgbClr val="000099"/>
                </a:solidFill>
                <a:latin typeface="Arial" charset="0"/>
              </a:rPr>
              <a:t>.</a:t>
            </a:r>
          </a:p>
          <a:p>
            <a:pPr eaLnBrk="1" hangingPunct="1">
              <a:defRPr/>
            </a:pPr>
            <a:r>
              <a:rPr lang="es-ES" sz="2400" dirty="0">
                <a:solidFill>
                  <a:srgbClr val="000099"/>
                </a:solidFill>
                <a:latin typeface="Arial" charset="0"/>
              </a:rPr>
              <a:t>Las dosis y prescripción  son muy variables </a:t>
            </a:r>
          </a:p>
          <a:p>
            <a:pPr eaLnBrk="1" hangingPunct="1">
              <a:defRPr/>
            </a:pPr>
            <a:r>
              <a:rPr lang="es-ES" sz="2400" dirty="0">
                <a:solidFill>
                  <a:srgbClr val="000099"/>
                </a:solidFill>
                <a:latin typeface="Arial" charset="0"/>
              </a:rPr>
              <a:t>Se recomienda  prescribir en una </a:t>
            </a:r>
            <a:r>
              <a:rPr lang="es-ES" sz="2400" dirty="0" err="1">
                <a:solidFill>
                  <a:srgbClr val="000099"/>
                </a:solidFill>
                <a:latin typeface="Arial" charset="0"/>
              </a:rPr>
              <a:t>isodosis</a:t>
            </a:r>
            <a:r>
              <a:rPr lang="es-ES" sz="2400" dirty="0">
                <a:solidFill>
                  <a:srgbClr val="000099"/>
                </a:solidFill>
                <a:latin typeface="Arial" charset="0"/>
              </a:rPr>
              <a:t> y no en un punto</a:t>
            </a:r>
            <a:endParaRPr lang="es-ES" sz="2400" dirty="0">
              <a:latin typeface="Arial"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a:extLst>
              <a:ext uri="{FF2B5EF4-FFF2-40B4-BE49-F238E27FC236}">
                <a16:creationId xmlns:a16="http://schemas.microsoft.com/office/drawing/2014/main" id="{0F6910B8-2453-351F-3F0B-C4F647531D5E}"/>
              </a:ext>
            </a:extLst>
          </p:cNvPr>
          <p:cNvSpPr>
            <a:spLocks noGrp="1"/>
          </p:cNvSpPr>
          <p:nvPr>
            <p:ph type="title"/>
          </p:nvPr>
        </p:nvSpPr>
        <p:spPr>
          <a:xfrm>
            <a:off x="1524000" y="1"/>
            <a:ext cx="9144000" cy="1173163"/>
          </a:xfrm>
        </p:spPr>
        <p:txBody>
          <a:bodyPr>
            <a:normAutofit fontScale="90000"/>
          </a:bodyPr>
          <a:lstStyle/>
          <a:p>
            <a:br>
              <a:rPr lang="es-ES" altLang="es-ES" sz="3200" b="1">
                <a:solidFill>
                  <a:srgbClr val="FF9933"/>
                </a:solidFill>
              </a:rPr>
            </a:br>
            <a:br>
              <a:rPr lang="es-ES" altLang="es-ES" sz="3200" b="1">
                <a:solidFill>
                  <a:srgbClr val="FF9933"/>
                </a:solidFill>
              </a:rPr>
            </a:br>
            <a:endParaRPr lang="es-ES" altLang="es-ES" sz="3200">
              <a:solidFill>
                <a:srgbClr val="FF9933"/>
              </a:solidFill>
            </a:endParaRPr>
          </a:p>
        </p:txBody>
      </p:sp>
      <p:sp>
        <p:nvSpPr>
          <p:cNvPr id="5" name="4 Rectángulo">
            <a:extLst>
              <a:ext uri="{FF2B5EF4-FFF2-40B4-BE49-F238E27FC236}">
                <a16:creationId xmlns:a16="http://schemas.microsoft.com/office/drawing/2014/main" id="{0A7B017D-7513-9CA4-A9AE-7310C677167A}"/>
              </a:ext>
            </a:extLst>
          </p:cNvPr>
          <p:cNvSpPr/>
          <p:nvPr/>
        </p:nvSpPr>
        <p:spPr>
          <a:xfrm>
            <a:off x="2057400" y="2209800"/>
            <a:ext cx="8153400" cy="4191000"/>
          </a:xfrm>
          <a:prstGeom prst="rect">
            <a:avLst/>
          </a:prstGeom>
          <a:solidFill>
            <a:srgbClr val="E7BCBB"/>
          </a:solidFill>
          <a:scene3d>
            <a:camera prst="orthographicFront"/>
            <a:lightRig rig="threePt" dir="t"/>
          </a:scene3d>
          <a:sp3d>
            <a:bevelT/>
          </a:sp3d>
        </p:spPr>
        <p:txBody>
          <a:bodyPr>
            <a:spAutoFit/>
          </a:bodyPr>
          <a:lstStyle/>
          <a:p>
            <a:pPr eaLnBrk="1" hangingPunct="1">
              <a:defRPr/>
            </a:pPr>
            <a:r>
              <a:rPr lang="es-ES" sz="2000" b="1" dirty="0">
                <a:solidFill>
                  <a:srgbClr val="000099"/>
                </a:solidFill>
              </a:rPr>
              <a:t>Dosis</a:t>
            </a:r>
          </a:p>
          <a:p>
            <a:pPr eaLnBrk="1" hangingPunct="1">
              <a:defRPr/>
            </a:pPr>
            <a:r>
              <a:rPr lang="es-ES" sz="2000" dirty="0">
                <a:solidFill>
                  <a:srgbClr val="000099"/>
                </a:solidFill>
              </a:rPr>
              <a:t>0-20 mm:    Dosis periférica 1x 24 Gy </a:t>
            </a:r>
          </a:p>
          <a:p>
            <a:pPr eaLnBrk="1" hangingPunct="1">
              <a:defRPr/>
            </a:pPr>
            <a:r>
              <a:rPr lang="es-ES" sz="2000" dirty="0">
                <a:solidFill>
                  <a:srgbClr val="000099"/>
                </a:solidFill>
              </a:rPr>
              <a:t>20-30 mm:  Dosis periférica 1x18 Gy </a:t>
            </a:r>
          </a:p>
          <a:p>
            <a:pPr eaLnBrk="1" hangingPunct="1">
              <a:defRPr/>
            </a:pPr>
            <a:r>
              <a:rPr lang="es-ES" sz="2000" dirty="0">
                <a:solidFill>
                  <a:srgbClr val="000099"/>
                </a:solidFill>
              </a:rPr>
              <a:t>&gt;30 mm:      Dosis periférica 1x15 Gy (recomienda fraccionada)</a:t>
            </a:r>
          </a:p>
          <a:p>
            <a:pPr eaLnBrk="1" hangingPunct="1">
              <a:defRPr/>
            </a:pPr>
            <a:endParaRPr lang="es-ES" sz="2000" dirty="0">
              <a:solidFill>
                <a:srgbClr val="000099"/>
              </a:solidFill>
            </a:endParaRPr>
          </a:p>
          <a:p>
            <a:pPr eaLnBrk="1" hangingPunct="1">
              <a:defRPr/>
            </a:pPr>
            <a:r>
              <a:rPr lang="es-ES" sz="2000" b="1" dirty="0" err="1">
                <a:solidFill>
                  <a:srgbClr val="000099"/>
                </a:solidFill>
              </a:rPr>
              <a:t>Constraints</a:t>
            </a:r>
            <a:endParaRPr lang="es-ES" sz="2000" b="1" dirty="0">
              <a:solidFill>
                <a:srgbClr val="000099"/>
              </a:solidFill>
            </a:endParaRPr>
          </a:p>
          <a:p>
            <a:pPr eaLnBrk="1" hangingPunct="1">
              <a:defRPr/>
            </a:pPr>
            <a:r>
              <a:rPr lang="es-ES" sz="2000" b="1" dirty="0">
                <a:solidFill>
                  <a:srgbClr val="000099"/>
                </a:solidFill>
              </a:rPr>
              <a:t>V12 Gy   </a:t>
            </a:r>
            <a:r>
              <a:rPr lang="es-ES" sz="2000" dirty="0">
                <a:solidFill>
                  <a:srgbClr val="000099"/>
                </a:solidFill>
              </a:rPr>
              <a:t>(volumen de tejido sano que recibe 12 Gy ) &lt; de 3,4 cm</a:t>
            </a:r>
            <a:r>
              <a:rPr lang="es-ES" sz="2000" baseline="30000" dirty="0">
                <a:solidFill>
                  <a:srgbClr val="000099"/>
                </a:solidFill>
              </a:rPr>
              <a:t>3</a:t>
            </a:r>
            <a:r>
              <a:rPr lang="es-ES" sz="2000" dirty="0">
                <a:solidFill>
                  <a:srgbClr val="000099"/>
                </a:solidFill>
              </a:rPr>
              <a:t> </a:t>
            </a:r>
          </a:p>
          <a:p>
            <a:pPr eaLnBrk="1" hangingPunct="1">
              <a:defRPr/>
            </a:pPr>
            <a:r>
              <a:rPr lang="es-ES" sz="2000" dirty="0">
                <a:solidFill>
                  <a:srgbClr val="000099"/>
                </a:solidFill>
              </a:rPr>
              <a:t>	(riesgo de </a:t>
            </a:r>
            <a:r>
              <a:rPr lang="es-ES" sz="2000" dirty="0" err="1">
                <a:solidFill>
                  <a:srgbClr val="000099"/>
                </a:solidFill>
              </a:rPr>
              <a:t>radionecrosis</a:t>
            </a:r>
            <a:r>
              <a:rPr lang="es-ES" sz="2000" dirty="0">
                <a:solidFill>
                  <a:srgbClr val="000099"/>
                </a:solidFill>
              </a:rPr>
              <a:t> es casi nulo)</a:t>
            </a:r>
          </a:p>
          <a:p>
            <a:pPr eaLnBrk="1" hangingPunct="1">
              <a:defRPr/>
            </a:pPr>
            <a:r>
              <a:rPr lang="es-ES" sz="2000" b="1" dirty="0">
                <a:solidFill>
                  <a:srgbClr val="000099"/>
                </a:solidFill>
              </a:rPr>
              <a:t>Tronco cerebral</a:t>
            </a:r>
            <a:r>
              <a:rPr lang="es-ES" sz="2000" dirty="0">
                <a:solidFill>
                  <a:srgbClr val="000099"/>
                </a:solidFill>
              </a:rPr>
              <a:t>: Dosis máxima de 15 Gy, dosis umbral de 10 Gy, 	Volumen máximo por encima del umbral&lt; a 0,5 cm</a:t>
            </a:r>
            <a:r>
              <a:rPr lang="es-ES" sz="2000" baseline="30000" dirty="0">
                <a:solidFill>
                  <a:srgbClr val="000099"/>
                </a:solidFill>
              </a:rPr>
              <a:t>3</a:t>
            </a:r>
            <a:endParaRPr lang="es-ES" sz="2000" dirty="0">
              <a:solidFill>
                <a:srgbClr val="000099"/>
              </a:solidFill>
            </a:endParaRPr>
          </a:p>
          <a:p>
            <a:pPr eaLnBrk="1" hangingPunct="1">
              <a:defRPr/>
            </a:pPr>
            <a:r>
              <a:rPr lang="es-ES" sz="2000" b="1" dirty="0">
                <a:solidFill>
                  <a:srgbClr val="000099"/>
                </a:solidFill>
              </a:rPr>
              <a:t>Vías ópticas</a:t>
            </a:r>
            <a:r>
              <a:rPr lang="es-ES" sz="2000" dirty="0">
                <a:solidFill>
                  <a:srgbClr val="000099"/>
                </a:solidFill>
              </a:rPr>
              <a:t>: Dosis máxima de 10 Gy, dosis umbral de 8 Gy,</a:t>
            </a:r>
          </a:p>
          <a:p>
            <a:pPr eaLnBrk="1" hangingPunct="1">
              <a:defRPr/>
            </a:pPr>
            <a:r>
              <a:rPr lang="es-ES" sz="2000" dirty="0">
                <a:solidFill>
                  <a:srgbClr val="000099"/>
                </a:solidFill>
              </a:rPr>
              <a:t>	Volumen máximo por encima del umbral&lt; a 0,2 cm</a:t>
            </a:r>
            <a:r>
              <a:rPr lang="es-ES" sz="2000" baseline="30000" dirty="0">
                <a:solidFill>
                  <a:srgbClr val="000099"/>
                </a:solidFill>
              </a:rPr>
              <a:t>3</a:t>
            </a:r>
            <a:endParaRPr lang="es-ES" sz="2000" dirty="0">
              <a:solidFill>
                <a:srgbClr val="000099"/>
              </a:solidFill>
            </a:endParaRPr>
          </a:p>
          <a:p>
            <a:pPr eaLnBrk="1" hangingPunct="1">
              <a:defRPr/>
            </a:pPr>
            <a:endParaRPr lang="es-ES" sz="2400" dirty="0">
              <a:solidFill>
                <a:srgbClr val="000099"/>
              </a:solidFill>
            </a:endParaRPr>
          </a:p>
        </p:txBody>
      </p:sp>
      <p:pic>
        <p:nvPicPr>
          <p:cNvPr id="66566" name="Picture 7">
            <a:extLst>
              <a:ext uri="{FF2B5EF4-FFF2-40B4-BE49-F238E27FC236}">
                <a16:creationId xmlns:a16="http://schemas.microsoft.com/office/drawing/2014/main" id="{A8EBFEF1-ECD0-6978-7EA8-088A519D2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1534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Título">
            <a:extLst>
              <a:ext uri="{FF2B5EF4-FFF2-40B4-BE49-F238E27FC236}">
                <a16:creationId xmlns:a16="http://schemas.microsoft.com/office/drawing/2014/main" id="{235C7182-4F41-F24C-A8DD-DCA2656717A6}"/>
              </a:ext>
            </a:extLst>
          </p:cNvPr>
          <p:cNvSpPr>
            <a:spLocks noGrp="1"/>
          </p:cNvSpPr>
          <p:nvPr>
            <p:ph type="title"/>
          </p:nvPr>
        </p:nvSpPr>
        <p:spPr>
          <a:xfrm>
            <a:off x="1905000" y="0"/>
            <a:ext cx="8763000" cy="1371600"/>
          </a:xfrm>
        </p:spPr>
        <p:txBody>
          <a:bodyPr/>
          <a:lstStyle/>
          <a:p>
            <a:br>
              <a:rPr lang="es-ES" altLang="es-ES" sz="3600">
                <a:solidFill>
                  <a:srgbClr val="FF9933"/>
                </a:solidFill>
              </a:rPr>
            </a:br>
            <a:endParaRPr lang="es-ES" altLang="es-ES" sz="3600" b="1">
              <a:solidFill>
                <a:srgbClr val="FF9933"/>
              </a:solidFill>
            </a:endParaRPr>
          </a:p>
        </p:txBody>
      </p:sp>
      <p:sp>
        <p:nvSpPr>
          <p:cNvPr id="69635" name="2 Marcador de contenido">
            <a:extLst>
              <a:ext uri="{FF2B5EF4-FFF2-40B4-BE49-F238E27FC236}">
                <a16:creationId xmlns:a16="http://schemas.microsoft.com/office/drawing/2014/main" id="{5114B197-7405-0E83-6792-7C933AD6D616}"/>
              </a:ext>
            </a:extLst>
          </p:cNvPr>
          <p:cNvSpPr>
            <a:spLocks noGrp="1"/>
          </p:cNvSpPr>
          <p:nvPr>
            <p:ph idx="1"/>
          </p:nvPr>
        </p:nvSpPr>
        <p:spPr>
          <a:xfrm>
            <a:off x="545431" y="990600"/>
            <a:ext cx="11229473" cy="5650832"/>
          </a:xfrm>
        </p:spPr>
        <p:txBody>
          <a:bodyPr>
            <a:normAutofit lnSpcReduction="10000"/>
          </a:bodyPr>
          <a:lstStyle/>
          <a:p>
            <a:pPr>
              <a:buFont typeface="Arial" panose="020B0604020202020204" pitchFamily="34" charset="0"/>
              <a:buNone/>
              <a:defRPr/>
            </a:pPr>
            <a:r>
              <a:rPr lang="es-ES" altLang="es-ES" sz="2400" dirty="0">
                <a:solidFill>
                  <a:srgbClr val="000099"/>
                </a:solidFill>
              </a:rPr>
              <a:t>Se aconseja en:</a:t>
            </a:r>
          </a:p>
          <a:p>
            <a:pPr>
              <a:buFont typeface="Arial" panose="020B0604020202020204" pitchFamily="34" charset="0"/>
              <a:buNone/>
              <a:defRPr/>
            </a:pPr>
            <a:endParaRPr lang="es-ES" altLang="es-ES" sz="2400" dirty="0">
              <a:solidFill>
                <a:srgbClr val="000099"/>
              </a:solidFill>
            </a:endParaRPr>
          </a:p>
          <a:p>
            <a:pPr>
              <a:defRPr/>
            </a:pPr>
            <a:r>
              <a:rPr lang="es-ES" altLang="es-ES" sz="2400" dirty="0">
                <a:solidFill>
                  <a:srgbClr val="000099"/>
                </a:solidFill>
              </a:rPr>
              <a:t>Metástasis de &gt;de 25-30 mm y 40 mm en el postoperatorio</a:t>
            </a:r>
          </a:p>
          <a:p>
            <a:pPr>
              <a:defRPr/>
            </a:pPr>
            <a:r>
              <a:rPr lang="es-ES" altLang="es-ES" sz="2400" dirty="0">
                <a:solidFill>
                  <a:srgbClr val="000099"/>
                </a:solidFill>
              </a:rPr>
              <a:t>A menos de 3 mm de los órganos de riesgo como el quiasmo óptico,  el tronco cerebral cerca de los ganglios basales</a:t>
            </a:r>
          </a:p>
          <a:p>
            <a:pPr>
              <a:defRPr/>
            </a:pPr>
            <a:endParaRPr lang="es-ES" altLang="es-ES" sz="2400" dirty="0">
              <a:solidFill>
                <a:srgbClr val="000099"/>
              </a:solidFill>
            </a:endParaRPr>
          </a:p>
          <a:p>
            <a:pPr>
              <a:defRPr/>
            </a:pPr>
            <a:r>
              <a:rPr lang="es-ES" altLang="es-ES" sz="2400" b="1" dirty="0">
                <a:solidFill>
                  <a:srgbClr val="000099"/>
                </a:solidFill>
              </a:rPr>
              <a:t>No hay consenso sobre: </a:t>
            </a:r>
          </a:p>
          <a:p>
            <a:pPr lvl="1">
              <a:buFont typeface="Wingdings" panose="05000000000000000000" pitchFamily="2" charset="2"/>
              <a:buChar char="Ø"/>
              <a:defRPr/>
            </a:pPr>
            <a:r>
              <a:rPr lang="es-ES" altLang="es-ES" dirty="0">
                <a:solidFill>
                  <a:srgbClr val="000099"/>
                </a:solidFill>
              </a:rPr>
              <a:t>Numero de fracciones, ni la dosis por fracción  (3 y 5 sesiones de 7 a 11 Gy )</a:t>
            </a:r>
          </a:p>
          <a:p>
            <a:pPr lvl="1">
              <a:buFont typeface="Wingdings" panose="05000000000000000000" pitchFamily="2" charset="2"/>
              <a:buChar char="Ø"/>
              <a:defRPr/>
            </a:pPr>
            <a:r>
              <a:rPr lang="es-ES" altLang="es-ES" dirty="0">
                <a:solidFill>
                  <a:srgbClr val="000099"/>
                </a:solidFill>
              </a:rPr>
              <a:t>Prescripción de la dosis, (en el centro, en la </a:t>
            </a:r>
            <a:r>
              <a:rPr lang="es-ES" altLang="es-ES" dirty="0" err="1">
                <a:solidFill>
                  <a:srgbClr val="000099"/>
                </a:solidFill>
              </a:rPr>
              <a:t>isodosis</a:t>
            </a:r>
            <a:r>
              <a:rPr lang="es-ES" altLang="es-ES" dirty="0">
                <a:solidFill>
                  <a:srgbClr val="000099"/>
                </a:solidFill>
              </a:rPr>
              <a:t>, pero cual?)</a:t>
            </a:r>
          </a:p>
          <a:p>
            <a:pPr marL="0" indent="0">
              <a:buNone/>
              <a:defRPr/>
            </a:pPr>
            <a:endParaRPr lang="es-ES" altLang="es-ES" sz="2400" dirty="0">
              <a:solidFill>
                <a:srgbClr val="000099"/>
              </a:solidFill>
            </a:endParaRPr>
          </a:p>
          <a:p>
            <a:pPr>
              <a:defRPr/>
            </a:pPr>
            <a:r>
              <a:rPr lang="es-ES" altLang="es-ES" sz="2400" dirty="0">
                <a:solidFill>
                  <a:srgbClr val="000099"/>
                </a:solidFill>
              </a:rPr>
              <a:t> La prescripción de </a:t>
            </a:r>
            <a:r>
              <a:rPr lang="es-ES" altLang="es-ES" sz="2400" dirty="0" err="1">
                <a:solidFill>
                  <a:srgbClr val="000099"/>
                </a:solidFill>
              </a:rPr>
              <a:t>isodosis</a:t>
            </a:r>
            <a:r>
              <a:rPr lang="es-ES" altLang="es-ES" sz="2400" dirty="0">
                <a:solidFill>
                  <a:srgbClr val="000099"/>
                </a:solidFill>
              </a:rPr>
              <a:t> de 70 a 90% </a:t>
            </a:r>
          </a:p>
          <a:p>
            <a:pPr>
              <a:defRPr/>
            </a:pPr>
            <a:endParaRPr lang="es-ES" altLang="es-ES" sz="2400" dirty="0">
              <a:solidFill>
                <a:srgbClr val="000099"/>
              </a:solidFill>
            </a:endParaRPr>
          </a:p>
          <a:p>
            <a:pPr>
              <a:defRPr/>
            </a:pPr>
            <a:r>
              <a:rPr lang="es-ES" altLang="es-ES" sz="2400" dirty="0">
                <a:solidFill>
                  <a:srgbClr val="000099"/>
                </a:solidFill>
              </a:rPr>
              <a:t>Definimos un margen de 1 mm al GTV para la infiltración microscópica y un margen adicional (1 a 2 mm)</a:t>
            </a:r>
          </a:p>
          <a:p>
            <a:pPr>
              <a:defRPr/>
            </a:pPr>
            <a:endParaRPr lang="es-ES" altLang="es-ES" sz="2000" dirty="0"/>
          </a:p>
        </p:txBody>
      </p:sp>
      <p:sp>
        <p:nvSpPr>
          <p:cNvPr id="6" name="Título 1">
            <a:extLst>
              <a:ext uri="{FF2B5EF4-FFF2-40B4-BE49-F238E27FC236}">
                <a16:creationId xmlns:a16="http://schemas.microsoft.com/office/drawing/2014/main" id="{32DBBFCB-B593-3CF0-F344-C1E231876BDE}"/>
              </a:ext>
            </a:extLst>
          </p:cNvPr>
          <p:cNvSpPr txBox="1">
            <a:spLocks/>
          </p:cNvSpPr>
          <p:nvPr/>
        </p:nvSpPr>
        <p:spPr bwMode="auto">
          <a:xfrm>
            <a:off x="1524000" y="0"/>
            <a:ext cx="9144000" cy="1066800"/>
          </a:xfrm>
          <a:prstGeom prst="rect">
            <a:avLst/>
          </a:prstGeom>
          <a:noFill/>
          <a:ln w="9525">
            <a:noFill/>
            <a:miter lim="800000"/>
            <a:headEnd/>
            <a:tailEnd/>
          </a:ln>
        </p:spPr>
        <p:txBody>
          <a:bodyPr anchor="ctr"/>
          <a:lstStyle/>
          <a:p>
            <a:pPr algn="ctr">
              <a:defRPr/>
            </a:pPr>
            <a:endParaRPr lang="es-ES" sz="4400" b="1" dirty="0">
              <a:solidFill>
                <a:srgbClr val="FF9900"/>
              </a:solidFill>
              <a:latin typeface="+mj-lt"/>
              <a:cs typeface="+mj-cs"/>
            </a:endParaRPr>
          </a:p>
          <a:p>
            <a:pPr algn="ctr">
              <a:defRPr/>
            </a:pPr>
            <a:r>
              <a:rPr lang="es-ES" sz="3200" b="1" dirty="0">
                <a:solidFill>
                  <a:srgbClr val="D91598"/>
                </a:solidFill>
                <a:latin typeface="Arial" charset="0"/>
              </a:rPr>
              <a:t>Radioterapia fraccionada </a:t>
            </a:r>
            <a:r>
              <a:rPr lang="es-ES" sz="3200" b="1" dirty="0" err="1">
                <a:solidFill>
                  <a:srgbClr val="D91598"/>
                </a:solidFill>
                <a:latin typeface="Arial" charset="0"/>
              </a:rPr>
              <a:t>estereotaxica</a:t>
            </a:r>
            <a:endParaRPr lang="es-ES" sz="3200" b="1" dirty="0">
              <a:solidFill>
                <a:srgbClr val="D91598"/>
              </a:solidFill>
              <a:latin typeface="+mj-lt"/>
              <a:cs typeface="+mj-cs"/>
            </a:endParaRPr>
          </a:p>
          <a:p>
            <a:pPr algn="ctr">
              <a:defRPr/>
            </a:pPr>
            <a:endParaRPr lang="es-ES" sz="4400" b="1" dirty="0">
              <a:solidFill>
                <a:srgbClr val="FF9900"/>
              </a:solidFill>
              <a:latin typeface="+mj-lt"/>
              <a:cs typeface="+mj-cs"/>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2 Marcador de contenido">
            <a:extLst>
              <a:ext uri="{FF2B5EF4-FFF2-40B4-BE49-F238E27FC236}">
                <a16:creationId xmlns:a16="http://schemas.microsoft.com/office/drawing/2014/main" id="{38FA2C13-CD33-BBD3-B074-248D52A59376}"/>
              </a:ext>
            </a:extLst>
          </p:cNvPr>
          <p:cNvSpPr>
            <a:spLocks noGrp="1"/>
          </p:cNvSpPr>
          <p:nvPr>
            <p:ph idx="1"/>
          </p:nvPr>
        </p:nvSpPr>
        <p:spPr>
          <a:xfrm>
            <a:off x="2057400" y="2590800"/>
            <a:ext cx="8229600" cy="4267200"/>
          </a:xfrm>
          <a:solidFill>
            <a:srgbClr val="E7BCBB"/>
          </a:solidFill>
        </p:spPr>
        <p:txBody>
          <a:bodyPr/>
          <a:lstStyle/>
          <a:p>
            <a:pPr>
              <a:buFont typeface="Arial" panose="020B0604020202020204" pitchFamily="34" charset="0"/>
              <a:buNone/>
            </a:pPr>
            <a:r>
              <a:rPr lang="es-ES" altLang="es-ES" b="1">
                <a:solidFill>
                  <a:srgbClr val="000099"/>
                </a:solidFill>
              </a:rPr>
              <a:t>Dosis</a:t>
            </a:r>
          </a:p>
          <a:p>
            <a:r>
              <a:rPr lang="es-ES" altLang="es-ES" sz="2000">
                <a:solidFill>
                  <a:srgbClr val="000099"/>
                </a:solidFill>
              </a:rPr>
              <a:t>Se recomienda una dosis equivalente de menos de 40 Gy</a:t>
            </a:r>
          </a:p>
          <a:p>
            <a:pPr lvl="2">
              <a:buFont typeface="Wingdings" panose="05000000000000000000" pitchFamily="2" charset="2"/>
              <a:buChar char="Ø"/>
            </a:pPr>
            <a:r>
              <a:rPr lang="es-ES" altLang="es-ES" sz="1800">
                <a:solidFill>
                  <a:srgbClr val="000099"/>
                </a:solidFill>
              </a:rPr>
              <a:t>Tres fracciones de 8.5 Gy </a:t>
            </a:r>
          </a:p>
          <a:p>
            <a:pPr lvl="2">
              <a:buFont typeface="Wingdings" panose="05000000000000000000" pitchFamily="2" charset="2"/>
              <a:buChar char="Ø"/>
            </a:pPr>
            <a:r>
              <a:rPr lang="es-ES" altLang="es-ES" sz="1800">
                <a:solidFill>
                  <a:srgbClr val="000099"/>
                </a:solidFill>
              </a:rPr>
              <a:t>Tres fracciones de 10 Gy </a:t>
            </a:r>
          </a:p>
          <a:p>
            <a:pPr>
              <a:buFont typeface="Arial" panose="020B0604020202020204" pitchFamily="34" charset="0"/>
              <a:buNone/>
            </a:pPr>
            <a:r>
              <a:rPr lang="es-ES" altLang="es-ES" b="1">
                <a:solidFill>
                  <a:srgbClr val="000099"/>
                </a:solidFill>
              </a:rPr>
              <a:t>Constrains</a:t>
            </a:r>
          </a:p>
          <a:p>
            <a:r>
              <a:rPr lang="es-ES" altLang="es-ES" sz="2000" b="1">
                <a:solidFill>
                  <a:srgbClr val="000099"/>
                </a:solidFill>
              </a:rPr>
              <a:t>Diámetro máximo de 45 -50</a:t>
            </a:r>
            <a:r>
              <a:rPr lang="es-ES" altLang="es-ES" sz="2000">
                <a:solidFill>
                  <a:srgbClr val="000099"/>
                </a:solidFill>
              </a:rPr>
              <a:t> </a:t>
            </a:r>
            <a:r>
              <a:rPr lang="es-ES" altLang="es-ES" sz="1800">
                <a:solidFill>
                  <a:srgbClr val="000099"/>
                </a:solidFill>
              </a:rPr>
              <a:t>mm  riesgo de radio necrosis de menos del 10%)</a:t>
            </a:r>
            <a:endParaRPr lang="es-ES" altLang="es-ES" sz="1600">
              <a:solidFill>
                <a:srgbClr val="000099"/>
              </a:solidFill>
            </a:endParaRPr>
          </a:p>
          <a:p>
            <a:r>
              <a:rPr lang="es-ES" altLang="es-ES" sz="2000" b="1">
                <a:solidFill>
                  <a:srgbClr val="000099"/>
                </a:solidFill>
              </a:rPr>
              <a:t>Tronco cerebral</a:t>
            </a:r>
            <a:r>
              <a:rPr lang="es-ES" altLang="es-ES" sz="2000">
                <a:solidFill>
                  <a:srgbClr val="000099"/>
                </a:solidFill>
              </a:rPr>
              <a:t>: </a:t>
            </a:r>
            <a:r>
              <a:rPr lang="es-ES" altLang="es-ES" sz="1800">
                <a:solidFill>
                  <a:srgbClr val="000099"/>
                </a:solidFill>
              </a:rPr>
              <a:t>Dosis máxima de 23,1 Gy,  dosis umbral de 18 Gy</a:t>
            </a:r>
          </a:p>
          <a:p>
            <a:pPr lvl="4">
              <a:buFont typeface="Arial" panose="020B0604020202020204" pitchFamily="34" charset="0"/>
              <a:buNone/>
            </a:pPr>
            <a:r>
              <a:rPr lang="es-ES" altLang="es-ES">
                <a:solidFill>
                  <a:srgbClr val="000099"/>
                </a:solidFill>
              </a:rPr>
              <a:t>      Volumen máximo de la dosis umbral de &lt;0.5 cm</a:t>
            </a:r>
            <a:r>
              <a:rPr lang="es-ES" altLang="es-ES" baseline="30000">
                <a:solidFill>
                  <a:srgbClr val="000099"/>
                </a:solidFill>
              </a:rPr>
              <a:t>3</a:t>
            </a:r>
            <a:endParaRPr lang="es-ES" altLang="es-ES">
              <a:solidFill>
                <a:srgbClr val="000099"/>
              </a:solidFill>
            </a:endParaRPr>
          </a:p>
          <a:p>
            <a:r>
              <a:rPr lang="es-ES" altLang="es-ES" sz="2000" b="1">
                <a:solidFill>
                  <a:srgbClr val="000099"/>
                </a:solidFill>
              </a:rPr>
              <a:t>Vías ópticas</a:t>
            </a:r>
            <a:r>
              <a:rPr lang="es-ES" altLang="es-ES" sz="2000">
                <a:solidFill>
                  <a:srgbClr val="000099"/>
                </a:solidFill>
              </a:rPr>
              <a:t>:        </a:t>
            </a:r>
            <a:r>
              <a:rPr lang="es-ES" altLang="es-ES" sz="1800">
                <a:solidFill>
                  <a:srgbClr val="000099"/>
                </a:solidFill>
              </a:rPr>
              <a:t>Dosis máxima de 17.4 Gy, dosis umbral de 15.3 Gy</a:t>
            </a:r>
          </a:p>
          <a:p>
            <a:pPr>
              <a:buFont typeface="Arial" panose="020B0604020202020204" pitchFamily="34" charset="0"/>
              <a:buNone/>
            </a:pPr>
            <a:r>
              <a:rPr lang="es-ES" altLang="es-ES" sz="1800">
                <a:solidFill>
                  <a:srgbClr val="000099"/>
                </a:solidFill>
              </a:rPr>
              <a:t>                                         Volumen máximo de la dosis umbral de &lt;0.2 cm</a:t>
            </a:r>
            <a:r>
              <a:rPr lang="es-ES" altLang="es-ES" sz="1800" baseline="30000">
                <a:solidFill>
                  <a:srgbClr val="000099"/>
                </a:solidFill>
              </a:rPr>
              <a:t>3</a:t>
            </a:r>
            <a:endParaRPr lang="es-ES" altLang="es-ES" sz="1800">
              <a:solidFill>
                <a:srgbClr val="000099"/>
              </a:solidFill>
            </a:endParaRPr>
          </a:p>
        </p:txBody>
      </p:sp>
      <p:pic>
        <p:nvPicPr>
          <p:cNvPr id="68611" name="Picture 7">
            <a:extLst>
              <a:ext uri="{FF2B5EF4-FFF2-40B4-BE49-F238E27FC236}">
                <a16:creationId xmlns:a16="http://schemas.microsoft.com/office/drawing/2014/main" id="{63E7A7BD-1A0C-F413-0998-EA28F934F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46076"/>
            <a:ext cx="82296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a:extLst>
              <a:ext uri="{FF2B5EF4-FFF2-40B4-BE49-F238E27FC236}">
                <a16:creationId xmlns:a16="http://schemas.microsoft.com/office/drawing/2014/main" id="{DA229EB6-6288-F653-5593-CF5564725E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1" y="152400"/>
            <a:ext cx="8482013" cy="4495800"/>
          </a:xfrm>
          <a:noFill/>
        </p:spPr>
      </p:pic>
      <p:sp>
        <p:nvSpPr>
          <p:cNvPr id="49156" name="4 Rectángulo">
            <a:extLst>
              <a:ext uri="{FF2B5EF4-FFF2-40B4-BE49-F238E27FC236}">
                <a16:creationId xmlns:a16="http://schemas.microsoft.com/office/drawing/2014/main" id="{0C0EBD71-735C-B380-F0B7-612A694B96D3}"/>
              </a:ext>
            </a:extLst>
          </p:cNvPr>
          <p:cNvSpPr>
            <a:spLocks noChangeArrowheads="1"/>
          </p:cNvSpPr>
          <p:nvPr/>
        </p:nvSpPr>
        <p:spPr bwMode="auto">
          <a:xfrm>
            <a:off x="1828800" y="5033664"/>
            <a:ext cx="8534400" cy="923330"/>
          </a:xfrm>
          <a:prstGeom prst="rect">
            <a:avLst/>
          </a:prstGeom>
          <a:solidFill>
            <a:srgbClr val="E7BCBB"/>
          </a:solidFill>
          <a:ln w="9525">
            <a:noFill/>
            <a:miter lim="800000"/>
            <a:headEnd/>
            <a:tailEnd/>
          </a:ln>
          <a:scene3d>
            <a:camera prst="orthographicFront"/>
            <a:lightRig rig="threePt" dir="t"/>
          </a:scene3d>
          <a:sp3d>
            <a:bevelT/>
          </a:sp3d>
        </p:spPr>
        <p:txBody>
          <a:bodyPr>
            <a:spAutoFit/>
          </a:bodyPr>
          <a:lstStyle/>
          <a:p>
            <a:pPr algn="just" eaLnBrk="1" hangingPunct="1">
              <a:defRPr/>
            </a:pPr>
            <a:r>
              <a:rPr lang="es-ES" dirty="0">
                <a:latin typeface="Arial" charset="0"/>
              </a:rPr>
              <a:t>Hunter demuestra en un estudio retrospectivo, que la mediana de la  supervivencia global en pacientes con 5 o mas metástasis fue de 7,5 m después de la SRS.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a:extLst>
              <a:ext uri="{FF2B5EF4-FFF2-40B4-BE49-F238E27FC236}">
                <a16:creationId xmlns:a16="http://schemas.microsoft.com/office/drawing/2014/main" id="{B2B3B1BF-1F3B-DD2F-DBEF-01DFD02135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72200" y="381001"/>
            <a:ext cx="4495800" cy="3476625"/>
          </a:xfrm>
          <a:noFill/>
        </p:spPr>
      </p:pic>
      <p:pic>
        <p:nvPicPr>
          <p:cNvPr id="77827" name="Picture 5">
            <a:extLst>
              <a:ext uri="{FF2B5EF4-FFF2-40B4-BE49-F238E27FC236}">
                <a16:creationId xmlns:a16="http://schemas.microsoft.com/office/drawing/2014/main" id="{E5046C32-01AD-48D8-D555-B19D81965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1000"/>
            <a:ext cx="40386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a:extLst>
              <a:ext uri="{FF2B5EF4-FFF2-40B4-BE49-F238E27FC236}">
                <a16:creationId xmlns:a16="http://schemas.microsoft.com/office/drawing/2014/main" id="{3A832C8E-7FB1-9923-A649-63677A6FE426}"/>
              </a:ext>
            </a:extLst>
          </p:cNvPr>
          <p:cNvSpPr/>
          <p:nvPr/>
        </p:nvSpPr>
        <p:spPr>
          <a:xfrm>
            <a:off x="1828800" y="4495800"/>
            <a:ext cx="8534400" cy="1477328"/>
          </a:xfrm>
          <a:prstGeom prst="rect">
            <a:avLst/>
          </a:prstGeom>
          <a:solidFill>
            <a:srgbClr val="E7BCBB"/>
          </a:solidFill>
          <a:scene3d>
            <a:camera prst="orthographicFront"/>
            <a:lightRig rig="threePt" dir="t"/>
          </a:scene3d>
          <a:sp3d>
            <a:bevelT/>
          </a:sp3d>
        </p:spPr>
        <p:txBody>
          <a:bodyPr>
            <a:spAutoFit/>
          </a:bodyPr>
          <a:lstStyle/>
          <a:p>
            <a:pPr algn="just" eaLnBrk="1" hangingPunct="1">
              <a:defRPr/>
            </a:pPr>
            <a:r>
              <a:rPr lang="es-ES" dirty="0">
                <a:latin typeface="Arial" charset="0"/>
              </a:rPr>
              <a:t>La SRS en los pacientes con  cinco o más lesiones cerebrales es un tratamiento eficaz, especialmente para los pacientes que previamente han sido tratados con WBRT. </a:t>
            </a:r>
          </a:p>
          <a:p>
            <a:pPr algn="just" eaLnBrk="1" hangingPunct="1">
              <a:defRPr/>
            </a:pPr>
            <a:endParaRPr lang="es-ES" dirty="0">
              <a:latin typeface="Arial" charset="0"/>
            </a:endParaRPr>
          </a:p>
          <a:p>
            <a:pPr algn="just" eaLnBrk="1" hangingPunct="1">
              <a:defRPr/>
            </a:pPr>
            <a:r>
              <a:rPr lang="es-ES" dirty="0">
                <a:latin typeface="Arial" charset="0"/>
              </a:rPr>
              <a:t>KPS &gt;=80 predice un mejor resultado</a:t>
            </a:r>
          </a:p>
        </p:txBody>
      </p:sp>
      <p:sp>
        <p:nvSpPr>
          <p:cNvPr id="6" name="5 Rectángulo">
            <a:extLst>
              <a:ext uri="{FF2B5EF4-FFF2-40B4-BE49-F238E27FC236}">
                <a16:creationId xmlns:a16="http://schemas.microsoft.com/office/drawing/2014/main" id="{C0DB33F8-BAE1-89F4-9B1F-F30BE8A5EA3A}"/>
              </a:ext>
            </a:extLst>
          </p:cNvPr>
          <p:cNvSpPr/>
          <p:nvPr/>
        </p:nvSpPr>
        <p:spPr>
          <a:xfrm>
            <a:off x="4419600" y="990600"/>
            <a:ext cx="914400" cy="304800"/>
          </a:xfrm>
          <a:prstGeom prst="rect">
            <a:avLst/>
          </a:prstGeom>
          <a:solidFill>
            <a:schemeClr val="accent3">
              <a:lumMod val="60000"/>
              <a:lumOff val="40000"/>
              <a:alpha val="2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7" name="6 Rectángulo">
            <a:extLst>
              <a:ext uri="{FF2B5EF4-FFF2-40B4-BE49-F238E27FC236}">
                <a16:creationId xmlns:a16="http://schemas.microsoft.com/office/drawing/2014/main" id="{0BA44C6F-41D2-D336-B8D3-8973B8AAC1D2}"/>
              </a:ext>
            </a:extLst>
          </p:cNvPr>
          <p:cNvSpPr/>
          <p:nvPr/>
        </p:nvSpPr>
        <p:spPr>
          <a:xfrm>
            <a:off x="8610600" y="914400"/>
            <a:ext cx="914400" cy="304800"/>
          </a:xfrm>
          <a:prstGeom prst="rect">
            <a:avLst/>
          </a:prstGeom>
          <a:solidFill>
            <a:schemeClr val="accent3">
              <a:lumMod val="60000"/>
              <a:lumOff val="40000"/>
              <a:alpha val="2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Título">
            <a:extLst>
              <a:ext uri="{FF2B5EF4-FFF2-40B4-BE49-F238E27FC236}">
                <a16:creationId xmlns:a16="http://schemas.microsoft.com/office/drawing/2014/main" id="{90502FA2-AC4F-E70B-BFD6-E03FC6C3DCB8}"/>
              </a:ext>
            </a:extLst>
          </p:cNvPr>
          <p:cNvSpPr>
            <a:spLocks noGrp="1"/>
          </p:cNvSpPr>
          <p:nvPr>
            <p:ph type="title"/>
          </p:nvPr>
        </p:nvSpPr>
        <p:spPr/>
        <p:txBody>
          <a:bodyPr/>
          <a:lstStyle/>
          <a:p>
            <a:endParaRPr lang="es-ES" altLang="es-ES"/>
          </a:p>
        </p:txBody>
      </p:sp>
      <p:pic>
        <p:nvPicPr>
          <p:cNvPr id="83971" name="Picture 7">
            <a:extLst>
              <a:ext uri="{FF2B5EF4-FFF2-40B4-BE49-F238E27FC236}">
                <a16:creationId xmlns:a16="http://schemas.microsoft.com/office/drawing/2014/main" id="{B03FAD09-8C88-9BC1-D195-0D5673401A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533400"/>
            <a:ext cx="8597900" cy="2514600"/>
          </a:xfrm>
          <a:noFill/>
        </p:spPr>
      </p:pic>
      <p:pic>
        <p:nvPicPr>
          <p:cNvPr id="83972" name="Picture 8">
            <a:extLst>
              <a:ext uri="{FF2B5EF4-FFF2-40B4-BE49-F238E27FC236}">
                <a16:creationId xmlns:a16="http://schemas.microsoft.com/office/drawing/2014/main" id="{108C94A7-D9C3-E7A6-C613-00E4597DE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200400"/>
            <a:ext cx="27432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a:extLst>
              <a:ext uri="{FF2B5EF4-FFF2-40B4-BE49-F238E27FC236}">
                <a16:creationId xmlns:a16="http://schemas.microsoft.com/office/drawing/2014/main" id="{23AD703A-66A1-6910-DABF-0F6A404A6E9F}"/>
              </a:ext>
            </a:extLst>
          </p:cNvPr>
          <p:cNvSpPr/>
          <p:nvPr/>
        </p:nvSpPr>
        <p:spPr>
          <a:xfrm>
            <a:off x="5181600" y="3187149"/>
            <a:ext cx="5181600" cy="3631763"/>
          </a:xfrm>
          <a:prstGeom prst="rect">
            <a:avLst/>
          </a:prstGeom>
          <a:solidFill>
            <a:srgbClr val="E7BCBB"/>
          </a:solidFill>
          <a:scene3d>
            <a:camera prst="orthographicFront"/>
            <a:lightRig rig="threePt" dir="t"/>
          </a:scene3d>
          <a:sp3d>
            <a:bevelT/>
          </a:sp3d>
        </p:spPr>
        <p:txBody>
          <a:bodyPr>
            <a:spAutoFit/>
          </a:bodyPr>
          <a:lstStyle/>
          <a:p>
            <a:pPr algn="just" eaLnBrk="1" hangingPunct="1">
              <a:defRPr/>
            </a:pPr>
            <a:r>
              <a:rPr lang="es-ES" dirty="0">
                <a:latin typeface="Arial" charset="0"/>
              </a:rPr>
              <a:t>En este estudio prospectivo observacional que incluye 1194 pacientes de una a 10 metástasis cerebrales que se realizo en 23 hospitales de Japón </a:t>
            </a:r>
            <a:r>
              <a:rPr lang="es-ES" sz="2000" b="1" dirty="0">
                <a:latin typeface="Arial" charset="0"/>
              </a:rPr>
              <a:t>no encuentran diferencias en la supervivencia global en pacientes que tenían de 2 a 4 metástasis “vs” los que tenían 5 o mas cuando se trataron con SRS sola </a:t>
            </a:r>
            <a:endParaRPr lang="es-ES" dirty="0">
              <a:latin typeface="Arial" charset="0"/>
            </a:endParaRPr>
          </a:p>
          <a:p>
            <a:pPr algn="just" eaLnBrk="1" hangingPunct="1">
              <a:defRPr/>
            </a:pPr>
            <a:endParaRPr lang="es-ES" dirty="0">
              <a:latin typeface="Arial" charset="0"/>
            </a:endParaRPr>
          </a:p>
          <a:p>
            <a:pPr algn="just" eaLnBrk="1" hangingPunct="1">
              <a:defRPr/>
            </a:pPr>
            <a:r>
              <a:rPr lang="es-ES" sz="2000" b="1" dirty="0">
                <a:latin typeface="Arial" charset="0"/>
              </a:rPr>
              <a:t>13,9 m en una metástasis  </a:t>
            </a:r>
          </a:p>
          <a:p>
            <a:pPr algn="just" eaLnBrk="1" hangingPunct="1">
              <a:defRPr/>
            </a:pPr>
            <a:r>
              <a:rPr lang="es-ES" sz="2000" b="1" dirty="0">
                <a:latin typeface="Arial" charset="0"/>
              </a:rPr>
              <a:t>10,8 m en 2 a 4 metástasis </a:t>
            </a:r>
          </a:p>
          <a:p>
            <a:pPr algn="just" eaLnBrk="1" hangingPunct="1">
              <a:defRPr/>
            </a:pPr>
            <a:r>
              <a:rPr lang="es-ES" sz="2000" b="1" dirty="0">
                <a:latin typeface="Arial" charset="0"/>
              </a:rPr>
              <a:t>10,8 m en 5 a 10 metástasis</a:t>
            </a:r>
          </a:p>
        </p:txBody>
      </p:sp>
      <p:sp>
        <p:nvSpPr>
          <p:cNvPr id="6" name="5 Rectángulo">
            <a:extLst>
              <a:ext uri="{FF2B5EF4-FFF2-40B4-BE49-F238E27FC236}">
                <a16:creationId xmlns:a16="http://schemas.microsoft.com/office/drawing/2014/main" id="{C6C9DFE4-8AF9-7961-95CC-12BAFEE11334}"/>
              </a:ext>
            </a:extLst>
          </p:cNvPr>
          <p:cNvSpPr/>
          <p:nvPr/>
        </p:nvSpPr>
        <p:spPr>
          <a:xfrm>
            <a:off x="2743200" y="3581400"/>
            <a:ext cx="762000" cy="457200"/>
          </a:xfrm>
          <a:prstGeom prst="rect">
            <a:avLst/>
          </a:prstGeom>
          <a:solidFill>
            <a:srgbClr val="92D050">
              <a:alpha val="18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a:extLst>
              <a:ext uri="{FF2B5EF4-FFF2-40B4-BE49-F238E27FC236}">
                <a16:creationId xmlns:a16="http://schemas.microsoft.com/office/drawing/2014/main" id="{A9BABE75-D192-150D-C4D0-E7F361DAE6C2}"/>
              </a:ext>
            </a:extLst>
          </p:cNvPr>
          <p:cNvSpPr/>
          <p:nvPr/>
        </p:nvSpPr>
        <p:spPr>
          <a:xfrm>
            <a:off x="1676400" y="1600201"/>
            <a:ext cx="8763000" cy="3108543"/>
          </a:xfrm>
          <a:prstGeom prst="rect">
            <a:avLst/>
          </a:prstGeom>
          <a:solidFill>
            <a:srgbClr val="E7BCBB"/>
          </a:solidFill>
          <a:scene3d>
            <a:camera prst="orthographicFront"/>
            <a:lightRig rig="threePt" dir="t"/>
          </a:scene3d>
          <a:sp3d>
            <a:bevelT/>
          </a:sp3d>
        </p:spPr>
        <p:txBody>
          <a:bodyPr>
            <a:spAutoFit/>
          </a:bodyPr>
          <a:lstStyle/>
          <a:p>
            <a:pPr algn="just" eaLnBrk="1" hangingPunct="1">
              <a:defRPr/>
            </a:pPr>
            <a:r>
              <a:rPr lang="es-ES" sz="2800" dirty="0">
                <a:latin typeface="Arial" charset="0"/>
              </a:rPr>
              <a:t>Los resultados de SRS sin WBRT en pacientes con metástasis de 5 a 10 no son inferiores a los de los pacientes con 2 a 4 metástasis.</a:t>
            </a:r>
          </a:p>
          <a:p>
            <a:pPr algn="just" eaLnBrk="1" hangingPunct="1">
              <a:defRPr/>
            </a:pPr>
            <a:endParaRPr lang="es-ES" sz="2800" dirty="0">
              <a:latin typeface="Arial" charset="0"/>
            </a:endParaRPr>
          </a:p>
          <a:p>
            <a:pPr algn="just" eaLnBrk="1" hangingPunct="1">
              <a:defRPr/>
            </a:pPr>
            <a:r>
              <a:rPr lang="es-ES" sz="2800" dirty="0">
                <a:latin typeface="Arial" charset="0"/>
              </a:rPr>
              <a:t>Considerando que la SRS es menos invasiva y tiene menos efectos que la WBRT, puede ser una alternativa para estos pacientes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Título">
            <a:extLst>
              <a:ext uri="{FF2B5EF4-FFF2-40B4-BE49-F238E27FC236}">
                <a16:creationId xmlns:a16="http://schemas.microsoft.com/office/drawing/2014/main" id="{1A6DBC15-D154-BDE6-AFB1-C88D3CB90792}"/>
              </a:ext>
            </a:extLst>
          </p:cNvPr>
          <p:cNvSpPr>
            <a:spLocks noGrp="1"/>
          </p:cNvSpPr>
          <p:nvPr>
            <p:ph type="title"/>
          </p:nvPr>
        </p:nvSpPr>
        <p:spPr>
          <a:xfrm>
            <a:off x="1905000" y="0"/>
            <a:ext cx="8229600" cy="1143000"/>
          </a:xfrm>
        </p:spPr>
        <p:txBody>
          <a:bodyPr/>
          <a:lstStyle/>
          <a:p>
            <a:r>
              <a:rPr lang="es-ES" altLang="es-ES" b="1" dirty="0">
                <a:solidFill>
                  <a:srgbClr val="D91598"/>
                </a:solidFill>
              </a:rPr>
              <a:t>Abandono de la WBRT </a:t>
            </a:r>
          </a:p>
        </p:txBody>
      </p:sp>
      <p:sp>
        <p:nvSpPr>
          <p:cNvPr id="108547" name="2 Marcador de contenido">
            <a:extLst>
              <a:ext uri="{FF2B5EF4-FFF2-40B4-BE49-F238E27FC236}">
                <a16:creationId xmlns:a16="http://schemas.microsoft.com/office/drawing/2014/main" id="{CF5423F7-7945-CDC8-285C-5B0A726BFF06}"/>
              </a:ext>
            </a:extLst>
          </p:cNvPr>
          <p:cNvSpPr>
            <a:spLocks noGrp="1"/>
          </p:cNvSpPr>
          <p:nvPr>
            <p:ph idx="1"/>
          </p:nvPr>
        </p:nvSpPr>
        <p:spPr>
          <a:xfrm>
            <a:off x="721895" y="1018674"/>
            <a:ext cx="10700084" cy="5759116"/>
          </a:xfrm>
          <a:solidFill>
            <a:schemeClr val="bg1"/>
          </a:solidFill>
        </p:spPr>
        <p:txBody>
          <a:bodyPr>
            <a:normAutofit/>
          </a:bodyPr>
          <a:lstStyle/>
          <a:p>
            <a:pPr algn="just">
              <a:buFont typeface="Arial" panose="020B0604020202020204" pitchFamily="34" charset="0"/>
              <a:buNone/>
            </a:pPr>
            <a:r>
              <a:rPr lang="es-ES" altLang="es-ES" dirty="0">
                <a:solidFill>
                  <a:srgbClr val="000099"/>
                </a:solidFill>
              </a:rPr>
              <a:t>Aunque la WBRT ha demostrado la disminución de la recaída </a:t>
            </a:r>
          </a:p>
          <a:p>
            <a:pPr algn="just">
              <a:buFont typeface="Arial" panose="020B0604020202020204" pitchFamily="34" charset="0"/>
              <a:buNone/>
            </a:pPr>
            <a:r>
              <a:rPr lang="es-ES" altLang="es-ES" dirty="0">
                <a:solidFill>
                  <a:srgbClr val="000099"/>
                </a:solidFill>
              </a:rPr>
              <a:t>local y la intracraneal, no ha demostrado un  beneficio en la </a:t>
            </a:r>
          </a:p>
          <a:p>
            <a:pPr algn="just">
              <a:buFont typeface="Arial" panose="020B0604020202020204" pitchFamily="34" charset="0"/>
              <a:buNone/>
            </a:pPr>
            <a:r>
              <a:rPr lang="es-ES" altLang="es-ES" dirty="0">
                <a:solidFill>
                  <a:srgbClr val="000099"/>
                </a:solidFill>
              </a:rPr>
              <a:t>supervivencia. </a:t>
            </a:r>
          </a:p>
          <a:p>
            <a:pPr algn="just">
              <a:buFont typeface="Arial" panose="020B0604020202020204" pitchFamily="34" charset="0"/>
              <a:buNone/>
            </a:pPr>
            <a:endParaRPr lang="es-ES" altLang="es-ES" dirty="0">
              <a:solidFill>
                <a:srgbClr val="000099"/>
              </a:solidFill>
            </a:endParaRPr>
          </a:p>
          <a:p>
            <a:pPr algn="just">
              <a:buFont typeface="Arial" panose="020B0604020202020204" pitchFamily="34" charset="0"/>
              <a:buNone/>
            </a:pPr>
            <a:r>
              <a:rPr lang="es-ES" altLang="es-ES" dirty="0">
                <a:solidFill>
                  <a:srgbClr val="000099"/>
                </a:solidFill>
              </a:rPr>
              <a:t>Alteraciones neurocognitivas </a:t>
            </a:r>
          </a:p>
          <a:p>
            <a:pPr algn="just">
              <a:buFont typeface="Arial" panose="020B0604020202020204" pitchFamily="34" charset="0"/>
              <a:buNone/>
            </a:pPr>
            <a:endParaRPr lang="es-ES" altLang="es-ES" dirty="0">
              <a:solidFill>
                <a:srgbClr val="000099"/>
              </a:solidFill>
            </a:endParaRPr>
          </a:p>
          <a:p>
            <a:pPr algn="just">
              <a:buFont typeface="Arial" panose="020B0604020202020204" pitchFamily="34" charset="0"/>
              <a:buNone/>
            </a:pPr>
            <a:r>
              <a:rPr lang="es-ES" altLang="es-ES" dirty="0">
                <a:solidFill>
                  <a:srgbClr val="000099"/>
                </a:solidFill>
              </a:rPr>
              <a:t>Dados emergentes  con una ventaja  en la supervivencia con </a:t>
            </a:r>
          </a:p>
          <a:p>
            <a:pPr algn="just">
              <a:buFont typeface="Arial" panose="020B0604020202020204" pitchFamily="34" charset="0"/>
              <a:buNone/>
            </a:pPr>
            <a:r>
              <a:rPr lang="es-ES" altLang="es-ES" dirty="0">
                <a:solidFill>
                  <a:srgbClr val="000099"/>
                </a:solidFill>
              </a:rPr>
              <a:t>SRS frente a la WBRT en pacientes jóvenes de 50 años</a:t>
            </a:r>
          </a:p>
          <a:p>
            <a:pPr algn="just">
              <a:buFont typeface="Arial" panose="020B0604020202020204" pitchFamily="34" charset="0"/>
              <a:buNone/>
            </a:pPr>
            <a:endParaRPr lang="es-ES" altLang="es-ES" dirty="0">
              <a:solidFill>
                <a:srgbClr val="000099"/>
              </a:solidFill>
            </a:endParaRPr>
          </a:p>
          <a:p>
            <a:pPr algn="just">
              <a:buFont typeface="Arial" panose="020B0604020202020204" pitchFamily="34" charset="0"/>
              <a:buNone/>
            </a:pPr>
            <a:r>
              <a:rPr lang="es-ES" altLang="es-ES" dirty="0">
                <a:solidFill>
                  <a:srgbClr val="000099"/>
                </a:solidFill>
              </a:rPr>
              <a:t>Reservando la  WBRT, para pacientes con metástasis cerebrales </a:t>
            </a:r>
          </a:p>
          <a:p>
            <a:pPr algn="just">
              <a:buFont typeface="Arial" panose="020B0604020202020204" pitchFamily="34" charset="0"/>
              <a:buNone/>
            </a:pPr>
            <a:r>
              <a:rPr lang="es-ES" altLang="es-ES" dirty="0">
                <a:solidFill>
                  <a:srgbClr val="000099"/>
                </a:solidFill>
              </a:rPr>
              <a:t>múltiples.</a:t>
            </a:r>
          </a:p>
          <a:p>
            <a:pPr algn="just">
              <a:buFont typeface="Arial" panose="020B0604020202020204" pitchFamily="34" charset="0"/>
              <a:buNone/>
            </a:pPr>
            <a:endParaRPr lang="es-ES" altLang="es-ES" sz="2400" dirty="0">
              <a:solidFill>
                <a:srgbClr val="000099"/>
              </a:solidFill>
            </a:endParaRPr>
          </a:p>
          <a:p>
            <a:pPr algn="just">
              <a:buFont typeface="Arial" panose="020B0604020202020204" pitchFamily="34" charset="0"/>
              <a:buNone/>
            </a:pPr>
            <a:endParaRPr lang="es-ES" altLang="es-ES" sz="2400" dirty="0">
              <a:solidFill>
                <a:srgbClr val="000099"/>
              </a:solidFill>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Título">
            <a:extLst>
              <a:ext uri="{FF2B5EF4-FFF2-40B4-BE49-F238E27FC236}">
                <a16:creationId xmlns:a16="http://schemas.microsoft.com/office/drawing/2014/main" id="{FB0A5FDC-B198-E441-1E5B-1FE6D745CDEE}"/>
              </a:ext>
            </a:extLst>
          </p:cNvPr>
          <p:cNvSpPr>
            <a:spLocks noGrp="1"/>
          </p:cNvSpPr>
          <p:nvPr>
            <p:ph type="title"/>
          </p:nvPr>
        </p:nvSpPr>
        <p:spPr/>
        <p:txBody>
          <a:bodyPr/>
          <a:lstStyle/>
          <a:p>
            <a:endParaRPr lang="es-ES" altLang="es-ES"/>
          </a:p>
        </p:txBody>
      </p:sp>
      <p:sp>
        <p:nvSpPr>
          <p:cNvPr id="122883" name="4 Marcador de contenido">
            <a:extLst>
              <a:ext uri="{FF2B5EF4-FFF2-40B4-BE49-F238E27FC236}">
                <a16:creationId xmlns:a16="http://schemas.microsoft.com/office/drawing/2014/main" id="{BD51D259-B113-3A79-1C50-78592D5A8B1E}"/>
              </a:ext>
            </a:extLst>
          </p:cNvPr>
          <p:cNvSpPr>
            <a:spLocks noGrp="1"/>
          </p:cNvSpPr>
          <p:nvPr>
            <p:ph idx="1"/>
          </p:nvPr>
        </p:nvSpPr>
        <p:spPr/>
        <p:txBody>
          <a:bodyPr/>
          <a:lstStyle/>
          <a:p>
            <a:endParaRPr lang="es-ES" altLang="es-ES"/>
          </a:p>
        </p:txBody>
      </p:sp>
      <p:pic>
        <p:nvPicPr>
          <p:cNvPr id="122884" name="Picture 3">
            <a:extLst>
              <a:ext uri="{FF2B5EF4-FFF2-40B4-BE49-F238E27FC236}">
                <a16:creationId xmlns:a16="http://schemas.microsoft.com/office/drawing/2014/main" id="{EFF8E76A-7E0D-72BB-77CF-ADFEE672A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4625"/>
            <a:ext cx="8686800"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4">
            <a:extLst>
              <a:ext uri="{FF2B5EF4-FFF2-40B4-BE49-F238E27FC236}">
                <a16:creationId xmlns:a16="http://schemas.microsoft.com/office/drawing/2014/main" id="{73F036EA-AA83-9B6C-29E7-65CF23AED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02" t="14429" r="25833" b="8498"/>
          <a:stretch>
            <a:fillRect/>
          </a:stretch>
        </p:blipFill>
        <p:spPr bwMode="auto">
          <a:xfrm>
            <a:off x="3048001" y="131764"/>
            <a:ext cx="5497513"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79E74B3-C50D-9B3D-C7FE-1157A064F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33" t="15910" r="32500" b="5534"/>
          <a:stretch>
            <a:fillRect/>
          </a:stretch>
        </p:blipFill>
        <p:spPr bwMode="auto">
          <a:xfrm>
            <a:off x="2301876" y="101600"/>
            <a:ext cx="5497513"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5E6A6A15-E559-8E54-7639-11C442AAF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002" t="27766" r="25833" b="17392"/>
          <a:stretch>
            <a:fillRect/>
          </a:stretch>
        </p:blipFill>
        <p:spPr bwMode="auto">
          <a:xfrm>
            <a:off x="2057400" y="685800"/>
            <a:ext cx="8383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Marcador de contenido 3">
            <a:extLst>
              <a:ext uri="{FF2B5EF4-FFF2-40B4-BE49-F238E27FC236}">
                <a16:creationId xmlns:a16="http://schemas.microsoft.com/office/drawing/2014/main" id="{A4290BE4-8319-A3D0-177E-0BC1EA18FD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9525"/>
            <a:ext cx="5335588" cy="6883400"/>
          </a:xfrm>
        </p:spPr>
      </p:pic>
      <p:sp>
        <p:nvSpPr>
          <p:cNvPr id="5" name="Rectángulo 4">
            <a:extLst>
              <a:ext uri="{FF2B5EF4-FFF2-40B4-BE49-F238E27FC236}">
                <a16:creationId xmlns:a16="http://schemas.microsoft.com/office/drawing/2014/main" id="{35106804-C42E-38FB-D3B0-12A531E13C15}"/>
              </a:ext>
            </a:extLst>
          </p:cNvPr>
          <p:cNvSpPr/>
          <p:nvPr/>
        </p:nvSpPr>
        <p:spPr>
          <a:xfrm>
            <a:off x="1600200" y="381001"/>
            <a:ext cx="8839200" cy="2462213"/>
          </a:xfrm>
          <a:prstGeom prst="rect">
            <a:avLst/>
          </a:prstGeom>
          <a:solidFill>
            <a:srgbClr val="E7BCBB"/>
          </a:solidFill>
        </p:spPr>
        <p:txBody>
          <a:bodyPr>
            <a:spAutoFit/>
          </a:bodyPr>
          <a:lstStyle/>
          <a:p>
            <a:pPr>
              <a:defRPr/>
            </a:pPr>
            <a:r>
              <a:rPr lang="es-ES" sz="2800" b="1" dirty="0"/>
              <a:t>WBRT</a:t>
            </a:r>
            <a:r>
              <a:rPr lang="es-ES" sz="2800" dirty="0"/>
              <a:t> </a:t>
            </a:r>
          </a:p>
          <a:p>
            <a:pPr marL="285750" indent="-285750">
              <a:buFont typeface="Arial" panose="020B0604020202020204" pitchFamily="34" charset="0"/>
              <a:buChar char="•"/>
              <a:defRPr/>
            </a:pPr>
            <a:r>
              <a:rPr lang="es-ES" dirty="0"/>
              <a:t>En los casos que haya enfermedad SNC y progresión sistémica, con pocas opciones de tratamiento y pobre PS </a:t>
            </a:r>
          </a:p>
          <a:p>
            <a:pPr marL="285750" indent="-285750">
              <a:buFont typeface="Arial" panose="020B0604020202020204" pitchFamily="34" charset="0"/>
              <a:buChar char="•"/>
              <a:defRPr/>
            </a:pPr>
            <a:r>
              <a:rPr lang="es-ES" dirty="0"/>
              <a:t>Metástasis múltiples (&gt;3-10) especialmente si el tumor primario es </a:t>
            </a:r>
            <a:r>
              <a:rPr lang="es-ES" dirty="0" err="1"/>
              <a:t>radiosensible</a:t>
            </a:r>
            <a:r>
              <a:rPr lang="es-ES" dirty="0"/>
              <a:t> </a:t>
            </a:r>
          </a:p>
          <a:p>
            <a:pPr marL="285750" indent="-285750">
              <a:buFont typeface="Arial" panose="020B0604020202020204" pitchFamily="34" charset="0"/>
              <a:buChar char="•"/>
              <a:defRPr/>
            </a:pPr>
            <a:r>
              <a:rPr lang="es-ES" dirty="0"/>
              <a:t>Metástasis &gt;de 4 cm no candidato a SRS </a:t>
            </a:r>
          </a:p>
          <a:p>
            <a:pPr marL="285750" indent="-285750">
              <a:buFont typeface="Arial" panose="020B0604020202020204" pitchFamily="34" charset="0"/>
              <a:buChar char="•"/>
              <a:defRPr/>
            </a:pPr>
            <a:r>
              <a:rPr lang="es-ES" dirty="0"/>
              <a:t>Resección postquirúrgica de la metástasis dominante en el caso de metástasis múltiples cuando queden entre 3 y 10</a:t>
            </a:r>
          </a:p>
          <a:p>
            <a:pPr marL="285750" indent="-285750">
              <a:buFont typeface="Arial" panose="020B0604020202020204" pitchFamily="34" charset="0"/>
              <a:buChar char="•"/>
              <a:defRPr/>
            </a:pPr>
            <a:r>
              <a:rPr lang="es-ES" dirty="0"/>
              <a:t>Rescate para la recurrencia </a:t>
            </a:r>
          </a:p>
        </p:txBody>
      </p:sp>
      <p:sp>
        <p:nvSpPr>
          <p:cNvPr id="6" name="Rectángulo 5">
            <a:extLst>
              <a:ext uri="{FF2B5EF4-FFF2-40B4-BE49-F238E27FC236}">
                <a16:creationId xmlns:a16="http://schemas.microsoft.com/office/drawing/2014/main" id="{82CD9485-A4A7-6C81-F4E8-9A5E58BCA563}"/>
              </a:ext>
            </a:extLst>
          </p:cNvPr>
          <p:cNvSpPr/>
          <p:nvPr/>
        </p:nvSpPr>
        <p:spPr>
          <a:xfrm>
            <a:off x="1600200" y="3275014"/>
            <a:ext cx="8839200" cy="2185987"/>
          </a:xfrm>
          <a:prstGeom prst="rect">
            <a:avLst/>
          </a:prstGeom>
          <a:solidFill>
            <a:srgbClr val="E7BCBB"/>
          </a:solidFill>
        </p:spPr>
        <p:txBody>
          <a:bodyPr>
            <a:spAutoFit/>
          </a:bodyPr>
          <a:lstStyle/>
          <a:p>
            <a:pPr>
              <a:defRPr/>
            </a:pPr>
            <a:r>
              <a:rPr lang="es-ES" sz="2800" b="1" dirty="0"/>
              <a:t>SRS</a:t>
            </a:r>
            <a:r>
              <a:rPr lang="es-ES" dirty="0"/>
              <a:t> </a:t>
            </a:r>
          </a:p>
          <a:p>
            <a:pPr marL="285750" indent="-285750">
              <a:buFont typeface="Arial" panose="020B0604020202020204" pitchFamily="34" charset="0"/>
              <a:buChar char="•"/>
              <a:defRPr/>
            </a:pPr>
            <a:r>
              <a:rPr lang="es-ES" dirty="0"/>
              <a:t>En </a:t>
            </a:r>
            <a:r>
              <a:rPr lang="es-ES" dirty="0" err="1"/>
              <a:t>oligometastasis</a:t>
            </a:r>
            <a:r>
              <a:rPr lang="es-ES" dirty="0"/>
              <a:t> (1-3) o en metástasis múltiples especialmente si el tumor primario es </a:t>
            </a:r>
            <a:r>
              <a:rPr lang="es-ES" dirty="0" err="1"/>
              <a:t>radioresistente</a:t>
            </a:r>
            <a:r>
              <a:rPr lang="es-ES" dirty="0"/>
              <a:t> </a:t>
            </a:r>
          </a:p>
          <a:p>
            <a:pPr marL="285750" indent="-285750">
              <a:buFont typeface="Arial" panose="020B0604020202020204" pitchFamily="34" charset="0"/>
              <a:buChar char="•"/>
              <a:defRPr/>
            </a:pPr>
            <a:r>
              <a:rPr lang="es-ES" dirty="0"/>
              <a:t>Tras la resección de una metástasis única especialmente si es &gt;= 3 cm y esta en la fosa posterior</a:t>
            </a:r>
          </a:p>
          <a:p>
            <a:pPr marL="285750" indent="-285750">
              <a:buFont typeface="Arial" panose="020B0604020202020204" pitchFamily="34" charset="0"/>
              <a:buChar char="•"/>
              <a:defRPr/>
            </a:pPr>
            <a:r>
              <a:rPr lang="es-ES" dirty="0"/>
              <a:t>Recurrencia local después de cirugía de una metástasis única </a:t>
            </a:r>
          </a:p>
          <a:p>
            <a:pPr marL="285750" indent="-285750">
              <a:buFont typeface="Arial" panose="020B0604020202020204" pitchFamily="34" charset="0"/>
              <a:buChar char="•"/>
              <a:defRPr/>
            </a:pPr>
            <a:r>
              <a:rPr lang="es-ES" dirty="0"/>
              <a:t>Rescate tras la recurrencia de </a:t>
            </a:r>
            <a:r>
              <a:rPr lang="es-ES" dirty="0" err="1"/>
              <a:t>oligometatasis</a:t>
            </a:r>
            <a:r>
              <a:rPr lang="es-ES" dirty="0"/>
              <a:t> (1-3) después de la WBRT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Diagrama&#10;&#10;Descripción generada automáticamente">
            <a:extLst>
              <a:ext uri="{FF2B5EF4-FFF2-40B4-BE49-F238E27FC236}">
                <a16:creationId xmlns:a16="http://schemas.microsoft.com/office/drawing/2014/main" id="{D8A5A87C-713E-47D5-B13A-5D901C4E1FEB}"/>
              </a:ext>
            </a:extLst>
          </p:cNvPr>
          <p:cNvPicPr>
            <a:picLocks noChangeAspect="1"/>
          </p:cNvPicPr>
          <p:nvPr/>
        </p:nvPicPr>
        <p:blipFill rotWithShape="1">
          <a:blip r:embed="rId2">
            <a:extLst>
              <a:ext uri="{28A0092B-C50C-407E-A947-70E740481C1C}">
                <a14:useLocalDpi xmlns:a14="http://schemas.microsoft.com/office/drawing/2010/main" val="0"/>
              </a:ext>
            </a:extLst>
          </a:blip>
          <a:srcRect l="12379" r="19648"/>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1" name="CustomShape 2">
            <a:extLst>
              <a:ext uri="{FF2B5EF4-FFF2-40B4-BE49-F238E27FC236}">
                <a16:creationId xmlns:a16="http://schemas.microsoft.com/office/drawing/2014/main" id="{E9A55575-DB5D-497B-B0E7-E90827E80354}"/>
              </a:ext>
            </a:extLst>
          </p:cNvPr>
          <p:cNvSpPr/>
          <p:nvPr/>
        </p:nvSpPr>
        <p:spPr>
          <a:xfrm>
            <a:off x="264693" y="2230944"/>
            <a:ext cx="5308988" cy="3733758"/>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err="1">
                <a:ln>
                  <a:noFill/>
                </a:ln>
                <a:solidFill>
                  <a:schemeClr val="accent1">
                    <a:lumMod val="75000"/>
                  </a:schemeClr>
                </a:solidFill>
                <a:effectLst/>
                <a:uLnTx/>
                <a:uFillTx/>
                <a:latin typeface="Arial" panose="020B0604020202020204" pitchFamily="34" charset="0"/>
                <a:ea typeface="+mn-ea"/>
                <a:cs typeface="Arial" panose="020B0604020202020204" pitchFamily="34" charset="0"/>
              </a:rPr>
              <a:t>Stem</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1" normalizeH="0" baseline="0" noProof="0" dirty="0" err="1">
                <a:ln>
                  <a:noFill/>
                </a:ln>
                <a:solidFill>
                  <a:schemeClr val="accent1">
                    <a:lumMod val="75000"/>
                  </a:schemeClr>
                </a:solidFill>
                <a:effectLst/>
                <a:uLnTx/>
                <a:uFillTx/>
                <a:latin typeface="Arial" panose="020B0604020202020204" pitchFamily="34" charset="0"/>
                <a:ea typeface="+mn-ea"/>
                <a:cs typeface="Arial" panose="020B0604020202020204" pitchFamily="34" charset="0"/>
              </a:rPr>
              <a:t>cells</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del hipocampo origen de los déficits neurocognitivos tras la WBRT</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Ensayos clínicos </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WBRT con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IMRT/VMAT</a:t>
            </a:r>
            <a:r>
              <a:rPr kumimoji="0" lang="es-ES" sz="20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para limitar la dosis de radiación</a:t>
            </a:r>
            <a:r>
              <a:rPr kumimoji="0" lang="es-ES" sz="2000" b="1"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en el </a:t>
            </a: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hipocampo</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Menor empeoramiento</a:t>
            </a:r>
            <a:r>
              <a:rPr kumimoji="0" lang="es-ES" sz="20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en los test de deterioro cognitivo</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Técnica prometedora</a:t>
            </a:r>
            <a:r>
              <a:rPr kumimoji="0" lang="es-ES" sz="2000" b="0" i="0" u="none" strike="noStrike" kern="1200" cap="none" spc="-1" normalizeH="0" baseline="0" noProof="0" dirty="0">
                <a:ln>
                  <a:noFill/>
                </a:ln>
                <a:effectLst/>
                <a:uLnTx/>
                <a:uFillTx/>
                <a:latin typeface="Arial" panose="020B0604020202020204" pitchFamily="34" charset="0"/>
                <a:ea typeface="+mn-ea"/>
                <a:cs typeface="Arial" panose="020B0604020202020204" pitchFamily="34" charset="0"/>
              </a:rPr>
              <a:t>, pese al riesgo de recurrencia en la zona de hipocampo</a:t>
            </a:r>
          </a:p>
        </p:txBody>
      </p:sp>
      <p:sp>
        <p:nvSpPr>
          <p:cNvPr id="12" name="TextShape 1">
            <a:extLst>
              <a:ext uri="{FF2B5EF4-FFF2-40B4-BE49-F238E27FC236}">
                <a16:creationId xmlns:a16="http://schemas.microsoft.com/office/drawing/2014/main" id="{1EF19A92-5EA6-4C70-8278-E2B11E1B4518}"/>
              </a:ext>
            </a:extLst>
          </p:cNvPr>
          <p:cNvSpPr txBox="1"/>
          <p:nvPr/>
        </p:nvSpPr>
        <p:spPr>
          <a:xfrm>
            <a:off x="-6651523" y="795933"/>
            <a:ext cx="19393903" cy="1720471"/>
          </a:xfrm>
          <a:prstGeom prst="rect">
            <a:avLst/>
          </a:prstGeom>
        </p:spPr>
        <p:txBody>
          <a:bodyPr vert="horz" wrap="square" lIns="91440" tIns="45720" rIns="91440" bIns="45720" rtlCol="0" anchor="b">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s-E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 sz="28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¿Se puede hacer algo para</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s-ES" sz="28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 preservar la función cognitiva? </a:t>
            </a:r>
            <a:br>
              <a:rPr kumimoji="0" lang="es-E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s-ES" sz="28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Imagen 12">
            <a:extLst>
              <a:ext uri="{FF2B5EF4-FFF2-40B4-BE49-F238E27FC236}">
                <a16:creationId xmlns:a16="http://schemas.microsoft.com/office/drawing/2014/main" id="{9B6059F5-392C-474B-8591-5D1EF92FABCF}"/>
              </a:ext>
            </a:extLst>
          </p:cNvPr>
          <p:cNvPicPr>
            <a:picLocks noChangeAspect="1"/>
          </p:cNvPicPr>
          <p:nvPr/>
        </p:nvPicPr>
        <p:blipFill>
          <a:blip r:embed="rId3"/>
          <a:stretch>
            <a:fillRect/>
          </a:stretch>
        </p:blipFill>
        <p:spPr>
          <a:xfrm>
            <a:off x="6744766" y="4330785"/>
            <a:ext cx="5182541" cy="2149577"/>
          </a:xfrm>
          <a:prstGeom prst="rect">
            <a:avLst/>
          </a:prstGeom>
        </p:spPr>
      </p:pic>
    </p:spTree>
    <p:extLst>
      <p:ext uri="{BB962C8B-B14F-4D97-AF65-F5344CB8AC3E}">
        <p14:creationId xmlns:p14="http://schemas.microsoft.com/office/powerpoint/2010/main" val="942201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2"/>
          <p:cNvSpPr/>
          <p:nvPr/>
        </p:nvSpPr>
        <p:spPr>
          <a:xfrm>
            <a:off x="4768859" y="1566426"/>
            <a:ext cx="6811743" cy="5148776"/>
          </a:xfrm>
          <a:prstGeom prst="rect">
            <a:avLst/>
          </a:prstGeom>
          <a:solidFill>
            <a:schemeClr val="bg1"/>
          </a:solidFill>
        </p:spPr>
        <p:style>
          <a:lnRef idx="0">
            <a:scrgbClr r="0" g="0" b="0"/>
          </a:lnRef>
          <a:fillRef idx="0">
            <a:scrgbClr r="0" g="0" b="0"/>
          </a:fillRef>
          <a:effectRef idx="0">
            <a:scrgbClr r="0" g="0" b="0"/>
          </a:effectRef>
          <a:fontRef idx="minor"/>
        </p:style>
        <p:txBody>
          <a:bodyPr vert="horz" lIns="91440" tIns="45720" rIns="91440" bIns="45720" rtlCol="0">
            <a:noAutofit/>
          </a:bodyPr>
          <a:lstStyle/>
          <a:p>
            <a:pPr marL="743040" marR="0" lvl="1" indent="-228600" algn="just" defTabSz="914400" rtl="0" eaLnBrk="1" fontAlgn="auto" latinLnBrk="0" hangingPunct="1">
              <a:lnSpc>
                <a:spcPct val="10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PTV</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holocráneo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menos los hipocampos con un margen de 5 mm</a:t>
            </a:r>
          </a:p>
          <a:p>
            <a:pPr marL="514440" marR="0" lvl="1" algn="just" defTabSz="914400" rtl="0" eaLnBrk="1" fontAlgn="auto" latinLnBrk="0" hangingPunct="1">
              <a:lnSpc>
                <a:spcPct val="100000"/>
              </a:lnSpc>
              <a:spcBef>
                <a:spcPts val="0"/>
              </a:spcBef>
              <a:spcAft>
                <a:spcPts val="799"/>
              </a:spcAft>
              <a:buClr>
                <a:prstClr val="white"/>
              </a:buClr>
              <a:buSzTx/>
              <a:tabLst/>
              <a:defRPr/>
            </a:pPr>
            <a:endPar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3040" marR="0" lvl="1" indent="-228600" algn="just" defTabSz="914400" rtl="0" eaLnBrk="1" fontAlgn="auto" latinLnBrk="0" hangingPunct="1">
              <a:lnSpc>
                <a:spcPct val="10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Órganos de riesgo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514440" marR="0" lvl="1" algn="just" defTabSz="914400" rtl="0" eaLnBrk="1" fontAlgn="auto" latinLnBrk="0" hangingPunct="1">
              <a:lnSpc>
                <a:spcPct val="100000"/>
              </a:lnSpc>
              <a:spcBef>
                <a:spcPts val="0"/>
              </a:spcBef>
              <a:spcAft>
                <a:spcPts val="799"/>
              </a:spcAft>
              <a:buClr>
                <a:prstClr val="white"/>
              </a:buClr>
              <a:buSzTx/>
              <a:tabLst/>
              <a:defRPr/>
            </a:pPr>
            <a:endPar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1314540" marR="0" lvl="2" indent="-342900" algn="just" defTabSz="914400" rtl="0" eaLnBrk="1" fontAlgn="auto" latinLnBrk="0" hangingPunct="1">
              <a:lnSpc>
                <a:spcPct val="100000"/>
              </a:lnSpc>
              <a:spcBef>
                <a:spcPts val="0"/>
              </a:spcBef>
              <a:spcAft>
                <a:spcPts val="799"/>
              </a:spcAft>
              <a:buClr>
                <a:srgbClr val="002060"/>
              </a:buClr>
              <a:buSzTx/>
              <a:buFont typeface="Wingdings" panose="05000000000000000000" pitchFamily="2" charset="2"/>
              <a:buChar char="ü"/>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Hipocampo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atlas para contorneo de la RTOG y con un margen tridimensional de 0.5 cm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VOLUMEN HIPOCAMPO</a:t>
            </a:r>
          </a:p>
          <a:p>
            <a:pPr marL="971640" marR="0" lvl="2" algn="just" defTabSz="914400" rtl="0" eaLnBrk="1" fontAlgn="auto" latinLnBrk="0" hangingPunct="1">
              <a:lnSpc>
                <a:spcPct val="100000"/>
              </a:lnSpc>
              <a:spcBef>
                <a:spcPts val="0"/>
              </a:spcBef>
              <a:spcAft>
                <a:spcPts val="799"/>
              </a:spcAft>
              <a:buClr>
                <a:srgbClr val="002060"/>
              </a:buClr>
              <a:buSzTx/>
              <a:tabLst/>
              <a:defRPr/>
            </a:pPr>
            <a:endPar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1314540" marR="0" lvl="2" indent="-342900" algn="just" defTabSz="914400" rtl="0" eaLnBrk="1" fontAlgn="auto" latinLnBrk="0" hangingPunct="1">
              <a:lnSpc>
                <a:spcPct val="100000"/>
              </a:lnSpc>
              <a:spcBef>
                <a:spcPts val="0"/>
              </a:spcBef>
              <a:spcAft>
                <a:spcPts val="799"/>
              </a:spcAft>
              <a:buClr>
                <a:srgbClr val="002060"/>
              </a:buClr>
              <a:buSzTx/>
              <a:buFont typeface="Wingdings" panose="05000000000000000000" pitchFamily="2" charset="2"/>
              <a:buChar char="ü"/>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Otros</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ambos globos oculares, el quiasma y nervios ópticos, tronco cerebral, oído interno, parótidas y glándulas lacrimales</a:t>
            </a:r>
          </a:p>
        </p:txBody>
      </p:sp>
      <p:pic>
        <p:nvPicPr>
          <p:cNvPr id="3" name="Imagen 2" descr="Una foto de grupo&#10;&#10;Descripción generada automáticamente con confianza media">
            <a:extLst>
              <a:ext uri="{FF2B5EF4-FFF2-40B4-BE49-F238E27FC236}">
                <a16:creationId xmlns:a16="http://schemas.microsoft.com/office/drawing/2014/main" id="{BC49749C-5780-4200-ABA6-A9F8F7D95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4" y="1885071"/>
            <a:ext cx="4965625" cy="4019792"/>
          </a:xfrm>
          <a:prstGeom prst="rect">
            <a:avLst/>
          </a:prstGeom>
        </p:spPr>
      </p:pic>
      <p:sp>
        <p:nvSpPr>
          <p:cNvPr id="9" name="CuadroTexto 8">
            <a:extLst>
              <a:ext uri="{FF2B5EF4-FFF2-40B4-BE49-F238E27FC236}">
                <a16:creationId xmlns:a16="http://schemas.microsoft.com/office/drawing/2014/main" id="{73BB5C31-0FB1-4FC5-8126-45D15F931EEA}"/>
              </a:ext>
            </a:extLst>
          </p:cNvPr>
          <p:cNvSpPr txBox="1"/>
          <p:nvPr/>
        </p:nvSpPr>
        <p:spPr>
          <a:xfrm>
            <a:off x="2321168" y="422470"/>
            <a:ext cx="9709377" cy="584775"/>
          </a:xfrm>
          <a:prstGeom prst="rect">
            <a:avLst/>
          </a:prstGeom>
          <a:noFill/>
        </p:spPr>
        <p:txBody>
          <a:bodyPr wrap="square">
            <a:spAutoFit/>
          </a:bodyPr>
          <a:lstStyle/>
          <a:p>
            <a:pPr marL="57240" marR="0" lvl="0" indent="0" algn="ctr" defTabSz="914400" rtl="0" eaLnBrk="1" fontAlgn="auto" latinLnBrk="0" hangingPunct="1">
              <a:lnSpc>
                <a:spcPct val="100000"/>
              </a:lnSpc>
              <a:spcBef>
                <a:spcPts val="0"/>
              </a:spcBef>
              <a:spcAft>
                <a:spcPts val="799"/>
              </a:spcAft>
              <a:buClr>
                <a:prstClr val="white"/>
              </a:buClr>
              <a:buSzTx/>
              <a:buFontTx/>
              <a:buNone/>
              <a:tabLst/>
              <a:defRPr/>
            </a:pPr>
            <a:r>
              <a:rPr kumimoji="0" lang="es-ES" sz="3200" b="0" i="0" u="none" strike="noStrike" kern="1200" cap="none" spc="-1"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Protocolo de preservación de hipocampo</a:t>
            </a:r>
          </a:p>
        </p:txBody>
      </p:sp>
      <p:sp>
        <p:nvSpPr>
          <p:cNvPr id="5" name="CuadroTexto 4">
            <a:extLst>
              <a:ext uri="{FF2B5EF4-FFF2-40B4-BE49-F238E27FC236}">
                <a16:creationId xmlns:a16="http://schemas.microsoft.com/office/drawing/2014/main" id="{50E7172F-79AA-4182-BC5C-71C455371CC0}"/>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val="2293719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CC6ED76A-A0F3-49A9-BBCB-2F270FED91E3}"/>
              </a:ext>
            </a:extLst>
          </p:cNvPr>
          <p:cNvSpPr txBox="1"/>
          <p:nvPr/>
        </p:nvSpPr>
        <p:spPr>
          <a:xfrm>
            <a:off x="3892826" y="314001"/>
            <a:ext cx="6251110" cy="54569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s-E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lang="es-ES" sz="3200" spc="-1" dirty="0">
                <a:solidFill>
                  <a:schemeClr val="accent1">
                    <a:lumMod val="75000"/>
                  </a:schemeClr>
                </a:solidFill>
                <a:latin typeface="Arial" panose="020B0604020202020204" pitchFamily="34" charset="0"/>
                <a:cs typeface="Arial" panose="020B0604020202020204" pitchFamily="34" charset="0"/>
              </a:rPr>
              <a:t>Indicaciones</a:t>
            </a:r>
          </a:p>
        </p:txBody>
      </p:sp>
      <p:sp>
        <p:nvSpPr>
          <p:cNvPr id="7" name="CustomShape 2">
            <a:extLst>
              <a:ext uri="{FF2B5EF4-FFF2-40B4-BE49-F238E27FC236}">
                <a16:creationId xmlns:a16="http://schemas.microsoft.com/office/drawing/2014/main" id="{B385C32E-2B0E-46C5-8046-F76927A9D916}"/>
              </a:ext>
            </a:extLst>
          </p:cNvPr>
          <p:cNvSpPr/>
          <p:nvPr/>
        </p:nvSpPr>
        <p:spPr>
          <a:xfrm>
            <a:off x="5471652" y="1186711"/>
            <a:ext cx="6605107" cy="3908586"/>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57240" marR="0" lvl="0" indent="0" algn="just" defTabSz="914400" rtl="0" eaLnBrk="1" fontAlgn="auto" latinLnBrk="0" hangingPunct="1">
              <a:lnSpc>
                <a:spcPct val="100000"/>
              </a:lnSpc>
              <a:spcBef>
                <a:spcPts val="0"/>
              </a:spcBef>
              <a:spcAft>
                <a:spcPts val="799"/>
              </a:spcAft>
              <a:buClr>
                <a:prstClr val="white"/>
              </a:buClr>
              <a:buSzTx/>
              <a:buFontTx/>
              <a:buNone/>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Irradiacion</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cerebral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profilactica</a:t>
            </a:r>
            <a:endPar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3040" marR="0" lvl="1" indent="-228600" algn="just" defTabSz="914400" rtl="0" eaLnBrk="1" fontAlgn="auto" latinLnBrk="0" hangingPunct="1">
              <a:lnSpc>
                <a:spcPct val="100000"/>
              </a:lnSpc>
              <a:spcBef>
                <a:spcPts val="0"/>
              </a:spcBef>
              <a:spcAft>
                <a:spcPts val="799"/>
              </a:spcAft>
              <a:buClr>
                <a:prstClr val="white"/>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Cáncer de pulmón de célula pequeña estadio limitado o diseminados candidatos a recibir ICP</a:t>
            </a:r>
          </a:p>
          <a:p>
            <a:pPr marL="743040" marR="0" lvl="1" indent="-228600" algn="just" defTabSz="914400" rtl="0" eaLnBrk="1" fontAlgn="auto" latinLnBrk="0" hangingPunct="1">
              <a:lnSpc>
                <a:spcPct val="100000"/>
              </a:lnSpc>
              <a:spcBef>
                <a:spcPts val="0"/>
              </a:spcBef>
              <a:spcAft>
                <a:spcPts val="799"/>
              </a:spcAft>
              <a:buClr>
                <a:prstClr val="white"/>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Ausencia de metástasis cerebrales en RMN cerebral reciente (recomendada como máximo en un mes antes)</a:t>
            </a:r>
          </a:p>
          <a:p>
            <a:pPr marL="57240" marR="0" lvl="0" indent="0" algn="just" defTabSz="914400" rtl="0" eaLnBrk="1" fontAlgn="auto" latinLnBrk="0" hangingPunct="1">
              <a:lnSpc>
                <a:spcPct val="100000"/>
              </a:lnSpc>
              <a:spcBef>
                <a:spcPts val="0"/>
              </a:spcBef>
              <a:spcAft>
                <a:spcPts val="799"/>
              </a:spcAft>
              <a:buClr>
                <a:prstClr val="white"/>
              </a:buClr>
              <a:buSzTx/>
              <a:buFontTx/>
              <a:buNone/>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RT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Holocraneal</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SIB</a:t>
            </a:r>
          </a:p>
          <a:p>
            <a:pPr marL="743040" marR="0" lvl="1" indent="-228600" algn="just" defTabSz="914400" rtl="0" eaLnBrk="1" fontAlgn="auto" latinLnBrk="0" hangingPunct="1">
              <a:lnSpc>
                <a:spcPct val="100000"/>
              </a:lnSpc>
              <a:spcBef>
                <a:spcPts val="0"/>
              </a:spcBef>
              <a:spcAft>
                <a:spcPts val="799"/>
              </a:spcAft>
              <a:buClr>
                <a:prstClr val="white"/>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Metástasis craneales 1 a 3 menores de 5 cm, con pronóstico de vida superior a 6 meses</a:t>
            </a:r>
          </a:p>
          <a:p>
            <a:pPr marL="57240" marR="0" lvl="0" indent="0" algn="just" defTabSz="914400" rtl="0" eaLnBrk="1" fontAlgn="auto" latinLnBrk="0" hangingPunct="1">
              <a:lnSpc>
                <a:spcPct val="100000"/>
              </a:lnSpc>
              <a:spcBef>
                <a:spcPts val="0"/>
              </a:spcBef>
              <a:spcAft>
                <a:spcPts val="799"/>
              </a:spcAft>
              <a:buClr>
                <a:prstClr val="white"/>
              </a:buClr>
              <a:buSzTx/>
              <a:buFontTx/>
              <a:buNone/>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RT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Holocraneal</a:t>
            </a:r>
            <a:endPar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3040" marR="0" lvl="1" indent="-228600" algn="just" defTabSz="914400" rtl="0" eaLnBrk="1" fontAlgn="auto" latinLnBrk="0" hangingPunct="1">
              <a:lnSpc>
                <a:spcPct val="100000"/>
              </a:lnSpc>
              <a:spcBef>
                <a:spcPts val="0"/>
              </a:spcBef>
              <a:spcAft>
                <a:spcPts val="799"/>
              </a:spcAft>
              <a:buClr>
                <a:prstClr val="white"/>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Metástasis craneales, con pronóstico de vida superior a 6 meses</a:t>
            </a:r>
          </a:p>
          <a:p>
            <a:pPr marL="57240" marR="0" lvl="0" indent="0" algn="just" defTabSz="914400" rtl="0" eaLnBrk="1" fontAlgn="auto" latinLnBrk="0" hangingPunct="1">
              <a:lnSpc>
                <a:spcPct val="100000"/>
              </a:lnSpc>
              <a:spcBef>
                <a:spcPts val="0"/>
              </a:spcBef>
              <a:spcAft>
                <a:spcPts val="799"/>
              </a:spcAft>
              <a:buClr>
                <a:prstClr val="white"/>
              </a:buClr>
              <a:buSzTx/>
              <a:buFontTx/>
              <a:buNone/>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RT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Holocraneal</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tras cirugía </a:t>
            </a:r>
          </a:p>
          <a:p>
            <a:pPr marL="743040" marR="0" lvl="1" indent="-228600" algn="just" defTabSz="914400" rtl="0" eaLnBrk="1" fontAlgn="auto" latinLnBrk="0" hangingPunct="1">
              <a:lnSpc>
                <a:spcPct val="100000"/>
              </a:lnSpc>
              <a:spcBef>
                <a:spcPts val="0"/>
              </a:spcBef>
              <a:spcAft>
                <a:spcPts val="799"/>
              </a:spcAft>
              <a:buClr>
                <a:prstClr val="white"/>
              </a:buClr>
              <a:buSzTx/>
              <a:buFont typeface="Arial" panose="020B0604020202020204" pitchFamily="34" charset="0"/>
              <a:buChar char="•"/>
              <a:tabLst/>
              <a:defRPr/>
            </a:pP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Metástasis intervenidas</a:t>
            </a:r>
          </a:p>
        </p:txBody>
      </p:sp>
      <p:pic>
        <p:nvPicPr>
          <p:cNvPr id="10" name="Imagen 9">
            <a:extLst>
              <a:ext uri="{FF2B5EF4-FFF2-40B4-BE49-F238E27FC236}">
                <a16:creationId xmlns:a16="http://schemas.microsoft.com/office/drawing/2014/main" id="{D6F46D87-FB3F-4213-9F50-1CC8CE8445A5}"/>
              </a:ext>
            </a:extLst>
          </p:cNvPr>
          <p:cNvPicPr>
            <a:picLocks noChangeAspect="1"/>
          </p:cNvPicPr>
          <p:nvPr/>
        </p:nvPicPr>
        <p:blipFill>
          <a:blip r:embed="rId3">
            <a:extLst>
              <a:ext uri="{28A0092B-C50C-407E-A947-70E740481C1C}">
                <a14:useLocalDpi xmlns:a14="http://schemas.microsoft.com/office/drawing/2010/main" val="0"/>
              </a:ext>
            </a:extLst>
          </a:blip>
          <a:srcRect l="11682" r="11682"/>
          <a:stretch/>
        </p:blipFill>
        <p:spPr>
          <a:xfrm>
            <a:off x="1294110" y="1202788"/>
            <a:ext cx="3828223" cy="4795520"/>
          </a:xfrm>
          <a:prstGeom prst="rect">
            <a:avLst/>
          </a:prstGeom>
        </p:spPr>
      </p:pic>
      <p:sp>
        <p:nvSpPr>
          <p:cNvPr id="11" name="CuadroTexto 10">
            <a:extLst>
              <a:ext uri="{FF2B5EF4-FFF2-40B4-BE49-F238E27FC236}">
                <a16:creationId xmlns:a16="http://schemas.microsoft.com/office/drawing/2014/main" id="{AA099011-B63E-4E4C-8C76-86B4A6FE1C0C}"/>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val="355112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4789714" y="894694"/>
            <a:ext cx="6563606" cy="704163"/>
          </a:xfrm>
          <a:prstGeom prst="rect">
            <a:avLst/>
          </a:prstGeom>
          <a:noFill/>
          <a:ln>
            <a:noFill/>
          </a:ln>
        </p:spPr>
        <p:txBody>
          <a:bodyPr lIns="90000" tIns="45000" rIns="90000" bIns="45000">
            <a:noAutofit/>
          </a:bodyPr>
          <a:lstStyle/>
          <a:p>
            <a:pPr algn="ctr"/>
            <a:r>
              <a:rPr lang="es-ES" sz="3200" spc="-1" dirty="0">
                <a:solidFill>
                  <a:schemeClr val="accent1">
                    <a:lumMod val="75000"/>
                  </a:schemeClr>
                </a:solidFill>
                <a:latin typeface="Arial" panose="020B0604020202020204" pitchFamily="34" charset="0"/>
                <a:cs typeface="Arial" panose="020B0604020202020204" pitchFamily="34" charset="0"/>
              </a:rPr>
              <a:t>Dosis</a:t>
            </a:r>
          </a:p>
        </p:txBody>
      </p:sp>
      <p:sp>
        <p:nvSpPr>
          <p:cNvPr id="85" name="TextShape 2"/>
          <p:cNvSpPr txBox="1"/>
          <p:nvPr/>
        </p:nvSpPr>
        <p:spPr>
          <a:xfrm>
            <a:off x="838080" y="1825560"/>
            <a:ext cx="10515240" cy="4350960"/>
          </a:xfrm>
          <a:prstGeom prst="rect">
            <a:avLst/>
          </a:prstGeom>
          <a:noFill/>
          <a:ln>
            <a:noFill/>
          </a:ln>
        </p:spPr>
        <p:txBody>
          <a:bodyPr>
            <a:noAutofit/>
          </a:bodyPr>
          <a:lstStyle/>
          <a:p>
            <a:endParaRPr lang="es-ES" sz="2800" b="0" strike="noStrike" spc="-1">
              <a:solidFill>
                <a:srgbClr val="000000"/>
              </a:solidFill>
              <a:latin typeface="Calibri"/>
            </a:endParaRPr>
          </a:p>
        </p:txBody>
      </p:sp>
      <p:pic>
        <p:nvPicPr>
          <p:cNvPr id="4" name="Imagen 3" descr="Imagen que contiene interior, hombre, tabla, computadora&#10;&#10;Descripción generada automáticamente">
            <a:extLst>
              <a:ext uri="{FF2B5EF4-FFF2-40B4-BE49-F238E27FC236}">
                <a16:creationId xmlns:a16="http://schemas.microsoft.com/office/drawing/2014/main" id="{7939CB9D-45A6-4859-8693-471C1579D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01" y="1027620"/>
            <a:ext cx="3334245" cy="2502768"/>
          </a:xfrm>
          <a:prstGeom prst="rect">
            <a:avLst/>
          </a:prstGeom>
        </p:spPr>
      </p:pic>
      <p:pic>
        <p:nvPicPr>
          <p:cNvPr id="6" name="Imagen 5" descr="Un hombre sentado frente a una computadora&#10;&#10;Descripción generada automáticamente">
            <a:extLst>
              <a:ext uri="{FF2B5EF4-FFF2-40B4-BE49-F238E27FC236}">
                <a16:creationId xmlns:a16="http://schemas.microsoft.com/office/drawing/2014/main" id="{652777F5-2918-40A0-A24E-8E6F38BB7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00" y="3673752"/>
            <a:ext cx="3334245" cy="2502768"/>
          </a:xfrm>
          <a:prstGeom prst="rect">
            <a:avLst/>
          </a:prstGeom>
        </p:spPr>
      </p:pic>
      <p:sp>
        <p:nvSpPr>
          <p:cNvPr id="7" name="CustomShape 2">
            <a:extLst>
              <a:ext uri="{FF2B5EF4-FFF2-40B4-BE49-F238E27FC236}">
                <a16:creationId xmlns:a16="http://schemas.microsoft.com/office/drawing/2014/main" id="{5F3EE431-A8D5-4A05-825F-F3DDD514CEA3}"/>
              </a:ext>
            </a:extLst>
          </p:cNvPr>
          <p:cNvSpPr/>
          <p:nvPr/>
        </p:nvSpPr>
        <p:spPr>
          <a:xfrm>
            <a:off x="4354286" y="1825560"/>
            <a:ext cx="7486201" cy="4459126"/>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PCI</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Dosis en </a:t>
            </a:r>
            <a:r>
              <a:rPr kumimoji="0" lang="es-ES" sz="2000" b="0"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holocráneo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25 Gy en 10 sesiones de 2,5 Gy/día.</a:t>
            </a:r>
          </a:p>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El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95% del PTV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ha de recibir al menos el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95% de la dosis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prescrita</a:t>
            </a:r>
          </a:p>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Enfermedad metastásica con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SIB</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Dosis en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holocraneo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30 Gy en 12 sesiones</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Dosis en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metástasis</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51 Gy en 12 sesiones</a:t>
            </a:r>
          </a:p>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RT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Holocraneal</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tras cirugía de metástasis</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800190" marR="0" lvl="1" indent="-285750" algn="just" defTabSz="914400" rtl="0" eaLnBrk="1" fontAlgn="auto" latinLnBrk="0" hangingPunct="1">
              <a:lnSpc>
                <a:spcPct val="120000"/>
              </a:lnSpc>
              <a:spcBef>
                <a:spcPts val="0"/>
              </a:spcBef>
              <a:spcAft>
                <a:spcPts val="799"/>
              </a:spcAft>
              <a:buClr>
                <a:prstClr val="white"/>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Dosis en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holocráneo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30 Gy en 10 sesiones</a:t>
            </a:r>
          </a:p>
        </p:txBody>
      </p:sp>
      <p:sp>
        <p:nvSpPr>
          <p:cNvPr id="8" name="CuadroTexto 7">
            <a:extLst>
              <a:ext uri="{FF2B5EF4-FFF2-40B4-BE49-F238E27FC236}">
                <a16:creationId xmlns:a16="http://schemas.microsoft.com/office/drawing/2014/main" id="{046FD6EF-7D61-42E2-AF65-6868A14C17B2}"/>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7F23679C-11A3-4E9B-B2F0-3E4A11F351B6}"/>
              </a:ext>
            </a:extLst>
          </p:cNvPr>
          <p:cNvSpPr txBox="1"/>
          <p:nvPr/>
        </p:nvSpPr>
        <p:spPr>
          <a:xfrm>
            <a:off x="2532185" y="183774"/>
            <a:ext cx="8539090" cy="102064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3200" spc="-1" dirty="0">
                <a:solidFill>
                  <a:schemeClr val="accent1">
                    <a:lumMod val="75000"/>
                  </a:schemeClr>
                </a:solidFill>
                <a:latin typeface="Arial" panose="020B0604020202020204" pitchFamily="34" charset="0"/>
                <a:cs typeface="Arial" panose="020B0604020202020204" pitchFamily="34" charset="0"/>
              </a:rPr>
              <a:t>Limites de dosis en OAR  según fraccionamiento</a:t>
            </a:r>
          </a:p>
        </p:txBody>
      </p:sp>
      <p:graphicFrame>
        <p:nvGraphicFramePr>
          <p:cNvPr id="8" name="Table 2">
            <a:extLst>
              <a:ext uri="{FF2B5EF4-FFF2-40B4-BE49-F238E27FC236}">
                <a16:creationId xmlns:a16="http://schemas.microsoft.com/office/drawing/2014/main" id="{7EB04E16-D502-4C4E-AAE9-54E3B30BAA10}"/>
              </a:ext>
            </a:extLst>
          </p:cNvPr>
          <p:cNvGraphicFramePr/>
          <p:nvPr/>
        </p:nvGraphicFramePr>
        <p:xfrm>
          <a:off x="1465065" y="1247962"/>
          <a:ext cx="9261870" cy="3920800"/>
        </p:xfrm>
        <a:graphic>
          <a:graphicData uri="http://schemas.openxmlformats.org/drawingml/2006/table">
            <a:tbl>
              <a:tblPr/>
              <a:tblGrid>
                <a:gridCol w="3087290">
                  <a:extLst>
                    <a:ext uri="{9D8B030D-6E8A-4147-A177-3AD203B41FA5}">
                      <a16:colId xmlns:a16="http://schemas.microsoft.com/office/drawing/2014/main" val="20000"/>
                    </a:ext>
                  </a:extLst>
                </a:gridCol>
                <a:gridCol w="3087290">
                  <a:extLst>
                    <a:ext uri="{9D8B030D-6E8A-4147-A177-3AD203B41FA5}">
                      <a16:colId xmlns:a16="http://schemas.microsoft.com/office/drawing/2014/main" val="20001"/>
                    </a:ext>
                  </a:extLst>
                </a:gridCol>
                <a:gridCol w="3087290">
                  <a:extLst>
                    <a:ext uri="{9D8B030D-6E8A-4147-A177-3AD203B41FA5}">
                      <a16:colId xmlns:a16="http://schemas.microsoft.com/office/drawing/2014/main" val="20002"/>
                    </a:ext>
                  </a:extLst>
                </a:gridCol>
              </a:tblGrid>
              <a:tr h="382517">
                <a:tc>
                  <a:txBody>
                    <a:bodyPr/>
                    <a:lstStyle/>
                    <a:p>
                      <a:pPr>
                        <a:lnSpc>
                          <a:spcPct val="100000"/>
                        </a:lnSpc>
                      </a:pPr>
                      <a:r>
                        <a:rPr lang="es-ES" sz="1800" b="1" strike="noStrike" spc="-1">
                          <a:solidFill>
                            <a:srgbClr val="FFFFFF"/>
                          </a:solidFill>
                          <a:latin typeface="Calibri"/>
                        </a:rPr>
                        <a:t>OAR</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nSpc>
                          <a:spcPct val="100000"/>
                        </a:lnSpc>
                      </a:pPr>
                      <a:r>
                        <a:rPr lang="es-ES" sz="1800" b="1" strike="noStrike" spc="-1">
                          <a:solidFill>
                            <a:srgbClr val="FFFFFF"/>
                          </a:solidFill>
                          <a:latin typeface="Calibri"/>
                        </a:rPr>
                        <a:t>2,5 Gy/ fracción</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nSpc>
                          <a:spcPct val="100000"/>
                        </a:lnSpc>
                      </a:pPr>
                      <a:r>
                        <a:rPr lang="es-ES" sz="1800" b="1" strike="noStrike" spc="-1">
                          <a:solidFill>
                            <a:srgbClr val="FFFFFF"/>
                          </a:solidFill>
                          <a:latin typeface="Calibri"/>
                        </a:rPr>
                        <a:t>3 Gy/ fracción</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669405">
                <a:tc>
                  <a:txBody>
                    <a:bodyPr/>
                    <a:lstStyle/>
                    <a:p>
                      <a:pPr>
                        <a:lnSpc>
                          <a:spcPct val="100000"/>
                        </a:lnSpc>
                      </a:pPr>
                      <a:r>
                        <a:rPr lang="es-ES" sz="1800" b="1" strike="noStrike" spc="-1" dirty="0">
                          <a:solidFill>
                            <a:srgbClr val="FFFFFF"/>
                          </a:solidFill>
                          <a:latin typeface="Calibri"/>
                        </a:rPr>
                        <a:t>Hipocampo</a:t>
                      </a:r>
                      <a:endParaRPr lang="es-ES" sz="1800" b="0" strike="noStrike" spc="-1" dirty="0">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nSpc>
                          <a:spcPct val="100000"/>
                        </a:lnSpc>
                      </a:pPr>
                      <a:r>
                        <a:rPr lang="es-ES" sz="1800" b="0" strike="noStrike" spc="-1">
                          <a:solidFill>
                            <a:srgbClr val="000000"/>
                          </a:solidFill>
                          <a:latin typeface="Calibri"/>
                        </a:rPr>
                        <a:t>Dosis al 100%  ≤ 9-10 Gy</a:t>
                      </a:r>
                      <a:endParaRPr lang="es-ES" sz="1800" b="0" strike="noStrike" spc="-1">
                        <a:latin typeface="Arial"/>
                      </a:endParaRPr>
                    </a:p>
                    <a:p>
                      <a:pPr>
                        <a:lnSpc>
                          <a:spcPct val="100000"/>
                        </a:lnSpc>
                      </a:pPr>
                      <a:r>
                        <a:rPr lang="es-ES" sz="1800" b="0" strike="noStrike" spc="-1">
                          <a:solidFill>
                            <a:srgbClr val="000000"/>
                          </a:solidFill>
                          <a:latin typeface="Calibri"/>
                        </a:rPr>
                        <a:t>Dosis máxima ≤ 16- 17 Gy</a:t>
                      </a:r>
                      <a:endParaRPr lang="es-ES"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tc>
                  <a:txBody>
                    <a:bodyPr/>
                    <a:lstStyle/>
                    <a:p>
                      <a:pPr>
                        <a:lnSpc>
                          <a:spcPct val="100000"/>
                        </a:lnSpc>
                      </a:pPr>
                      <a:r>
                        <a:rPr lang="es-ES" sz="1800" b="0" strike="noStrike" spc="-1">
                          <a:solidFill>
                            <a:srgbClr val="000000"/>
                          </a:solidFill>
                          <a:latin typeface="Calibri"/>
                        </a:rPr>
                        <a:t>Dosis al 100%  ≤ 9-10 Gy</a:t>
                      </a:r>
                      <a:endParaRPr lang="es-ES" sz="1800" b="0" strike="noStrike" spc="-1">
                        <a:latin typeface="Arial"/>
                      </a:endParaRPr>
                    </a:p>
                    <a:p>
                      <a:pPr>
                        <a:lnSpc>
                          <a:spcPct val="100000"/>
                        </a:lnSpc>
                      </a:pPr>
                      <a:r>
                        <a:rPr lang="es-ES" sz="1800" b="0" strike="noStrike" spc="-1">
                          <a:solidFill>
                            <a:srgbClr val="000000"/>
                          </a:solidFill>
                          <a:latin typeface="Calibri"/>
                        </a:rPr>
                        <a:t>Dosis máxima ≤ 16- 17 Gy</a:t>
                      </a:r>
                      <a:endParaRPr lang="es-ES"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382517">
                <a:tc>
                  <a:txBody>
                    <a:bodyPr/>
                    <a:lstStyle/>
                    <a:p>
                      <a:pPr>
                        <a:lnSpc>
                          <a:spcPct val="100000"/>
                        </a:lnSpc>
                      </a:pPr>
                      <a:r>
                        <a:rPr lang="es-ES" sz="1800" b="1" strike="noStrike" spc="-1">
                          <a:solidFill>
                            <a:srgbClr val="FFFFFF"/>
                          </a:solidFill>
                          <a:latin typeface="Calibri"/>
                        </a:rPr>
                        <a:t>Quiasma y nervio óptico</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es-ES" sz="1800" b="0" strike="noStrike" spc="-1">
                          <a:solidFill>
                            <a:srgbClr val="000000"/>
                          </a:solidFill>
                          <a:latin typeface="Calibri"/>
                        </a:rPr>
                        <a:t>Dosis máxima &lt; 42,5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0000"/>
                        </a:lnSpc>
                      </a:pPr>
                      <a:r>
                        <a:rPr lang="es-ES" sz="1800" b="0" strike="noStrike" spc="-1">
                          <a:solidFill>
                            <a:srgbClr val="000000"/>
                          </a:solidFill>
                          <a:latin typeface="Calibri"/>
                        </a:rPr>
                        <a:t>Dosis máxima &lt; 40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82517">
                <a:tc>
                  <a:txBody>
                    <a:bodyPr/>
                    <a:lstStyle/>
                    <a:p>
                      <a:pPr>
                        <a:lnSpc>
                          <a:spcPct val="100000"/>
                        </a:lnSpc>
                      </a:pPr>
                      <a:r>
                        <a:rPr lang="es-ES" sz="1800" b="1" strike="noStrike" spc="-1">
                          <a:solidFill>
                            <a:srgbClr val="FFFFFF"/>
                          </a:solidFill>
                          <a:latin typeface="Calibri"/>
                        </a:rPr>
                        <a:t>Tronco cerebral</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es-ES" sz="1800" b="0" strike="noStrike" spc="-1">
                          <a:solidFill>
                            <a:srgbClr val="000000"/>
                          </a:solidFill>
                          <a:latin typeface="Calibri"/>
                        </a:rPr>
                        <a:t>Dosis máxima &lt; 47,5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pPr>
                      <a:r>
                        <a:rPr lang="es-ES" sz="1800" b="0" strike="noStrike" spc="-1">
                          <a:solidFill>
                            <a:srgbClr val="000000"/>
                          </a:solidFill>
                          <a:latin typeface="Calibri"/>
                        </a:rPr>
                        <a:t>Dosis máxima &lt; 43,4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382517">
                <a:tc>
                  <a:txBody>
                    <a:bodyPr/>
                    <a:lstStyle/>
                    <a:p>
                      <a:pPr>
                        <a:lnSpc>
                          <a:spcPct val="100000"/>
                        </a:lnSpc>
                      </a:pPr>
                      <a:r>
                        <a:rPr lang="es-ES" sz="1800" b="1" strike="noStrike" spc="-1">
                          <a:solidFill>
                            <a:srgbClr val="FFFFFF"/>
                          </a:solidFill>
                          <a:latin typeface="Calibri"/>
                        </a:rPr>
                        <a:t>Cristalinos</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es-ES" sz="1800" b="0" strike="noStrike" spc="-1" dirty="0">
                          <a:solidFill>
                            <a:srgbClr val="000000"/>
                          </a:solidFill>
                          <a:latin typeface="Calibri"/>
                        </a:rPr>
                        <a:t>Dosis máxima &lt; 5 Gy</a:t>
                      </a:r>
                      <a:endParaRPr lang="es-ES" sz="1800" b="0" strike="noStrike" spc="-1" dirty="0">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0000"/>
                        </a:lnSpc>
                      </a:pPr>
                      <a:r>
                        <a:rPr lang="es-ES" sz="1800" b="0" strike="noStrike" spc="-1">
                          <a:solidFill>
                            <a:srgbClr val="000000"/>
                          </a:solidFill>
                          <a:latin typeface="Calibri"/>
                        </a:rPr>
                        <a:t>Dosis máxima &lt; 5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382517">
                <a:tc>
                  <a:txBody>
                    <a:bodyPr/>
                    <a:lstStyle/>
                    <a:p>
                      <a:pPr>
                        <a:lnSpc>
                          <a:spcPct val="100000"/>
                        </a:lnSpc>
                      </a:pPr>
                      <a:r>
                        <a:rPr lang="es-ES" sz="1800" b="1" strike="noStrike" spc="-1">
                          <a:solidFill>
                            <a:srgbClr val="FFFFFF"/>
                          </a:solidFill>
                          <a:latin typeface="Calibri"/>
                        </a:rPr>
                        <a:t>Oído interno</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es-ES" sz="1800" b="0" strike="noStrike" spc="-1">
                          <a:solidFill>
                            <a:srgbClr val="000000"/>
                          </a:solidFill>
                          <a:latin typeface="Calibri"/>
                        </a:rPr>
                        <a:t>Dosis media ≤ 16,7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pPr>
                      <a:r>
                        <a:rPr lang="es-ES" sz="1800" b="0" strike="noStrike" spc="-1">
                          <a:solidFill>
                            <a:srgbClr val="000000"/>
                          </a:solidFill>
                          <a:latin typeface="Calibri"/>
                        </a:rPr>
                        <a:t>Dosis media ≤ 15,3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956293">
                <a:tc>
                  <a:txBody>
                    <a:bodyPr/>
                    <a:lstStyle/>
                    <a:p>
                      <a:pPr>
                        <a:lnSpc>
                          <a:spcPct val="100000"/>
                        </a:lnSpc>
                      </a:pPr>
                      <a:r>
                        <a:rPr lang="es-ES" sz="1800" b="1" strike="noStrike" spc="-1" dirty="0">
                          <a:solidFill>
                            <a:srgbClr val="FFFFFF"/>
                          </a:solidFill>
                          <a:latin typeface="Calibri"/>
                        </a:rPr>
                        <a:t>Glándula parótida</a:t>
                      </a:r>
                      <a:endParaRPr lang="es-ES" sz="1800" b="0" strike="noStrike" spc="-1" dirty="0">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es-ES" sz="1800" b="0" strike="noStrike" spc="-1" dirty="0">
                          <a:solidFill>
                            <a:srgbClr val="000000"/>
                          </a:solidFill>
                          <a:latin typeface="Calibri"/>
                        </a:rPr>
                        <a:t>Dosis media</a:t>
                      </a:r>
                      <a:endParaRPr lang="es-ES" sz="1800" b="0" strike="noStrike" spc="-1" dirty="0">
                        <a:latin typeface="Arial"/>
                      </a:endParaRPr>
                    </a:p>
                    <a:p>
                      <a:pPr>
                        <a:lnSpc>
                          <a:spcPct val="100000"/>
                        </a:lnSpc>
                      </a:pPr>
                      <a:r>
                        <a:rPr lang="es-ES" sz="1800" b="0" strike="noStrike" spc="-1" dirty="0">
                          <a:solidFill>
                            <a:srgbClr val="000000"/>
                          </a:solidFill>
                          <a:latin typeface="Calibri"/>
                        </a:rPr>
                        <a:t>Individual &lt; 22,7 Gy</a:t>
                      </a:r>
                      <a:endParaRPr lang="es-ES" sz="1800" b="0" strike="noStrike" spc="-1" dirty="0">
                        <a:latin typeface="Arial"/>
                      </a:endParaRPr>
                    </a:p>
                    <a:p>
                      <a:pPr>
                        <a:lnSpc>
                          <a:spcPct val="100000"/>
                        </a:lnSpc>
                      </a:pPr>
                      <a:r>
                        <a:rPr lang="es-ES" sz="1800" b="0" strike="noStrike" spc="-1" dirty="0">
                          <a:solidFill>
                            <a:srgbClr val="000000"/>
                          </a:solidFill>
                          <a:latin typeface="Calibri"/>
                        </a:rPr>
                        <a:t>Combinadas &lt; 18,2 Gy</a:t>
                      </a:r>
                      <a:endParaRPr lang="es-ES" sz="1800" b="0" strike="noStrike" spc="-1" dirty="0">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0000"/>
                        </a:lnSpc>
                      </a:pPr>
                      <a:r>
                        <a:rPr lang="es-ES" sz="1800" b="0" strike="noStrike" spc="-1" dirty="0">
                          <a:solidFill>
                            <a:srgbClr val="000000"/>
                          </a:solidFill>
                          <a:latin typeface="Calibri"/>
                        </a:rPr>
                        <a:t>Dosis media</a:t>
                      </a:r>
                      <a:endParaRPr lang="es-ES" sz="1800" b="0" strike="noStrike" spc="-1" dirty="0">
                        <a:latin typeface="Arial"/>
                      </a:endParaRPr>
                    </a:p>
                    <a:p>
                      <a:pPr>
                        <a:lnSpc>
                          <a:spcPct val="100000"/>
                        </a:lnSpc>
                      </a:pPr>
                      <a:r>
                        <a:rPr lang="es-ES" sz="1800" b="0" strike="noStrike" spc="-1" dirty="0">
                          <a:solidFill>
                            <a:srgbClr val="000000"/>
                          </a:solidFill>
                          <a:latin typeface="Calibri"/>
                        </a:rPr>
                        <a:t>Individual &lt; 20,8 Gy</a:t>
                      </a:r>
                      <a:endParaRPr lang="es-ES" sz="1800" b="0" strike="noStrike" spc="-1" dirty="0">
                        <a:latin typeface="Arial"/>
                      </a:endParaRPr>
                    </a:p>
                    <a:p>
                      <a:pPr>
                        <a:lnSpc>
                          <a:spcPct val="100000"/>
                        </a:lnSpc>
                      </a:pPr>
                      <a:r>
                        <a:rPr lang="es-ES" sz="1800" b="0" strike="noStrike" spc="-1" dirty="0">
                          <a:solidFill>
                            <a:srgbClr val="000000"/>
                          </a:solidFill>
                          <a:latin typeface="Calibri"/>
                        </a:rPr>
                        <a:t>Combinadas &lt; 16,7 Gy</a:t>
                      </a:r>
                      <a:endParaRPr lang="es-ES" sz="1800" b="0" strike="noStrike" spc="-1" dirty="0">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r h="382517">
                <a:tc>
                  <a:txBody>
                    <a:bodyPr/>
                    <a:lstStyle/>
                    <a:p>
                      <a:pPr>
                        <a:lnSpc>
                          <a:spcPct val="100000"/>
                        </a:lnSpc>
                      </a:pPr>
                      <a:r>
                        <a:rPr lang="es-ES" sz="1800" b="1" strike="noStrike" spc="-1">
                          <a:solidFill>
                            <a:srgbClr val="FFFFFF"/>
                          </a:solidFill>
                          <a:latin typeface="Calibri"/>
                        </a:rPr>
                        <a:t>Glándula lacrimal</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es-ES" sz="1800" b="0" strike="noStrike" spc="-1">
                          <a:solidFill>
                            <a:srgbClr val="000000"/>
                          </a:solidFill>
                          <a:latin typeface="Calibri"/>
                        </a:rPr>
                        <a:t>Dosis media ≤ 22,7 Gy</a:t>
                      </a:r>
                      <a:endParaRPr lang="es-ES"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0000"/>
                        </a:lnSpc>
                      </a:pPr>
                      <a:r>
                        <a:rPr lang="es-ES" sz="1800" b="0" strike="noStrike" spc="-1" dirty="0">
                          <a:solidFill>
                            <a:srgbClr val="000000"/>
                          </a:solidFill>
                          <a:latin typeface="Calibri"/>
                        </a:rPr>
                        <a:t>Dosis media ≤ 20,8 Gy</a:t>
                      </a:r>
                      <a:endParaRPr lang="es-ES" sz="1800" b="0" strike="noStrike" spc="-1" dirty="0">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7"/>
                  </a:ext>
                </a:extLst>
              </a:tr>
            </a:tbl>
          </a:graphicData>
        </a:graphic>
      </p:graphicFrame>
      <p:sp>
        <p:nvSpPr>
          <p:cNvPr id="9" name="CustomShape 3">
            <a:extLst>
              <a:ext uri="{FF2B5EF4-FFF2-40B4-BE49-F238E27FC236}">
                <a16:creationId xmlns:a16="http://schemas.microsoft.com/office/drawing/2014/main" id="{9B5F1C9D-DA69-49BB-A323-8FBF8F640A2B}"/>
              </a:ext>
            </a:extLst>
          </p:cNvPr>
          <p:cNvSpPr/>
          <p:nvPr/>
        </p:nvSpPr>
        <p:spPr>
          <a:xfrm>
            <a:off x="1465065" y="5299390"/>
            <a:ext cx="9261870" cy="95848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7000"/>
              </a:lnSpc>
              <a:spcBef>
                <a:spcPts val="0"/>
              </a:spcBef>
              <a:spcAft>
                <a:spcPts val="799"/>
              </a:spcAft>
              <a:buClrTx/>
              <a:buSzTx/>
              <a:buFontTx/>
              <a:buNone/>
              <a:tabLst/>
              <a:defRPr/>
            </a:pP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Es necesaria la realización de una </a:t>
            </a:r>
            <a:r>
              <a:rPr kumimoji="0" lang="es-ES" sz="1800" b="1"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buena delineación del H</a:t>
            </a: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i</a:t>
            </a:r>
            <a:r>
              <a:rPr kumimoji="0" lang="es-ES" sz="1800" b="1"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pocampo</a:t>
            </a: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 en la </a:t>
            </a:r>
            <a:r>
              <a:rPr kumimoji="0" lang="es-ES" sz="1800" b="1"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RMN</a:t>
            </a: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 previa al tratamiento Radioterápico, la planificación con </a:t>
            </a:r>
            <a:r>
              <a:rPr kumimoji="0" lang="es-ES" sz="1800" b="1"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VMAT</a:t>
            </a: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 y el control diario mediante </a:t>
            </a:r>
            <a:r>
              <a:rPr kumimoji="0" lang="es-ES" sz="1800" b="1"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CBCT</a:t>
            </a:r>
            <a:r>
              <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Calibri"/>
                <a:cs typeface="Arial" panose="020B0604020202020204" pitchFamily="34" charset="0"/>
              </a:rPr>
              <a:t> y/o </a:t>
            </a:r>
            <a:r>
              <a:rPr kumimoji="0" lang="es-ES" sz="1800" b="1" i="0" u="none" strike="noStrike" kern="1200" cap="none" spc="-1" normalizeH="0" baseline="0" noProof="0" dirty="0" err="1">
                <a:ln>
                  <a:noFill/>
                </a:ln>
                <a:solidFill>
                  <a:srgbClr val="002060"/>
                </a:solidFill>
                <a:effectLst/>
                <a:uLnTx/>
                <a:uFillTx/>
                <a:latin typeface="Arial" panose="020B0604020202020204" pitchFamily="34" charset="0"/>
                <a:ea typeface="Calibri"/>
                <a:cs typeface="Arial" panose="020B0604020202020204" pitchFamily="34" charset="0"/>
              </a:rPr>
              <a:t>Exactrack</a:t>
            </a:r>
            <a:endParaRPr kumimoji="0" lang="es-ES" sz="18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1304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125416" y="894694"/>
            <a:ext cx="8961120" cy="704163"/>
          </a:xfrm>
          <a:prstGeom prst="rect">
            <a:avLst/>
          </a:prstGeom>
          <a:noFill/>
          <a:ln>
            <a:noFill/>
          </a:ln>
        </p:spPr>
        <p:txBody>
          <a:bodyPr lIns="90000" tIns="45000" rIns="90000" bIns="45000">
            <a:noAutofit/>
          </a:bodyPr>
          <a:lstStyle/>
          <a:p>
            <a:pPr algn="ctr"/>
            <a:r>
              <a:rPr lang="es-ES" sz="3200" spc="-1" dirty="0">
                <a:solidFill>
                  <a:schemeClr val="accent1">
                    <a:lumMod val="75000"/>
                  </a:schemeClr>
                </a:solidFill>
                <a:latin typeface="Arial" panose="020B0604020202020204" pitchFamily="34" charset="0"/>
                <a:cs typeface="Arial" panose="020B0604020202020204" pitchFamily="34" charset="0"/>
              </a:rPr>
              <a:t>RADIONECROSIS CEREBRAL</a:t>
            </a:r>
          </a:p>
        </p:txBody>
      </p:sp>
      <p:sp>
        <p:nvSpPr>
          <p:cNvPr id="85" name="TextShape 2"/>
          <p:cNvSpPr txBox="1"/>
          <p:nvPr/>
        </p:nvSpPr>
        <p:spPr>
          <a:xfrm>
            <a:off x="1327354" y="1635789"/>
            <a:ext cx="10780793" cy="4540731"/>
          </a:xfrm>
          <a:prstGeom prst="rect">
            <a:avLst/>
          </a:prstGeom>
          <a:noFill/>
          <a:ln>
            <a:noFill/>
          </a:ln>
        </p:spPr>
        <p:txBody>
          <a:bodyPr>
            <a:noAutofit/>
          </a:bodyPr>
          <a:lstStyle/>
          <a:p>
            <a:endParaRPr lang="es-ES" sz="2800" b="0" strike="noStrike" spc="-1">
              <a:solidFill>
                <a:srgbClr val="000000"/>
              </a:solidFill>
              <a:latin typeface="Calibri"/>
            </a:endParaRPr>
          </a:p>
        </p:txBody>
      </p:sp>
      <p:sp>
        <p:nvSpPr>
          <p:cNvPr id="7" name="CustomShape 2">
            <a:extLst>
              <a:ext uri="{FF2B5EF4-FFF2-40B4-BE49-F238E27FC236}">
                <a16:creationId xmlns:a16="http://schemas.microsoft.com/office/drawing/2014/main" id="{5F3EE431-A8D5-4A05-825F-F3DDD514CEA3}"/>
              </a:ext>
            </a:extLst>
          </p:cNvPr>
          <p:cNvSpPr/>
          <p:nvPr/>
        </p:nvSpPr>
        <p:spPr>
          <a:xfrm>
            <a:off x="674696" y="1719159"/>
            <a:ext cx="11165792" cy="4874146"/>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4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Lesión cerebral </a:t>
            </a:r>
            <a:r>
              <a:rPr kumimoji="0" lang="es-ES" sz="240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por radioterapia</a:t>
            </a:r>
          </a:p>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Puede aparentar una </a:t>
            </a:r>
            <a:r>
              <a:rPr kumimoji="0" lang="es-ES" sz="24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recidiva tumoral </a:t>
            </a:r>
            <a:r>
              <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 un tumor nuevo</a:t>
            </a:r>
          </a:p>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lang="es-ES" sz="2400" spc="-1" dirty="0">
                <a:solidFill>
                  <a:srgbClr val="002060"/>
                </a:solidFill>
                <a:latin typeface="Arial" panose="020B0604020202020204" pitchFamily="34" charset="0"/>
                <a:cs typeface="Arial" panose="020B0604020202020204" pitchFamily="34" charset="0"/>
              </a:rPr>
              <a:t>El diagnóstico diferencial a veces no es fácil y hay que ver evolución</a:t>
            </a:r>
            <a:endPar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90" marR="0" lvl="0" indent="-28575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4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Opciones terapéuticas</a:t>
            </a:r>
            <a:r>
              <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Observación en asintomáticas</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lang="es-ES" sz="2400" spc="-1" dirty="0">
                <a:solidFill>
                  <a:srgbClr val="002060"/>
                </a:solidFill>
                <a:latin typeface="Arial" panose="020B0604020202020204" pitchFamily="34" charset="0"/>
                <a:cs typeface="Arial" panose="020B0604020202020204" pitchFamily="34" charset="0"/>
              </a:rPr>
              <a:t>Corticoides</a:t>
            </a:r>
            <a:endPar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Cirugía</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lang="es-ES" sz="2400" spc="-1" dirty="0">
                <a:solidFill>
                  <a:srgbClr val="002060"/>
                </a:solidFill>
                <a:latin typeface="Arial" panose="020B0604020202020204" pitchFamily="34" charset="0"/>
                <a:cs typeface="Arial" panose="020B0604020202020204" pitchFamily="34" charset="0"/>
              </a:rPr>
              <a:t>Cámara hiperbárica</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4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Bevacizumab</a:t>
            </a:r>
          </a:p>
        </p:txBody>
      </p:sp>
      <p:sp>
        <p:nvSpPr>
          <p:cNvPr id="8" name="CuadroTexto 7">
            <a:extLst>
              <a:ext uri="{FF2B5EF4-FFF2-40B4-BE49-F238E27FC236}">
                <a16:creationId xmlns:a16="http://schemas.microsoft.com/office/drawing/2014/main" id="{046FD6EF-7D61-42E2-AF65-6868A14C17B2}"/>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pic>
        <p:nvPicPr>
          <p:cNvPr id="1026" name="Picture 2" descr="Ver las imágenes de origen">
            <a:extLst>
              <a:ext uri="{FF2B5EF4-FFF2-40B4-BE49-F238E27FC236}">
                <a16:creationId xmlns:a16="http://schemas.microsoft.com/office/drawing/2014/main" id="{B886BAD7-DE6F-4B7E-B0F5-C2716FCC7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750" y="3757186"/>
            <a:ext cx="4622011" cy="241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50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1266972" y="1265257"/>
            <a:ext cx="7441599" cy="3953880"/>
          </a:xfrm>
          <a:prstGeom prst="rect">
            <a:avLst/>
          </a:prstGeom>
          <a:noFill/>
          <a:ln>
            <a:noFill/>
          </a:ln>
        </p:spPr>
        <p:txBody>
          <a:bodyPr lIns="90000" tIns="45000" rIns="90000" bIns="45000">
            <a:noAutofit/>
          </a:bodyPr>
          <a:lstStyle/>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lang="es-ES" sz="2000" spc="-1" dirty="0">
                <a:solidFill>
                  <a:srgbClr val="002060"/>
                </a:solidFill>
                <a:latin typeface="Arial"/>
              </a:rPr>
              <a:t>Administración de </a:t>
            </a:r>
            <a:r>
              <a:rPr lang="es-ES" sz="2000" b="1" spc="-1" dirty="0">
                <a:solidFill>
                  <a:srgbClr val="002060"/>
                </a:solidFill>
                <a:latin typeface="Arial"/>
              </a:rPr>
              <a:t>oxígeno al 100% </a:t>
            </a:r>
            <a:r>
              <a:rPr lang="es-ES" sz="2000" spc="-1" dirty="0">
                <a:solidFill>
                  <a:srgbClr val="002060"/>
                </a:solidFill>
                <a:latin typeface="Arial"/>
              </a:rPr>
              <a:t>a una presión superior a la atmosférica. </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lang="es-ES" sz="2000" spc="-1" dirty="0">
                <a:solidFill>
                  <a:srgbClr val="002060"/>
                </a:solidFill>
                <a:latin typeface="Arial"/>
              </a:rPr>
              <a:t>Disolución en el plasma sanguíneo entre </a:t>
            </a:r>
            <a:r>
              <a:rPr lang="es-ES" sz="2000" b="1" spc="-1" dirty="0">
                <a:solidFill>
                  <a:srgbClr val="002060"/>
                </a:solidFill>
                <a:latin typeface="Arial"/>
              </a:rPr>
              <a:t>15-20 veces más </a:t>
            </a:r>
            <a:r>
              <a:rPr lang="es-ES" sz="2000" spc="-1" dirty="0">
                <a:solidFill>
                  <a:srgbClr val="002060"/>
                </a:solidFill>
                <a:latin typeface="Arial"/>
              </a:rPr>
              <a:t>oxígeno que en condiciones normales. </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lang="es-ES" sz="2000" spc="-1" dirty="0">
                <a:solidFill>
                  <a:srgbClr val="002060"/>
                </a:solidFill>
                <a:latin typeface="Arial"/>
              </a:rPr>
              <a:t>El aumento de presión se realiza con </a:t>
            </a:r>
            <a:r>
              <a:rPr lang="es-ES" sz="2000" b="1" spc="-1" dirty="0">
                <a:solidFill>
                  <a:srgbClr val="002060"/>
                </a:solidFill>
                <a:latin typeface="Arial"/>
              </a:rPr>
              <a:t>aire comprimido </a:t>
            </a:r>
            <a:r>
              <a:rPr lang="es-ES" sz="2000" spc="-1" dirty="0">
                <a:solidFill>
                  <a:srgbClr val="002060"/>
                </a:solidFill>
                <a:latin typeface="Arial"/>
              </a:rPr>
              <a:t>en el interior de una cámara hiperbárica y el oxígeno se administra a través de </a:t>
            </a:r>
            <a:r>
              <a:rPr lang="es-ES" sz="2000" b="1" spc="-1" dirty="0">
                <a:solidFill>
                  <a:srgbClr val="002060"/>
                </a:solidFill>
                <a:latin typeface="Arial"/>
              </a:rPr>
              <a:t>mascarilla</a:t>
            </a:r>
            <a:r>
              <a:rPr lang="es-ES" sz="2000" spc="-1" dirty="0">
                <a:solidFill>
                  <a:srgbClr val="002060"/>
                </a:solidFill>
                <a:latin typeface="Arial"/>
              </a:rPr>
              <a:t>, casco o intubación endotraqueal. </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lang="es-ES" sz="2000" spc="-1" dirty="0">
                <a:solidFill>
                  <a:srgbClr val="002060"/>
                </a:solidFill>
                <a:latin typeface="Arial"/>
              </a:rPr>
              <a:t>Cámaras hiperbáricas </a:t>
            </a:r>
            <a:r>
              <a:rPr lang="es-ES" sz="2000" spc="-1" dirty="0">
                <a:solidFill>
                  <a:srgbClr val="002060"/>
                </a:solidFill>
                <a:latin typeface="Arial"/>
                <a:sym typeface="Wingdings" panose="05000000000000000000" pitchFamily="2" charset="2"/>
              </a:rPr>
              <a:t> </a:t>
            </a:r>
            <a:r>
              <a:rPr lang="es-ES" sz="2000" b="1" spc="-1" dirty="0">
                <a:solidFill>
                  <a:srgbClr val="002060"/>
                </a:solidFill>
                <a:latin typeface="Arial"/>
              </a:rPr>
              <a:t>recinto hospitalario </a:t>
            </a:r>
            <a:r>
              <a:rPr lang="es-ES" sz="2000" spc="-1" dirty="0">
                <a:solidFill>
                  <a:srgbClr val="002060"/>
                </a:solidFill>
                <a:latin typeface="Arial"/>
              </a:rPr>
              <a:t>o en estrecha relación funcional con el mismo. </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lang="es-ES" sz="2000" b="1" spc="-1" dirty="0">
                <a:solidFill>
                  <a:srgbClr val="002060"/>
                </a:solidFill>
                <a:latin typeface="Arial"/>
              </a:rPr>
              <a:t>Mínimos efectos </a:t>
            </a:r>
            <a:r>
              <a:rPr lang="es-ES" sz="2000" spc="-1" dirty="0">
                <a:solidFill>
                  <a:srgbClr val="002060"/>
                </a:solidFill>
                <a:latin typeface="Arial"/>
              </a:rPr>
              <a:t>secundarios</a:t>
            </a:r>
          </a:p>
          <a:p>
            <a:pPr marL="285750" marR="0" lvl="0" indent="-285750" algn="just" defTabSz="914400" rtl="0" eaLnBrk="1" fontAlgn="auto" latinLnBrk="0" hangingPunct="1">
              <a:lnSpc>
                <a:spcPct val="120000"/>
              </a:lnSpc>
              <a:spcBef>
                <a:spcPts val="600"/>
              </a:spcBef>
              <a:spcAft>
                <a:spcPts val="600"/>
              </a:spcAft>
              <a:buClr>
                <a:srgbClr val="002060"/>
              </a:buClr>
              <a:buSzTx/>
              <a:buFont typeface="Arial" panose="020B0604020202020204" pitchFamily="34" charset="0"/>
              <a:buChar char="•"/>
              <a:tabLst/>
              <a:defRPr/>
            </a:pPr>
            <a:r>
              <a:rPr lang="es-ES" sz="2000" spc="-1" dirty="0">
                <a:solidFill>
                  <a:srgbClr val="002060"/>
                </a:solidFill>
                <a:latin typeface="Arial"/>
              </a:rPr>
              <a:t>Puede resolver </a:t>
            </a:r>
            <a:r>
              <a:rPr lang="es-ES" sz="2000" b="1" spc="-1" dirty="0">
                <a:solidFill>
                  <a:srgbClr val="002060"/>
                </a:solidFill>
                <a:latin typeface="Arial"/>
              </a:rPr>
              <a:t>enfermedades muy graves </a:t>
            </a:r>
            <a:r>
              <a:rPr lang="es-ES" sz="2000" spc="-1" dirty="0">
                <a:solidFill>
                  <a:srgbClr val="002060"/>
                </a:solidFill>
                <a:latin typeface="Arial"/>
              </a:rPr>
              <a:t>y </a:t>
            </a:r>
            <a:r>
              <a:rPr lang="es-ES" sz="2000" b="1" spc="-1" dirty="0">
                <a:solidFill>
                  <a:srgbClr val="002060"/>
                </a:solidFill>
                <a:latin typeface="Arial"/>
              </a:rPr>
              <a:t>secuelas invalidantes</a:t>
            </a:r>
          </a:p>
        </p:txBody>
      </p:sp>
      <p:sp>
        <p:nvSpPr>
          <p:cNvPr id="205" name="TextShape 2"/>
          <p:cNvSpPr txBox="1"/>
          <p:nvPr/>
        </p:nvSpPr>
        <p:spPr>
          <a:xfrm>
            <a:off x="3268458" y="297942"/>
            <a:ext cx="7544686" cy="49032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spc="-1" dirty="0">
                <a:solidFill>
                  <a:schemeClr val="accent1">
                    <a:lumMod val="75000"/>
                  </a:schemeClr>
                </a:solidFill>
                <a:latin typeface="Arial" panose="020B0604020202020204" pitchFamily="34" charset="0"/>
                <a:cs typeface="Arial" panose="020B0604020202020204" pitchFamily="34" charset="0"/>
              </a:rPr>
              <a:t>OXIGENOTERAPIA HIPERBÁRICA</a:t>
            </a:r>
          </a:p>
        </p:txBody>
      </p:sp>
      <p:pic>
        <p:nvPicPr>
          <p:cNvPr id="1028" name="Picture 4" descr="Ver las imágenes de origen">
            <a:extLst>
              <a:ext uri="{FF2B5EF4-FFF2-40B4-BE49-F238E27FC236}">
                <a16:creationId xmlns:a16="http://schemas.microsoft.com/office/drawing/2014/main" id="{E035A6C9-8218-4130-9E39-CF70B7176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517" y="2368208"/>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8CB1A308-9CA7-4FC8-8A40-33C9839B6BB5}"/>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magen 205"/>
          <p:cNvPicPr/>
          <p:nvPr/>
        </p:nvPicPr>
        <p:blipFill>
          <a:blip r:embed="rId2"/>
          <a:stretch/>
        </p:blipFill>
        <p:spPr>
          <a:xfrm>
            <a:off x="315474" y="1668285"/>
            <a:ext cx="5380920" cy="3831120"/>
          </a:xfrm>
          <a:prstGeom prst="rect">
            <a:avLst/>
          </a:prstGeom>
          <a:ln>
            <a:noFill/>
          </a:ln>
        </p:spPr>
      </p:pic>
      <p:pic>
        <p:nvPicPr>
          <p:cNvPr id="207" name="Imagen 206"/>
          <p:cNvPicPr/>
          <p:nvPr/>
        </p:nvPicPr>
        <p:blipFill>
          <a:blip r:embed="rId3"/>
          <a:stretch/>
        </p:blipFill>
        <p:spPr>
          <a:xfrm rot="21595800">
            <a:off x="5698732" y="1671864"/>
            <a:ext cx="6073588" cy="3831139"/>
          </a:xfrm>
          <a:prstGeom prst="rect">
            <a:avLst/>
          </a:prstGeom>
          <a:ln>
            <a:noFill/>
          </a:ln>
        </p:spPr>
      </p:pic>
      <p:sp>
        <p:nvSpPr>
          <p:cNvPr id="5" name="TextShape 2">
            <a:extLst>
              <a:ext uri="{FF2B5EF4-FFF2-40B4-BE49-F238E27FC236}">
                <a16:creationId xmlns:a16="http://schemas.microsoft.com/office/drawing/2014/main" id="{D01515AC-F29B-4142-8A4F-EC04B892FB4A}"/>
              </a:ext>
            </a:extLst>
          </p:cNvPr>
          <p:cNvSpPr txBox="1"/>
          <p:nvPr/>
        </p:nvSpPr>
        <p:spPr>
          <a:xfrm>
            <a:off x="3268458" y="297942"/>
            <a:ext cx="7544686" cy="49032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spc="-1" dirty="0">
                <a:solidFill>
                  <a:schemeClr val="accent1">
                    <a:lumMod val="75000"/>
                  </a:schemeClr>
                </a:solidFill>
                <a:latin typeface="Arial" panose="020B0604020202020204" pitchFamily="34" charset="0"/>
                <a:cs typeface="Arial" panose="020B0604020202020204" pitchFamily="34" charset="0"/>
              </a:rPr>
              <a:t>OXIGENOTERAPIA HIPERBÁRICA</a:t>
            </a:r>
          </a:p>
        </p:txBody>
      </p:sp>
      <p:sp>
        <p:nvSpPr>
          <p:cNvPr id="6" name="CuadroTexto 5">
            <a:extLst>
              <a:ext uri="{FF2B5EF4-FFF2-40B4-BE49-F238E27FC236}">
                <a16:creationId xmlns:a16="http://schemas.microsoft.com/office/drawing/2014/main" id="{5C0BB827-3175-4226-BF1D-86CAF493384E}"/>
              </a:ext>
            </a:extLst>
          </p:cNvPr>
          <p:cNvSpPr txBox="1"/>
          <p:nvPr/>
        </p:nvSpPr>
        <p:spPr>
          <a:xfrm>
            <a:off x="9797143" y="1349827"/>
            <a:ext cx="478971" cy="369332"/>
          </a:xfrm>
          <a:prstGeom prst="rect">
            <a:avLst/>
          </a:prstGeom>
          <a:solidFill>
            <a:schemeClr val="bg1"/>
          </a:solidFill>
        </p:spPr>
        <p:txBody>
          <a:bodyPr wrap="square" rtlCol="0">
            <a:spAutoFit/>
          </a:bodyPr>
          <a:lstStyle/>
          <a:p>
            <a:endParaRPr lang="es-E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n 208"/>
          <p:cNvPicPr/>
          <p:nvPr/>
        </p:nvPicPr>
        <p:blipFill>
          <a:blip r:embed="rId2"/>
          <a:stretch/>
        </p:blipFill>
        <p:spPr>
          <a:xfrm>
            <a:off x="1689489" y="1102376"/>
            <a:ext cx="9432000" cy="4227120"/>
          </a:xfrm>
          <a:prstGeom prst="rect">
            <a:avLst/>
          </a:prstGeom>
          <a:ln>
            <a:noFill/>
          </a:ln>
        </p:spPr>
      </p:pic>
      <p:sp>
        <p:nvSpPr>
          <p:cNvPr id="3" name="TextShape 2">
            <a:extLst>
              <a:ext uri="{FF2B5EF4-FFF2-40B4-BE49-F238E27FC236}">
                <a16:creationId xmlns:a16="http://schemas.microsoft.com/office/drawing/2014/main" id="{F7E8E576-7DED-4DA1-B5AF-85E5621D27A4}"/>
              </a:ext>
            </a:extLst>
          </p:cNvPr>
          <p:cNvSpPr txBox="1"/>
          <p:nvPr/>
        </p:nvSpPr>
        <p:spPr>
          <a:xfrm>
            <a:off x="3268458" y="297942"/>
            <a:ext cx="7544686" cy="49032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spc="-1" dirty="0">
                <a:solidFill>
                  <a:schemeClr val="accent1">
                    <a:lumMod val="75000"/>
                  </a:schemeClr>
                </a:solidFill>
                <a:latin typeface="Arial" panose="020B0604020202020204" pitchFamily="34" charset="0"/>
                <a:cs typeface="Arial" panose="020B0604020202020204" pitchFamily="34" charset="0"/>
              </a:rPr>
              <a:t>OXIGENOTERAPIA HIPERBÁRICA</a:t>
            </a:r>
          </a:p>
        </p:txBody>
      </p:sp>
      <p:sp>
        <p:nvSpPr>
          <p:cNvPr id="4" name="TextShape 1">
            <a:extLst>
              <a:ext uri="{FF2B5EF4-FFF2-40B4-BE49-F238E27FC236}">
                <a16:creationId xmlns:a16="http://schemas.microsoft.com/office/drawing/2014/main" id="{A071477F-94BB-43DD-A0F9-D313EC09CE1E}"/>
              </a:ext>
            </a:extLst>
          </p:cNvPr>
          <p:cNvSpPr txBox="1"/>
          <p:nvPr/>
        </p:nvSpPr>
        <p:spPr>
          <a:xfrm>
            <a:off x="1689490" y="5499632"/>
            <a:ext cx="9432000" cy="957439"/>
          </a:xfrm>
          <a:prstGeom prst="rect">
            <a:avLst/>
          </a:prstGeom>
          <a:noFill/>
          <a:ln>
            <a:noFill/>
          </a:ln>
        </p:spPr>
        <p:txBody>
          <a:bodyPr lIns="90000" tIns="45000" rIns="90000" bIns="45000">
            <a:noAutofit/>
          </a:bodyPr>
          <a:lstStyle/>
          <a:p>
            <a:pPr marR="0" lvl="0" algn="just" defTabSz="914400" rtl="0" eaLnBrk="1" fontAlgn="auto" latinLnBrk="0" hangingPunct="1">
              <a:lnSpc>
                <a:spcPct val="120000"/>
              </a:lnSpc>
              <a:spcBef>
                <a:spcPts val="600"/>
              </a:spcBef>
              <a:spcAft>
                <a:spcPts val="600"/>
              </a:spcAft>
              <a:buClr>
                <a:srgbClr val="002060"/>
              </a:buClr>
              <a:buSzTx/>
              <a:tabLst/>
              <a:defRPr/>
            </a:pPr>
            <a:r>
              <a:rPr lang="es-ES" sz="2000" i="1" spc="-1" dirty="0">
                <a:solidFill>
                  <a:srgbClr val="002060"/>
                </a:solidFill>
                <a:latin typeface="Arial"/>
              </a:rPr>
              <a:t>Imagen de </a:t>
            </a:r>
            <a:r>
              <a:rPr lang="es-ES" sz="2000" i="1" spc="-1" dirty="0" err="1">
                <a:solidFill>
                  <a:srgbClr val="002060"/>
                </a:solidFill>
                <a:latin typeface="Arial"/>
              </a:rPr>
              <a:t>radionecrosis</a:t>
            </a:r>
            <a:r>
              <a:rPr lang="es-ES" sz="2000" i="1" spc="-1" dirty="0">
                <a:solidFill>
                  <a:srgbClr val="002060"/>
                </a:solidFill>
                <a:latin typeface="Arial"/>
              </a:rPr>
              <a:t> cerebral en paciente antes y después de 3 tandas de oxigenoterapia </a:t>
            </a:r>
            <a:r>
              <a:rPr lang="es-ES" sz="2000" i="1" spc="-1" dirty="0" err="1">
                <a:solidFill>
                  <a:srgbClr val="002060"/>
                </a:solidFill>
                <a:latin typeface="Arial"/>
              </a:rPr>
              <a:t>hirpebárica</a:t>
            </a:r>
            <a:r>
              <a:rPr lang="es-ES" sz="2000" i="1" spc="-1" dirty="0">
                <a:solidFill>
                  <a:srgbClr val="002060"/>
                </a:solidFill>
                <a:latin typeface="Arial"/>
              </a:rPr>
              <a:t> (12 meses)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2">
            <a:extLst>
              <a:ext uri="{FF2B5EF4-FFF2-40B4-BE49-F238E27FC236}">
                <a16:creationId xmlns:a16="http://schemas.microsoft.com/office/drawing/2014/main" id="{74263B5E-B8B3-0B12-4971-3AF7D7F74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33" t="15910" r="25000" b="11462"/>
          <a:stretch>
            <a:fillRect/>
          </a:stretch>
        </p:blipFill>
        <p:spPr bwMode="auto">
          <a:xfrm>
            <a:off x="1828801" y="73025"/>
            <a:ext cx="6848475"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1">
            <a:extLst>
              <a:ext uri="{FF2B5EF4-FFF2-40B4-BE49-F238E27FC236}">
                <a16:creationId xmlns:a16="http://schemas.microsoft.com/office/drawing/2014/main" id="{D98470D3-0736-4433-80CE-AECB6992B247}"/>
              </a:ext>
            </a:extLst>
          </p:cNvPr>
          <p:cNvSpPr txBox="1"/>
          <p:nvPr/>
        </p:nvSpPr>
        <p:spPr>
          <a:xfrm>
            <a:off x="-1" y="675022"/>
            <a:ext cx="7162756" cy="79641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2400" spc="-1" dirty="0">
                <a:solidFill>
                  <a:schemeClr val="accent1">
                    <a:lumMod val="75000"/>
                  </a:schemeClr>
                </a:solidFill>
                <a:latin typeface="Arial" panose="020B0604020202020204" pitchFamily="34" charset="0"/>
                <a:cs typeface="Arial" panose="020B0604020202020204" pitchFamily="34" charset="0"/>
              </a:rPr>
              <a:t>¿LA SRS ES APROPIADA EN PACIENTES </a:t>
            </a:r>
          </a:p>
          <a:p>
            <a:pPr marL="0" marR="0" lvl="0" indent="0" algn="ctr" defTabSz="914400" rtl="0" eaLnBrk="1" fontAlgn="auto" latinLnBrk="0" hangingPunct="1">
              <a:lnSpc>
                <a:spcPct val="90000"/>
              </a:lnSpc>
              <a:spcBef>
                <a:spcPct val="0"/>
              </a:spcBef>
              <a:spcAft>
                <a:spcPts val="600"/>
              </a:spcAft>
              <a:buClrTx/>
              <a:buSzTx/>
              <a:buFontTx/>
              <a:buNone/>
              <a:tabLst/>
              <a:defRPr/>
            </a:pPr>
            <a:r>
              <a:rPr lang="es-ES" sz="2400" spc="-1" dirty="0">
                <a:solidFill>
                  <a:schemeClr val="accent1">
                    <a:lumMod val="75000"/>
                  </a:schemeClr>
                </a:solidFill>
                <a:latin typeface="Arial" panose="020B0604020202020204" pitchFamily="34" charset="0"/>
                <a:cs typeface="Arial" panose="020B0604020202020204" pitchFamily="34" charset="0"/>
              </a:rPr>
              <a:t>CON &gt;4 METÁSTASIS?</a:t>
            </a:r>
          </a:p>
        </p:txBody>
      </p:sp>
      <p:sp>
        <p:nvSpPr>
          <p:cNvPr id="10" name="CustomShape 2">
            <a:extLst>
              <a:ext uri="{FF2B5EF4-FFF2-40B4-BE49-F238E27FC236}">
                <a16:creationId xmlns:a16="http://schemas.microsoft.com/office/drawing/2014/main" id="{B2252DA2-08D1-4C4C-A554-8E0F01AA1A07}"/>
              </a:ext>
            </a:extLst>
          </p:cNvPr>
          <p:cNvSpPr/>
          <p:nvPr/>
        </p:nvSpPr>
        <p:spPr>
          <a:xfrm>
            <a:off x="147529" y="1925915"/>
            <a:ext cx="6886317" cy="440454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Estudios retrospectivos:</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SRS puede ser empleada con seguridad en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metástasis múltiples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y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volumen tumoral pequeño</a:t>
            </a:r>
            <a:endPar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El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volumen de la lesión </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puede ser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más importante</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que el </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número</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de metástasis</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Avances tecnológicos: </a:t>
            </a:r>
            <a:r>
              <a:rPr kumimoji="0" lang="es-ES" sz="2000" b="0"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HyperArc</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entre otros</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Indicaciones</a:t>
            </a: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Volumen tumoral total &lt; 10 ml o &lt; 3 cm de diámetro</a:t>
            </a:r>
          </a:p>
          <a:p>
            <a:pPr marL="800190" marR="0" lvl="1" indent="-285750" algn="just" defTabSz="914400" rtl="0" eaLnBrk="1" fontAlgn="auto" latinLnBrk="0" hangingPunct="1">
              <a:lnSpc>
                <a:spcPct val="120000"/>
              </a:lnSpc>
              <a:spcBef>
                <a:spcPts val="0"/>
              </a:spcBef>
              <a:spcAft>
                <a:spcPts val="799"/>
              </a:spcAft>
              <a:buClr>
                <a:srgbClr val="002060"/>
              </a:buClr>
              <a:buSzTx/>
              <a:buFont typeface="Wingdings" panose="05000000000000000000" pitchFamily="2" charset="2"/>
              <a:buChar char="ü"/>
              <a:tabLst/>
              <a:defRPr/>
            </a:pPr>
            <a:r>
              <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PS ≥ 70 + no hay evidencia de enfermedad </a:t>
            </a:r>
            <a:r>
              <a:rPr kumimoji="0" lang="es-ES" sz="2000" b="0"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leptomeníngea</a:t>
            </a:r>
            <a:endParaRPr kumimoji="0" lang="es-ES" sz="2000" b="0"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F40E03DF-ADE7-49F0-B603-73F3DA0E7D82}"/>
              </a:ext>
            </a:extLst>
          </p:cNvPr>
          <p:cNvPicPr>
            <a:picLocks noChangeAspect="1"/>
          </p:cNvPicPr>
          <p:nvPr/>
        </p:nvPicPr>
        <p:blipFill>
          <a:blip r:embed="rId2"/>
          <a:stretch>
            <a:fillRect/>
          </a:stretch>
        </p:blipFill>
        <p:spPr>
          <a:xfrm>
            <a:off x="7216855" y="3520045"/>
            <a:ext cx="4753943" cy="3044660"/>
          </a:xfrm>
          <a:prstGeom prst="rect">
            <a:avLst/>
          </a:prstGeom>
          <a:ln>
            <a:noFill/>
          </a:ln>
          <a:effectLst>
            <a:softEdge rad="112500"/>
          </a:effectLst>
        </p:spPr>
      </p:pic>
      <p:pic>
        <p:nvPicPr>
          <p:cNvPr id="11" name="Imagen10">
            <a:extLst>
              <a:ext uri="{FF2B5EF4-FFF2-40B4-BE49-F238E27FC236}">
                <a16:creationId xmlns:a16="http://schemas.microsoft.com/office/drawing/2014/main" id="{C4D3B793-6116-4790-8103-FAE8DC430A24}"/>
              </a:ext>
            </a:extLst>
          </p:cNvPr>
          <p:cNvPicPr/>
          <p:nvPr/>
        </p:nvPicPr>
        <p:blipFill>
          <a:blip r:embed="rId3"/>
          <a:stretch/>
        </p:blipFill>
        <p:spPr>
          <a:xfrm>
            <a:off x="7270956" y="260648"/>
            <a:ext cx="4645742" cy="3077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4140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1">
            <a:extLst>
              <a:ext uri="{FF2B5EF4-FFF2-40B4-BE49-F238E27FC236}">
                <a16:creationId xmlns:a16="http://schemas.microsoft.com/office/drawing/2014/main" id="{D98470D3-0736-4433-80CE-AECB6992B247}"/>
              </a:ext>
            </a:extLst>
          </p:cNvPr>
          <p:cNvSpPr txBox="1"/>
          <p:nvPr/>
        </p:nvSpPr>
        <p:spPr>
          <a:xfrm>
            <a:off x="3572933" y="186267"/>
            <a:ext cx="7366000" cy="119979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ES" sz="2400" spc="-1" dirty="0">
                <a:solidFill>
                  <a:schemeClr val="accent1">
                    <a:lumMod val="75000"/>
                  </a:schemeClr>
                </a:solidFill>
                <a:latin typeface="Arial" panose="020B0604020202020204" pitchFamily="34" charset="0"/>
                <a:cs typeface="Arial" panose="020B0604020202020204" pitchFamily="34" charset="0"/>
              </a:rPr>
              <a:t>¿LA SRS ES APROPIADA EN PACIENTES </a:t>
            </a:r>
          </a:p>
          <a:p>
            <a:pPr marL="0" marR="0" lvl="0" indent="0" algn="ctr" defTabSz="914400" rtl="0" eaLnBrk="1" fontAlgn="auto" latinLnBrk="0" hangingPunct="1">
              <a:lnSpc>
                <a:spcPct val="90000"/>
              </a:lnSpc>
              <a:spcBef>
                <a:spcPct val="0"/>
              </a:spcBef>
              <a:spcAft>
                <a:spcPts val="600"/>
              </a:spcAft>
              <a:buClrTx/>
              <a:buSzTx/>
              <a:buFontTx/>
              <a:buNone/>
              <a:tabLst/>
              <a:defRPr/>
            </a:pPr>
            <a:r>
              <a:rPr lang="es-ES" sz="2400" spc="-1" dirty="0">
                <a:solidFill>
                  <a:schemeClr val="accent1">
                    <a:lumMod val="75000"/>
                  </a:schemeClr>
                </a:solidFill>
                <a:latin typeface="Arial" panose="020B0604020202020204" pitchFamily="34" charset="0"/>
                <a:cs typeface="Arial" panose="020B0604020202020204" pitchFamily="34" charset="0"/>
              </a:rPr>
              <a:t>CON &gt;4 METÁSTASIS?</a:t>
            </a:r>
          </a:p>
        </p:txBody>
      </p:sp>
      <p:pic>
        <p:nvPicPr>
          <p:cNvPr id="6" name="Imagen 5">
            <a:extLst>
              <a:ext uri="{FF2B5EF4-FFF2-40B4-BE49-F238E27FC236}">
                <a16:creationId xmlns:a16="http://schemas.microsoft.com/office/drawing/2014/main" id="{25A3131C-4AC6-4D93-9FEA-C7F40D2D8108}"/>
              </a:ext>
            </a:extLst>
          </p:cNvPr>
          <p:cNvPicPr>
            <a:picLocks noChangeAspect="1"/>
          </p:cNvPicPr>
          <p:nvPr/>
        </p:nvPicPr>
        <p:blipFill>
          <a:blip r:embed="rId2"/>
          <a:stretch>
            <a:fillRect/>
          </a:stretch>
        </p:blipFill>
        <p:spPr>
          <a:xfrm>
            <a:off x="5884082" y="1386062"/>
            <a:ext cx="6307918" cy="3795537"/>
          </a:xfrm>
          <a:prstGeom prst="rect">
            <a:avLst/>
          </a:prstGeom>
        </p:spPr>
      </p:pic>
      <p:pic>
        <p:nvPicPr>
          <p:cNvPr id="8" name="Imagen 7">
            <a:extLst>
              <a:ext uri="{FF2B5EF4-FFF2-40B4-BE49-F238E27FC236}">
                <a16:creationId xmlns:a16="http://schemas.microsoft.com/office/drawing/2014/main" id="{B476D7C7-A2BA-42AD-8806-6CFB899BB482}"/>
              </a:ext>
            </a:extLst>
          </p:cNvPr>
          <p:cNvPicPr>
            <a:picLocks noChangeAspect="1"/>
          </p:cNvPicPr>
          <p:nvPr/>
        </p:nvPicPr>
        <p:blipFill>
          <a:blip r:embed="rId3"/>
          <a:stretch>
            <a:fillRect/>
          </a:stretch>
        </p:blipFill>
        <p:spPr>
          <a:xfrm>
            <a:off x="762000" y="3936556"/>
            <a:ext cx="5122082" cy="2055283"/>
          </a:xfrm>
          <a:prstGeom prst="rect">
            <a:avLst/>
          </a:prstGeom>
        </p:spPr>
      </p:pic>
      <p:pic>
        <p:nvPicPr>
          <p:cNvPr id="4" name="Imagen 3">
            <a:extLst>
              <a:ext uri="{FF2B5EF4-FFF2-40B4-BE49-F238E27FC236}">
                <a16:creationId xmlns:a16="http://schemas.microsoft.com/office/drawing/2014/main" id="{BEDE04E5-A3BD-4405-ACD4-61EDCA7596BA}"/>
              </a:ext>
            </a:extLst>
          </p:cNvPr>
          <p:cNvPicPr>
            <a:picLocks noChangeAspect="1"/>
          </p:cNvPicPr>
          <p:nvPr/>
        </p:nvPicPr>
        <p:blipFill>
          <a:blip r:embed="rId4"/>
          <a:stretch>
            <a:fillRect/>
          </a:stretch>
        </p:blipFill>
        <p:spPr>
          <a:xfrm>
            <a:off x="965199" y="1093595"/>
            <a:ext cx="4097867" cy="2716406"/>
          </a:xfrm>
          <a:prstGeom prst="rect">
            <a:avLst/>
          </a:prstGeom>
        </p:spPr>
      </p:pic>
    </p:spTree>
    <p:extLst>
      <p:ext uri="{BB962C8B-B14F-4D97-AF65-F5344CB8AC3E}">
        <p14:creationId xmlns:p14="http://schemas.microsoft.com/office/powerpoint/2010/main" val="3049071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a:extLst>
              <a:ext uri="{FF2B5EF4-FFF2-40B4-BE49-F238E27FC236}">
                <a16:creationId xmlns:a16="http://schemas.microsoft.com/office/drawing/2014/main" id="{355D9252-3FF3-42BF-805F-5FDCB659C8FB}"/>
              </a:ext>
            </a:extLst>
          </p:cNvPr>
          <p:cNvSpPr txBox="1"/>
          <p:nvPr/>
        </p:nvSpPr>
        <p:spPr>
          <a:xfrm>
            <a:off x="1589648" y="112056"/>
            <a:ext cx="8750105" cy="134777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spc="-1" dirty="0" err="1">
                <a:solidFill>
                  <a:schemeClr val="accent1">
                    <a:lumMod val="75000"/>
                  </a:schemeClr>
                </a:solidFill>
                <a:latin typeface="Arial" panose="020B0604020202020204" pitchFamily="34" charset="0"/>
                <a:cs typeface="Arial" panose="020B0604020202020204" pitchFamily="34" charset="0"/>
              </a:rPr>
              <a:t>Conclusiones</a:t>
            </a:r>
            <a:endParaRPr lang="en-US" sz="4000" spc="-1"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12" name="TextShape 2">
            <a:extLst>
              <a:ext uri="{FF2B5EF4-FFF2-40B4-BE49-F238E27FC236}">
                <a16:creationId xmlns:a16="http://schemas.microsoft.com/office/drawing/2014/main" id="{7EFDF877-1450-CA28-138E-D97B4CB19FFD}"/>
              </a:ext>
            </a:extLst>
          </p:cNvPr>
          <p:cNvGraphicFramePr/>
          <p:nvPr>
            <p:extLst>
              <p:ext uri="{D42A27DB-BD31-4B8C-83A1-F6EECF244321}">
                <p14:modId xmlns:p14="http://schemas.microsoft.com/office/powerpoint/2010/main" val="265012392"/>
              </p:ext>
            </p:extLst>
          </p:nvPr>
        </p:nvGraphicFramePr>
        <p:xfrm>
          <a:off x="1983545" y="1459832"/>
          <a:ext cx="8750105" cy="4684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9478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a:extLst>
              <a:ext uri="{FF2B5EF4-FFF2-40B4-BE49-F238E27FC236}">
                <a16:creationId xmlns:a16="http://schemas.microsoft.com/office/drawing/2014/main" id="{355D9252-3FF3-42BF-805F-5FDCB659C8FB}"/>
              </a:ext>
            </a:extLst>
          </p:cNvPr>
          <p:cNvSpPr txBox="1"/>
          <p:nvPr/>
        </p:nvSpPr>
        <p:spPr>
          <a:xfrm>
            <a:off x="1589648" y="112056"/>
            <a:ext cx="8750105" cy="134777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spc="-1" dirty="0" err="1">
                <a:solidFill>
                  <a:schemeClr val="accent1">
                    <a:lumMod val="75000"/>
                  </a:schemeClr>
                </a:solidFill>
                <a:latin typeface="Arial" panose="020B0604020202020204" pitchFamily="34" charset="0"/>
                <a:cs typeface="Arial" panose="020B0604020202020204" pitchFamily="34" charset="0"/>
              </a:rPr>
              <a:t>Agradecimiento</a:t>
            </a:r>
            <a:endParaRPr lang="en-US" sz="4000" spc="-1" dirty="0">
              <a:solidFill>
                <a:schemeClr val="accent1">
                  <a:lumMod val="75000"/>
                </a:schemeClr>
              </a:solidFill>
              <a:latin typeface="Arial" panose="020B0604020202020204" pitchFamily="34" charset="0"/>
              <a:cs typeface="Arial" panose="020B0604020202020204" pitchFamily="34" charset="0"/>
            </a:endParaRPr>
          </a:p>
        </p:txBody>
      </p:sp>
      <p:sp>
        <p:nvSpPr>
          <p:cNvPr id="3" name="CustomShape 2">
            <a:extLst>
              <a:ext uri="{FF2B5EF4-FFF2-40B4-BE49-F238E27FC236}">
                <a16:creationId xmlns:a16="http://schemas.microsoft.com/office/drawing/2014/main" id="{B3ECC950-3F28-5C22-B273-9906EDA75AC2}"/>
              </a:ext>
            </a:extLst>
          </p:cNvPr>
          <p:cNvSpPr/>
          <p:nvPr/>
        </p:nvSpPr>
        <p:spPr>
          <a:xfrm>
            <a:off x="1251284" y="1809178"/>
            <a:ext cx="9785683" cy="3853685"/>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Dra</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Dolores Bautista  (A Patológica H Costa del Sol. Málaga)</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endPar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Dra</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Inmaculada Fortes  ( Oncología Radioterápica H Regional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Univ</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Málaga)</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endPar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Dra</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Palmira </a:t>
            </a:r>
            <a:r>
              <a:rPr lang="es-ES" sz="2000" b="1" spc="-1" dirty="0">
                <a:solidFill>
                  <a:srgbClr val="002060"/>
                </a:solidFill>
                <a:latin typeface="Arial" panose="020B0604020202020204" pitchFamily="34" charset="0"/>
                <a:cs typeface="Arial" panose="020B0604020202020204" pitchFamily="34" charset="0"/>
              </a:rPr>
              <a:t>Foro </a:t>
            </a:r>
            <a:r>
              <a:rPr lang="es-ES" sz="2000" b="1" spc="-1" dirty="0" err="1">
                <a:solidFill>
                  <a:srgbClr val="002060"/>
                </a:solidFill>
                <a:latin typeface="Arial" panose="020B0604020202020204" pitchFamily="34" charset="0"/>
                <a:cs typeface="Arial" panose="020B0604020202020204" pitchFamily="34" charset="0"/>
              </a:rPr>
              <a:t>Arnalot</a:t>
            </a:r>
            <a:r>
              <a:rPr lang="es-ES" sz="2000" b="1" spc="-1" dirty="0">
                <a:solidFill>
                  <a:srgbClr val="002060"/>
                </a:solidFill>
                <a:latin typeface="Arial" panose="020B0604020202020204" pitchFamily="34" charset="0"/>
                <a:cs typeface="Arial" panose="020B0604020202020204" pitchFamily="34" charset="0"/>
              </a:rPr>
              <a:t> (Oncología Radioterápica  Hospital IMIN. Barcelona)</a:t>
            </a: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endParaRPr lang="es-ES" sz="2000" b="1" spc="-1" dirty="0">
              <a:solidFill>
                <a:srgbClr val="002060"/>
              </a:solidFill>
              <a:latin typeface="Arial" panose="020B0604020202020204" pitchFamily="34" charset="0"/>
              <a:cs typeface="Arial" panose="020B0604020202020204" pitchFamily="34" charset="0"/>
            </a:endParaRPr>
          </a:p>
          <a:p>
            <a:pPr marL="285840" marR="0" lvl="0" indent="-228600" algn="just" defTabSz="914400" rtl="0" eaLnBrk="1" fontAlgn="auto" latinLnBrk="0" hangingPunct="1">
              <a:lnSpc>
                <a:spcPct val="120000"/>
              </a:lnSpc>
              <a:spcBef>
                <a:spcPts val="0"/>
              </a:spcBef>
              <a:spcAft>
                <a:spcPts val="799"/>
              </a:spcAft>
              <a:buClr>
                <a:srgbClr val="002060"/>
              </a:buClr>
              <a:buSzTx/>
              <a:buFont typeface="Arial" panose="020B0604020202020204" pitchFamily="34" charset="0"/>
              <a:buChar char="•"/>
              <a:tabLst/>
              <a:defRPr/>
            </a:pP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 Eloy Rivas Infante (A </a:t>
            </a:r>
            <a:r>
              <a:rPr kumimoji="0" lang="es-ES" sz="2000" b="1" i="0" u="none" strike="noStrike" kern="1200" cap="none" spc="-1"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Patologica</a:t>
            </a:r>
            <a:r>
              <a:rPr kumimoji="0" lang="es-ES" sz="2000" b="1" i="0" u="none" strike="noStrike" kern="1200" cap="none" spc="-1"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 V del Rocio. Sevilla)</a:t>
            </a:r>
          </a:p>
        </p:txBody>
      </p:sp>
    </p:spTree>
    <p:extLst>
      <p:ext uri="{BB962C8B-B14F-4D97-AF65-F5344CB8AC3E}">
        <p14:creationId xmlns:p14="http://schemas.microsoft.com/office/powerpoint/2010/main" val="1066487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D3CAD7-D4F2-4C4A-8370-D3C88C8C9D57}"/>
              </a:ext>
            </a:extLst>
          </p:cNvPr>
          <p:cNvPicPr>
            <a:picLocks noChangeAspect="1"/>
          </p:cNvPicPr>
          <p:nvPr/>
        </p:nvPicPr>
        <p:blipFill>
          <a:blip r:embed="rId2"/>
          <a:stretch>
            <a:fillRect/>
          </a:stretch>
        </p:blipFill>
        <p:spPr>
          <a:xfrm>
            <a:off x="2075935" y="423880"/>
            <a:ext cx="7502014" cy="5626511"/>
          </a:xfrm>
          <a:prstGeom prst="rect">
            <a:avLst/>
          </a:prstGeom>
        </p:spPr>
      </p:pic>
      <p:sp>
        <p:nvSpPr>
          <p:cNvPr id="6" name="CuadroTexto 5">
            <a:extLst>
              <a:ext uri="{FF2B5EF4-FFF2-40B4-BE49-F238E27FC236}">
                <a16:creationId xmlns:a16="http://schemas.microsoft.com/office/drawing/2014/main" id="{87F5CB17-9354-4EA7-9FF3-7BE871847710}"/>
              </a:ext>
            </a:extLst>
          </p:cNvPr>
          <p:cNvSpPr txBox="1"/>
          <p:nvPr/>
        </p:nvSpPr>
        <p:spPr>
          <a:xfrm>
            <a:off x="1852251" y="6050391"/>
            <a:ext cx="7949381" cy="70788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ctr" defTabSz="2462708">
              <a:defRPr/>
            </a:pPr>
            <a:r>
              <a:rPr lang="es-ES" sz="4000" b="1" dirty="0">
                <a:latin typeface="Arial" panose="020B0604020202020204" pitchFamily="34" charset="0"/>
                <a:cs typeface="Arial" panose="020B0604020202020204" pitchFamily="34" charset="0"/>
              </a:rPr>
              <a:t>Gracias por vuestra atención</a:t>
            </a:r>
          </a:p>
        </p:txBody>
      </p:sp>
    </p:spTree>
    <p:extLst>
      <p:ext uri="{BB962C8B-B14F-4D97-AF65-F5344CB8AC3E}">
        <p14:creationId xmlns:p14="http://schemas.microsoft.com/office/powerpoint/2010/main" val="256101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4">
            <a:extLst>
              <a:ext uri="{FF2B5EF4-FFF2-40B4-BE49-F238E27FC236}">
                <a16:creationId xmlns:a16="http://schemas.microsoft.com/office/drawing/2014/main" id="{946CA56D-356E-0BD8-B79E-64A2C086F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66" t="18875" r="14999" b="9979"/>
          <a:stretch>
            <a:fillRect/>
          </a:stretch>
        </p:blipFill>
        <p:spPr bwMode="auto">
          <a:xfrm>
            <a:off x="1762126" y="685800"/>
            <a:ext cx="89058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2939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n 3">
            <a:extLst>
              <a:ext uri="{FF2B5EF4-FFF2-40B4-BE49-F238E27FC236}">
                <a16:creationId xmlns:a16="http://schemas.microsoft.com/office/drawing/2014/main" id="{07E6A165-C173-7D24-77CE-26175D38E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99" t="28535" r="29166" b="12946"/>
          <a:stretch>
            <a:fillRect/>
          </a:stretch>
        </p:blipFill>
        <p:spPr bwMode="auto">
          <a:xfrm>
            <a:off x="1905000" y="76200"/>
            <a:ext cx="8229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n 7">
            <a:extLst>
              <a:ext uri="{FF2B5EF4-FFF2-40B4-BE49-F238E27FC236}">
                <a16:creationId xmlns:a16="http://schemas.microsoft.com/office/drawing/2014/main" id="{CA79952D-D812-A4CE-D9D3-01EF00690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20355" r="25000" b="5534"/>
          <a:stretch>
            <a:fillRect/>
          </a:stretch>
        </p:blipFill>
        <p:spPr bwMode="auto">
          <a:xfrm>
            <a:off x="2247900" y="152401"/>
            <a:ext cx="76962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B1D70E9B0ADAB419E784C36A1C68ADD" ma:contentTypeVersion="13" ma:contentTypeDescription="Crear nuevo documento." ma:contentTypeScope="" ma:versionID="0ea135c92f355c5f080b02630c5d6614">
  <xsd:schema xmlns:xsd="http://www.w3.org/2001/XMLSchema" xmlns:xs="http://www.w3.org/2001/XMLSchema" xmlns:p="http://schemas.microsoft.com/office/2006/metadata/properties" xmlns:ns2="eecc8519-11fa-435d-a1c6-930bda90b423" xmlns:ns3="23a0d6bf-ecfa-436e-abdc-a3332546400c" targetNamespace="http://schemas.microsoft.com/office/2006/metadata/properties" ma:root="true" ma:fieldsID="b0aa6d489e174a793d3aa189debd781b" ns2:_="" ns3:_="">
    <xsd:import namespace="eecc8519-11fa-435d-a1c6-930bda90b423"/>
    <xsd:import namespace="23a0d6bf-ecfa-436e-abdc-a3332546400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c8519-11fa-435d-a1c6-930bda90b4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6cbac37a-4ef7-4b50-88da-9c3c1c32e32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a0d6bf-ecfa-436e-abdc-a3332546400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8d16384-6328-4d82-96d7-3923bee260a5}" ma:internalName="TaxCatchAll" ma:showField="CatchAllData" ma:web="23a0d6bf-ecfa-436e-abdc-a333254640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ecc8519-11fa-435d-a1c6-930bda90b423">
      <Terms xmlns="http://schemas.microsoft.com/office/infopath/2007/PartnerControls"/>
    </lcf76f155ced4ddcb4097134ff3c332f>
    <TaxCatchAll xmlns="23a0d6bf-ecfa-436e-abdc-a3332546400c" xsi:nil="true"/>
  </documentManagement>
</p:properties>
</file>

<file path=customXml/itemProps1.xml><?xml version="1.0" encoding="utf-8"?>
<ds:datastoreItem xmlns:ds="http://schemas.openxmlformats.org/officeDocument/2006/customXml" ds:itemID="{EDD816C7-E042-493C-A0AB-E3D86D17ED70}"/>
</file>

<file path=customXml/itemProps2.xml><?xml version="1.0" encoding="utf-8"?>
<ds:datastoreItem xmlns:ds="http://schemas.openxmlformats.org/officeDocument/2006/customXml" ds:itemID="{93FEF8FD-2E24-40C7-9651-38676958C171}"/>
</file>

<file path=customXml/itemProps3.xml><?xml version="1.0" encoding="utf-8"?>
<ds:datastoreItem xmlns:ds="http://schemas.openxmlformats.org/officeDocument/2006/customXml" ds:itemID="{77BDF4F3-43D1-4527-BBE1-B2E1C6622733}"/>
</file>

<file path=docProps/app.xml><?xml version="1.0" encoding="utf-8"?>
<Properties xmlns="http://schemas.openxmlformats.org/officeDocument/2006/extended-properties" xmlns:vt="http://schemas.openxmlformats.org/officeDocument/2006/docPropsVTypes">
  <TotalTime>298</TotalTime>
  <Words>3674</Words>
  <Application>Microsoft Office PowerPoint</Application>
  <PresentationFormat>Panorámica</PresentationFormat>
  <Paragraphs>415</Paragraphs>
  <Slides>64</Slides>
  <Notes>39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64</vt:i4>
      </vt:variant>
    </vt:vector>
  </HeadingPairs>
  <TitlesOfParts>
    <vt:vector size="70" baseType="lpstr">
      <vt:lpstr>Arial</vt:lpstr>
      <vt:lpstr>Calibri</vt:lpstr>
      <vt:lpstr>Calibri Light</vt:lpstr>
      <vt:lpstr>Tahoma</vt:lpstr>
      <vt:lpstr>Wingdings</vt:lpstr>
      <vt:lpstr>Tema de Office</vt:lpstr>
      <vt:lpstr>Presentación de PowerPoint</vt:lpstr>
      <vt:lpstr>Introducción </vt:lpstr>
      <vt:lpstr>Introducción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Emergencia de la SRS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Dosis de radiocirugía (RTOG)</vt:lpstr>
      <vt:lpstr>  </vt:lpstr>
      <vt:lpstr> </vt:lpstr>
      <vt:lpstr>Presentación de PowerPoint</vt:lpstr>
      <vt:lpstr>Presentación de PowerPoint</vt:lpstr>
      <vt:lpstr>Presentación de PowerPoint</vt:lpstr>
      <vt:lpstr>Presentación de PowerPoint</vt:lpstr>
      <vt:lpstr>Presentación de PowerPoint</vt:lpstr>
      <vt:lpstr>Abandono de la WBRT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ismael herruzo cabrera</cp:lastModifiedBy>
  <cp:revision>19</cp:revision>
  <dcterms:created xsi:type="dcterms:W3CDTF">2022-01-22T20:13:40Z</dcterms:created>
  <dcterms:modified xsi:type="dcterms:W3CDTF">2022-09-07T08:29:35Z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0x0101005B1D70E9B0ADAB419E784C36A1C68ADD</vt:lpwstr>
  </property>
  <property fmtid="{D5CDD505-2E9C-101B-9397-08002B2CF9AE}" pid="3" name="MediaServiceImageTags">
    <vt:lpwstr/>
  </property>
</Properties>
</file>