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(null)" ContentType="image/x-emf"/>
  <Default Extension="fntdata" ContentType="application/x-fontdata"/>
  <Default Extension="xml" ContentType="application/xml"/>
  <Default Extension="wdp" ContentType="image/vnd.ms-photo"/>
  <Default Extension="tif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6"/>
  </p:notesMasterIdLst>
  <p:sldIdLst>
    <p:sldId id="256" r:id="rId3"/>
    <p:sldId id="437" r:id="rId4"/>
    <p:sldId id="279" r:id="rId5"/>
    <p:sldId id="439" r:id="rId6"/>
    <p:sldId id="438" r:id="rId7"/>
    <p:sldId id="412" r:id="rId8"/>
    <p:sldId id="434" r:id="rId9"/>
    <p:sldId id="278" r:id="rId10"/>
    <p:sldId id="431" r:id="rId11"/>
    <p:sldId id="432" r:id="rId12"/>
    <p:sldId id="401" r:id="rId13"/>
    <p:sldId id="326" r:id="rId14"/>
    <p:sldId id="405" r:id="rId15"/>
    <p:sldId id="436" r:id="rId16"/>
    <p:sldId id="404" r:id="rId17"/>
    <p:sldId id="440" r:id="rId18"/>
    <p:sldId id="403" r:id="rId19"/>
    <p:sldId id="433" r:id="rId20"/>
    <p:sldId id="435" r:id="rId21"/>
    <p:sldId id="441" r:id="rId22"/>
    <p:sldId id="402" r:id="rId23"/>
    <p:sldId id="365" r:id="rId24"/>
    <p:sldId id="442" r:id="rId25"/>
  </p:sldIdLst>
  <p:sldSz cx="24384000" cy="13716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DINPro-Light" panose="02000504040000020003" pitchFamily="2" charset="0"/>
      <p:regular r:id="rId33"/>
    </p:embeddedFont>
    <p:embeddedFont>
      <p:font typeface="DINPro-Regular" panose="02000503030000020004" pitchFamily="2" charset="0"/>
      <p:regular r:id="rId34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76000"/>
  </p:normalViewPr>
  <p:slideViewPr>
    <p:cSldViewPr snapToGrid="0">
      <p:cViewPr>
        <p:scale>
          <a:sx n="37" d="100"/>
          <a:sy n="37" d="100"/>
        </p:scale>
        <p:origin x="1056" y="416"/>
      </p:cViewPr>
      <p:guideLst/>
    </p:cSldViewPr>
  </p:slideViewPr>
  <p:notesTextViewPr>
    <p:cViewPr>
      <p:scale>
        <a:sx n="145" d="100"/>
        <a:sy n="14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customXml" Target="../customXml/item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ger\Google%20Drive\Cours\Radiomics\pubmed%20timeline%20results\PubMed_Timeline_Results_by_Year%202021-1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4400"/>
              <a:t>Pubmed results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PubMed_Timeline_Results_by_Year!$B$2</c:f>
              <c:strCache>
                <c:ptCount val="1"/>
                <c:pt idx="0">
                  <c:v>Radiomics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PubMed_Timeline_Results_by_Year!$A$3:$A$11</c:f>
              <c:numCache>
                <c:formatCode>General</c:formatCode>
                <c:ptCount val="9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2018</c:v>
                </c:pt>
                <c:pt idx="4">
                  <c:v>2017</c:v>
                </c:pt>
                <c:pt idx="5">
                  <c:v>2016</c:v>
                </c:pt>
                <c:pt idx="6">
                  <c:v>2015</c:v>
                </c:pt>
                <c:pt idx="7">
                  <c:v>2014</c:v>
                </c:pt>
                <c:pt idx="8">
                  <c:v>2013</c:v>
                </c:pt>
              </c:numCache>
            </c:numRef>
          </c:xVal>
          <c:yVal>
            <c:numRef>
              <c:f>PubMed_Timeline_Results_by_Year!$B$3:$B$11</c:f>
              <c:numCache>
                <c:formatCode>General</c:formatCode>
                <c:ptCount val="9"/>
                <c:pt idx="0">
                  <c:v>1682</c:v>
                </c:pt>
                <c:pt idx="1">
                  <c:v>1234</c:v>
                </c:pt>
                <c:pt idx="2">
                  <c:v>736</c:v>
                </c:pt>
                <c:pt idx="3">
                  <c:v>421</c:v>
                </c:pt>
                <c:pt idx="4">
                  <c:v>194</c:v>
                </c:pt>
                <c:pt idx="5">
                  <c:v>65</c:v>
                </c:pt>
                <c:pt idx="6">
                  <c:v>27</c:v>
                </c:pt>
                <c:pt idx="7">
                  <c:v>2</c:v>
                </c:pt>
                <c:pt idx="8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606-4545-BD90-465A62141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3180175"/>
        <c:axId val="1853182255"/>
      </c:scatterChart>
      <c:scatterChart>
        <c:scatterStyle val="lineMarker"/>
        <c:varyColors val="0"/>
        <c:ser>
          <c:idx val="1"/>
          <c:order val="1"/>
          <c:tx>
            <c:strRef>
              <c:f>PubMed_Timeline_Results_by_Year!$C$2</c:f>
              <c:strCache>
                <c:ptCount val="1"/>
                <c:pt idx="0">
                  <c:v>Radiomics + Immunotherapy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PubMed_Timeline_Results_by_Year!$A$3:$A$11</c:f>
              <c:numCache>
                <c:formatCode>General</c:formatCode>
                <c:ptCount val="9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2018</c:v>
                </c:pt>
                <c:pt idx="4">
                  <c:v>2017</c:v>
                </c:pt>
                <c:pt idx="5">
                  <c:v>2016</c:v>
                </c:pt>
                <c:pt idx="6">
                  <c:v>2015</c:v>
                </c:pt>
                <c:pt idx="7">
                  <c:v>2014</c:v>
                </c:pt>
                <c:pt idx="8">
                  <c:v>2013</c:v>
                </c:pt>
              </c:numCache>
            </c:numRef>
          </c:xVal>
          <c:yVal>
            <c:numRef>
              <c:f>PubMed_Timeline_Results_by_Year!$C$3:$C$11</c:f>
              <c:numCache>
                <c:formatCode>General</c:formatCode>
                <c:ptCount val="9"/>
                <c:pt idx="0">
                  <c:v>44</c:v>
                </c:pt>
                <c:pt idx="1">
                  <c:v>38</c:v>
                </c:pt>
                <c:pt idx="2">
                  <c:v>13</c:v>
                </c:pt>
                <c:pt idx="3">
                  <c:v>6</c:v>
                </c:pt>
                <c:pt idx="4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606-4545-BD90-465A62141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1604767"/>
        <c:axId val="1853181423"/>
      </c:scatterChart>
      <c:valAx>
        <c:axId val="18531801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53182255"/>
        <c:crosses val="autoZero"/>
        <c:crossBetween val="midCat"/>
      </c:valAx>
      <c:valAx>
        <c:axId val="18531822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53180175"/>
        <c:crosses val="autoZero"/>
        <c:crossBetween val="midCat"/>
      </c:valAx>
      <c:valAx>
        <c:axId val="1853181423"/>
        <c:scaling>
          <c:orientation val="minMax"/>
          <c:max val="9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91604767"/>
        <c:crosses val="max"/>
        <c:crossBetween val="midCat"/>
      </c:valAx>
      <c:valAx>
        <c:axId val="169160476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5318142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substantial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radiotherapy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induces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immune stimulation at the local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release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antigens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pro-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inflammatory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cytokines</a:t>
            </a:r>
            <a:r>
              <a:rPr lang="fr-FR" dirty="0">
                <a:effectLst/>
              </a:rPr>
              <a:t> 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synergistically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immunotherapy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control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cancers</a:t>
            </a:r>
            <a:r>
              <a:rPr lang="fr-FR" dirty="0">
                <a:effectLst/>
              </a:rPr>
              <a:t> </a:t>
            </a:r>
          </a:p>
          <a:p>
            <a:endParaRPr lang="fr-FR" dirty="0">
              <a:effectLst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Irradiation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modalities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optimize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achievement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anti-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immune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subject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numerous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28172-2BD2-4F3D-A520-9CA0B3FD40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934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2723B-8FE5-4D3A-AA70-59FBC7067D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298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2723B-8FE5-4D3A-AA70-59FBC7067D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744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2723B-8FE5-4D3A-AA70-59FBC7067D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110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lang="fr-FR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Immunoscore</a:t>
            </a:r>
            <a:r>
              <a:rPr lang="fr-F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fr-F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an </a:t>
            </a:r>
            <a:r>
              <a:rPr lang="fr-FR" b="1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immunohistochemistry</a:t>
            </a:r>
            <a:r>
              <a:rPr lang="fr-FR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and digital </a:t>
            </a:r>
            <a:r>
              <a:rPr lang="fr-FR" b="1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pathology-based</a:t>
            </a:r>
            <a:r>
              <a:rPr lang="fr-FR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b="1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scoring</a:t>
            </a:r>
            <a:r>
              <a:rPr lang="fr-FR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system </a:t>
            </a:r>
            <a:r>
              <a:rPr lang="fr-FR" b="1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assessing</a:t>
            </a:r>
            <a:r>
              <a:rPr lang="fr-FR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fr-FR" b="1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densities</a:t>
            </a:r>
            <a:r>
              <a:rPr lang="fr-FR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fr-FR" b="1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two</a:t>
            </a:r>
            <a:r>
              <a:rPr lang="fr-FR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lymphocyte populations.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2723B-8FE5-4D3A-AA70-59FBC7067D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146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2723B-8FE5-4D3A-AA70-59FBC7067D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035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Tracers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specifically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directed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against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the CD8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T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cells</a:t>
            </a:r>
            <a:endParaRPr lang="fr-FR" b="0" i="0" dirty="0">
              <a:solidFill>
                <a:srgbClr val="333333"/>
              </a:solidFill>
              <a:effectLst/>
              <a:latin typeface="interfaceregular"/>
            </a:endParaRPr>
          </a:p>
          <a:p>
            <a:endParaRPr lang="fr-FR" b="0" i="0" dirty="0">
              <a:solidFill>
                <a:srgbClr val="333333"/>
              </a:solidFill>
              <a:effectLst/>
              <a:latin typeface="interfaceregular"/>
            </a:endParaRPr>
          </a:p>
          <a:p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However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,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these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approaches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do have limitations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such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as the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difficult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access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to the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tracers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that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may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impact the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repeatability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of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these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exams, the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need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for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standardization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to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allow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reproducibility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, and the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need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to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take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into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account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the tracer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biological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distribution,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especially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in certain normal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lymphoid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tissues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such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as spleen and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nodes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645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Heterogeneity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not </a:t>
            </a:r>
            <a:r>
              <a:rPr lang="fr-FR" dirty="0" err="1"/>
              <a:t>sufficiently</a:t>
            </a:r>
            <a:r>
              <a:rPr lang="fr-FR" dirty="0"/>
              <a:t> </a:t>
            </a:r>
            <a:r>
              <a:rPr lang="fr-FR" dirty="0" err="1"/>
              <a:t>evaluated</a:t>
            </a:r>
            <a:r>
              <a:rPr lang="fr-FR" dirty="0"/>
              <a:t> in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2723B-8FE5-4D3A-AA70-59FBC7067D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516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substantial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radiotherapy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induces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immune stimulation at the local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release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antigens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pro-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inflammatory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cytokines</a:t>
            </a:r>
            <a:r>
              <a:rPr lang="fr-FR" dirty="0">
                <a:effectLst/>
              </a:rPr>
              <a:t> </a:t>
            </a:r>
          </a:p>
          <a:p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also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promotes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immunosuppressive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effects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,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with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notably</a:t>
            </a:r>
            <a:r>
              <a:rPr lang="fr-FR" b="0" i="0" dirty="0">
                <a:solidFill>
                  <a:srgbClr val="333333"/>
                </a:solidFill>
                <a:effectLst/>
                <a:latin typeface="interfaceregular"/>
              </a:rPr>
              <a:t> a PD-L1 </a:t>
            </a:r>
            <a:r>
              <a:rPr lang="fr-FR" b="0" i="0" dirty="0" err="1">
                <a:solidFill>
                  <a:srgbClr val="333333"/>
                </a:solidFill>
                <a:effectLst/>
                <a:latin typeface="interfaceregular"/>
              </a:rPr>
              <a:t>upregulation</a:t>
            </a:r>
            <a:endParaRPr lang="fr-FR" dirty="0">
              <a:effectLst/>
            </a:endParaRPr>
          </a:p>
          <a:p>
            <a:endParaRPr lang="fr-FR" dirty="0">
              <a:effectLst/>
            </a:endParaRP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synergistically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immunotherapy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control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cancers</a:t>
            </a:r>
            <a:r>
              <a:rPr lang="fr-FR" dirty="0">
                <a:effectLst/>
              </a:rPr>
              <a:t> </a:t>
            </a:r>
          </a:p>
          <a:p>
            <a:endParaRPr lang="fr-FR" dirty="0">
              <a:effectLst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Irradiation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modalities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optimize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achievement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anti-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immune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subject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numerous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28172-2BD2-4F3D-A520-9CA0B3FD40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794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substantial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radiotherapy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induces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immune stimulation at the local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release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antigens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pro-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inflammatory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cytokines</a:t>
            </a:r>
            <a:r>
              <a:rPr lang="fr-FR" dirty="0">
                <a:effectLst/>
              </a:rPr>
              <a:t> 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synergistically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immunotherapy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control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cancers</a:t>
            </a:r>
            <a:r>
              <a:rPr lang="fr-FR" dirty="0">
                <a:effectLst/>
              </a:rPr>
              <a:t> </a:t>
            </a:r>
          </a:p>
          <a:p>
            <a:endParaRPr lang="fr-FR" dirty="0">
              <a:effectLst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Irradiation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modalities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optimize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anti-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immune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subject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numerous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questions </a:t>
            </a:r>
            <a:r>
              <a:rPr lang="fr-FR" sz="2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remain</a:t>
            </a:r>
            <a:r>
              <a:rPr lang="fr-FR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2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pending</a:t>
            </a:r>
            <a:r>
              <a:rPr lang="fr-FR" dirty="0">
                <a:effectLst/>
              </a:rPr>
              <a:t> , </a:t>
            </a:r>
            <a:r>
              <a:rPr lang="fr-FR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fr-FR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the </a:t>
            </a:r>
            <a:r>
              <a:rPr lang="fr-FR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fr-FR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choice</a:t>
            </a:r>
            <a:r>
              <a:rPr lang="fr-FR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lesions</a:t>
            </a:r>
            <a:r>
              <a:rPr lang="fr-FR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irradiate</a:t>
            </a:r>
            <a:endParaRPr lang="fr-FR" dirty="0">
              <a:effectLst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28172-2BD2-4F3D-A520-9CA0B3FD40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708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questions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choice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lesions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irradiate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remain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pending</a:t>
            </a:r>
            <a:r>
              <a:rPr lang="fr-FR" dirty="0">
                <a:effectLst/>
              </a:rPr>
              <a:t> </a:t>
            </a:r>
          </a:p>
          <a:p>
            <a:endParaRPr lang="fr-FR" dirty="0">
              <a:effectLst/>
            </a:endParaRPr>
          </a:p>
          <a:p>
            <a:r>
              <a:rPr lang="fr-FR" dirty="0" err="1">
                <a:effectLst/>
              </a:rPr>
              <a:t>These</a:t>
            </a:r>
            <a:r>
              <a:rPr lang="fr-FR" dirty="0">
                <a:effectLst/>
              </a:rPr>
              <a:t>  </a:t>
            </a:r>
            <a:r>
              <a:rPr lang="fr-FR" dirty="0" err="1">
                <a:effectLst/>
              </a:rPr>
              <a:t>parameters</a:t>
            </a:r>
            <a:r>
              <a:rPr lang="fr-FR" dirty="0">
                <a:effectLst/>
              </a:rPr>
              <a:t> </a:t>
            </a:r>
            <a:r>
              <a:rPr lang="fr-FR" dirty="0" err="1">
                <a:effectLst/>
              </a:rPr>
              <a:t>may</a:t>
            </a:r>
            <a:r>
              <a:rPr lang="fr-FR" dirty="0">
                <a:effectLst/>
              </a:rPr>
              <a:t> </a:t>
            </a:r>
            <a:r>
              <a:rPr lang="fr-FR" dirty="0" err="1">
                <a:effectLst/>
              </a:rPr>
              <a:t>explain</a:t>
            </a:r>
            <a:r>
              <a:rPr lang="fr-FR" dirty="0">
                <a:effectLst/>
              </a:rPr>
              <a:t> the </a:t>
            </a:r>
            <a:r>
              <a:rPr lang="fr-FR" dirty="0" err="1">
                <a:effectLst/>
              </a:rPr>
              <a:t>mitigated</a:t>
            </a:r>
            <a:r>
              <a:rPr lang="fr-FR" dirty="0">
                <a:effectLst/>
              </a:rPr>
              <a:t> </a:t>
            </a:r>
            <a:r>
              <a:rPr lang="fr-FR" dirty="0" err="1">
                <a:effectLst/>
              </a:rPr>
              <a:t>results</a:t>
            </a:r>
            <a:r>
              <a:rPr lang="fr-FR" dirty="0">
                <a:effectLst/>
              </a:rPr>
              <a:t> of </a:t>
            </a:r>
            <a:r>
              <a:rPr lang="fr-FR" dirty="0" err="1">
                <a:effectLst/>
              </a:rPr>
              <a:t>some</a:t>
            </a:r>
            <a:r>
              <a:rPr lang="fr-FR" dirty="0">
                <a:effectLst/>
              </a:rPr>
              <a:t> </a:t>
            </a:r>
            <a:r>
              <a:rPr lang="fr-FR" dirty="0" err="1">
                <a:effectLst/>
              </a:rPr>
              <a:t>randomized</a:t>
            </a:r>
            <a:r>
              <a:rPr lang="fr-FR" dirty="0">
                <a:effectLst/>
              </a:rPr>
              <a:t> </a:t>
            </a:r>
            <a:r>
              <a:rPr lang="fr-FR" dirty="0" err="1">
                <a:effectLst/>
              </a:rPr>
              <a:t>clinical</a:t>
            </a:r>
            <a:r>
              <a:rPr lang="fr-FR" dirty="0">
                <a:effectLst/>
              </a:rPr>
              <a:t> trials of </a:t>
            </a:r>
            <a:r>
              <a:rPr lang="fr-FR" dirty="0" err="1">
                <a:effectLst/>
              </a:rPr>
              <a:t>radioimmunotherapy</a:t>
            </a:r>
            <a:r>
              <a:rPr lang="fr-FR" dirty="0">
                <a:effectLst/>
              </a:rPr>
              <a:t> combination.</a:t>
            </a:r>
          </a:p>
          <a:p>
            <a:endParaRPr lang="fr-FR" dirty="0">
              <a:effectLst/>
            </a:endParaRPr>
          </a:p>
          <a:p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likely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key to </a:t>
            </a:r>
            <a:r>
              <a:rPr lang="fr-FR" dirty="0" err="1"/>
              <a:t>define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 </a:t>
            </a:r>
            <a:r>
              <a:rPr lang="fr-FR" dirty="0" err="1"/>
              <a:t>parameters</a:t>
            </a:r>
            <a:r>
              <a:rPr lang="fr-FR" dirty="0"/>
              <a:t> </a:t>
            </a:r>
          </a:p>
          <a:p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evaluation</a:t>
            </a:r>
            <a:r>
              <a:rPr lang="fr-FR" dirty="0"/>
              <a:t> of the spatial </a:t>
            </a:r>
            <a:r>
              <a:rPr lang="fr-FR" dirty="0" err="1"/>
              <a:t>heterogeneity</a:t>
            </a:r>
            <a:r>
              <a:rPr lang="fr-FR" dirty="0"/>
              <a:t> of the </a:t>
            </a:r>
            <a:r>
              <a:rPr lang="fr-FR" dirty="0" err="1"/>
              <a:t>disease</a:t>
            </a:r>
            <a:r>
              <a:rPr lang="fr-FR" dirty="0"/>
              <a:t>, and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imaging</a:t>
            </a:r>
            <a:r>
              <a:rPr lang="fr-FR" dirty="0"/>
              <a:t> and AI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particularly</a:t>
            </a:r>
            <a:r>
              <a:rPr lang="fr-FR" dirty="0"/>
              <a:t> </a:t>
            </a:r>
            <a:r>
              <a:rPr lang="fr-FR" dirty="0" err="1"/>
              <a:t>allow</a:t>
            </a:r>
            <a:r>
              <a:rPr lang="fr-FR" dirty="0"/>
              <a:t> to </a:t>
            </a:r>
            <a:r>
              <a:rPr lang="fr-FR" dirty="0" err="1"/>
              <a:t>analyze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.</a:t>
            </a:r>
          </a:p>
          <a:p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likely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AI </a:t>
            </a:r>
            <a:r>
              <a:rPr lang="fr-FR" dirty="0" err="1"/>
              <a:t>will</a:t>
            </a:r>
            <a:r>
              <a:rPr lang="fr-FR" dirty="0"/>
              <a:t> have a central </a:t>
            </a:r>
            <a:r>
              <a:rPr lang="fr-FR" dirty="0" err="1"/>
              <a:t>role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28172-2BD2-4F3D-A520-9CA0B3FD402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240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There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growing</a:t>
            </a:r>
            <a:r>
              <a:rPr lang="fr-FR" dirty="0"/>
              <a:t> </a:t>
            </a:r>
            <a:r>
              <a:rPr lang="fr-FR" dirty="0" err="1"/>
              <a:t>interest</a:t>
            </a:r>
            <a:r>
              <a:rPr lang="fr-FR" dirty="0"/>
              <a:t> in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radiomics</a:t>
            </a:r>
            <a:r>
              <a:rPr lang="fr-FR" dirty="0"/>
              <a:t> to </a:t>
            </a:r>
            <a:r>
              <a:rPr lang="fr-FR" dirty="0" err="1"/>
              <a:t>predict</a:t>
            </a:r>
            <a:r>
              <a:rPr lang="fr-FR" dirty="0"/>
              <a:t> </a:t>
            </a:r>
            <a:r>
              <a:rPr lang="fr-FR" dirty="0" err="1"/>
              <a:t>response</a:t>
            </a:r>
            <a:r>
              <a:rPr lang="fr-FR" dirty="0"/>
              <a:t> to </a:t>
            </a:r>
            <a:r>
              <a:rPr lang="fr-FR" dirty="0" err="1"/>
              <a:t>immunotherapy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2622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BLCA, </a:t>
            </a:r>
            <a:r>
              <a:rPr lang="fr-FR" dirty="0" err="1"/>
              <a:t>bladder</a:t>
            </a:r>
            <a:r>
              <a:rPr lang="fr-FR" dirty="0"/>
              <a:t> cancer</a:t>
            </a:r>
          </a:p>
          <a:p>
            <a:r>
              <a:rPr lang="fr-FR" dirty="0"/>
              <a:t> LIHC, </a:t>
            </a:r>
            <a:r>
              <a:rPr lang="fr-FR" dirty="0" err="1"/>
              <a:t>liver</a:t>
            </a:r>
            <a:r>
              <a:rPr lang="fr-FR" dirty="0"/>
              <a:t> </a:t>
            </a:r>
            <a:r>
              <a:rPr lang="fr-FR" dirty="0" err="1"/>
              <a:t>hepatocellular</a:t>
            </a:r>
            <a:r>
              <a:rPr lang="fr-FR" dirty="0"/>
              <a:t> </a:t>
            </a:r>
            <a:r>
              <a:rPr lang="fr-FR" dirty="0" err="1"/>
              <a:t>carcinoma</a:t>
            </a:r>
            <a:endParaRPr lang="fr-FR" dirty="0"/>
          </a:p>
          <a:p>
            <a:r>
              <a:rPr lang="fr-FR" dirty="0"/>
              <a:t>LUAD, </a:t>
            </a:r>
            <a:r>
              <a:rPr lang="fr-FR" dirty="0" err="1"/>
              <a:t>lung</a:t>
            </a:r>
            <a:r>
              <a:rPr lang="fr-FR" dirty="0"/>
              <a:t> </a:t>
            </a:r>
            <a:r>
              <a:rPr lang="fr-FR" dirty="0" err="1"/>
              <a:t>adenocarcinoma</a:t>
            </a:r>
            <a:endParaRPr lang="fr-FR" dirty="0"/>
          </a:p>
          <a:p>
            <a:r>
              <a:rPr lang="fr-FR" dirty="0"/>
              <a:t>LUSC </a:t>
            </a:r>
            <a:r>
              <a:rPr lang="fr-FR" dirty="0" err="1"/>
              <a:t>lung</a:t>
            </a:r>
            <a:r>
              <a:rPr lang="fr-FR" dirty="0"/>
              <a:t> </a:t>
            </a:r>
            <a:r>
              <a:rPr lang="fr-FR" dirty="0" err="1"/>
              <a:t>squamous</a:t>
            </a:r>
            <a:r>
              <a:rPr lang="fr-FR" dirty="0"/>
              <a:t> </a:t>
            </a:r>
            <a:r>
              <a:rPr lang="fr-FR" dirty="0" err="1"/>
              <a:t>cell</a:t>
            </a:r>
            <a:r>
              <a:rPr lang="fr-FR" dirty="0"/>
              <a:t> </a:t>
            </a:r>
            <a:r>
              <a:rPr lang="fr-FR" dirty="0" err="1"/>
              <a:t>carcinoma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675EA-565F-B04B-9B86-BFD66FE3EED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800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2BE6EC-9048-4AD6-AE16-3969A3F9E25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170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Sam Gross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2BE6EC-9048-4AD6-AE16-3969A3F9E25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760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2723B-8FE5-4D3A-AA70-59FBC7067D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687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OR 2022 PPT+A4-02.png" descr="SEOR 2022 PPT+A4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" y="0"/>
            <a:ext cx="2437355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9" y="3245786"/>
            <a:ext cx="2197100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y fecha</a:t>
            </a:r>
          </a:p>
        </p:txBody>
      </p:sp>
      <p:sp>
        <p:nvSpPr>
          <p:cNvPr id="13" name="Título de la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498" y="-1378765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8000" spc="-159"/>
            </a:lvl1pPr>
          </a:lstStyle>
          <a:p>
            <a:r>
              <a:t>Título de la presentación</a:t>
            </a:r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to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ción fáctic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Información fáctica</a:t>
            </a:r>
          </a:p>
        </p:txBody>
      </p:sp>
      <p:sp>
        <p:nvSpPr>
          <p:cNvPr id="10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ció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Atribución</a:t>
            </a:r>
          </a:p>
        </p:txBody>
      </p:sp>
      <p:sp>
        <p:nvSpPr>
          <p:cNvPr id="116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 destacable”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enco de ensalada con arroz frito, huevos duros y palillo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Cuenco con pasteles de salmón, ensalada y hummus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Cuenco de pappardelle con mantequilla de perejil, avellanas tostadas y lascas de queso parmesan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enco de ensalada con arroz frito, huevos duros y palillo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OR 2022 PPT+A4-02.png" descr="SEOR 2022 PPT+A4-02.png">
            <a:extLst>
              <a:ext uri="{FF2B5EF4-FFF2-40B4-BE49-F238E27FC236}">
                <a16:creationId xmlns:a16="http://schemas.microsoft.com/office/drawing/2014/main" id="{240CA5CE-A35C-5A91-3BD7-7CBA6208F0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30251"/>
            <a:ext cx="24378776" cy="1371894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E9FD5FD-44F8-FC41-8C35-0B15F8337594}"/>
              </a:ext>
            </a:extLst>
          </p:cNvPr>
          <p:cNvCxnSpPr>
            <a:cxnSpLocks/>
          </p:cNvCxnSpPr>
          <p:nvPr userDrawn="1"/>
        </p:nvCxnSpPr>
        <p:spPr>
          <a:xfrm>
            <a:off x="4491316" y="741709"/>
            <a:ext cx="15668084" cy="2"/>
          </a:xfrm>
          <a:prstGeom prst="line">
            <a:avLst/>
          </a:prstGeom>
          <a:ln w="9525">
            <a:solidFill>
              <a:srgbClr val="9599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8287F5E3-0034-C74B-8331-2E010AEB5F07}"/>
              </a:ext>
            </a:extLst>
          </p:cNvPr>
          <p:cNvSpPr/>
          <p:nvPr userDrawn="1"/>
        </p:nvSpPr>
        <p:spPr>
          <a:xfrm>
            <a:off x="20159400" y="597708"/>
            <a:ext cx="288000" cy="288000"/>
          </a:xfrm>
          <a:prstGeom prst="ellipse">
            <a:avLst/>
          </a:prstGeom>
          <a:solidFill>
            <a:srgbClr val="A7ACB3"/>
          </a:solidFill>
          <a:ln>
            <a:solidFill>
              <a:srgbClr val="A7AC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b="0" i="0">
              <a:latin typeface="DINPro-Light" panose="0200050404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297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OR 2022 PPT+A4-02.png" descr="SEOR 2022 PPT+A4-02.png">
            <a:extLst>
              <a:ext uri="{FF2B5EF4-FFF2-40B4-BE49-F238E27FC236}">
                <a16:creationId xmlns:a16="http://schemas.microsoft.com/office/drawing/2014/main" id="{0D92C283-2F8B-347E-1824-E72C3BD58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24" y="0"/>
            <a:ext cx="24373552" cy="13716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31643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OR 2022 PPT+A4-02.png" descr="SEOR 2022 PPT+A4-02.png">
            <a:extLst>
              <a:ext uri="{FF2B5EF4-FFF2-40B4-BE49-F238E27FC236}">
                <a16:creationId xmlns:a16="http://schemas.microsoft.com/office/drawing/2014/main" id="{240CA5CE-A35C-5A91-3BD7-7CBA6208F0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30251"/>
            <a:ext cx="24378776" cy="1371894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E9FD5FD-44F8-FC41-8C35-0B15F8337594}"/>
              </a:ext>
            </a:extLst>
          </p:cNvPr>
          <p:cNvCxnSpPr>
            <a:cxnSpLocks/>
          </p:cNvCxnSpPr>
          <p:nvPr userDrawn="1"/>
        </p:nvCxnSpPr>
        <p:spPr>
          <a:xfrm>
            <a:off x="4491316" y="741709"/>
            <a:ext cx="15668084" cy="2"/>
          </a:xfrm>
          <a:prstGeom prst="line">
            <a:avLst/>
          </a:prstGeom>
          <a:ln w="9525">
            <a:solidFill>
              <a:srgbClr val="9599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8287F5E3-0034-C74B-8331-2E010AEB5F07}"/>
              </a:ext>
            </a:extLst>
          </p:cNvPr>
          <p:cNvSpPr/>
          <p:nvPr userDrawn="1"/>
        </p:nvSpPr>
        <p:spPr>
          <a:xfrm>
            <a:off x="20159400" y="597708"/>
            <a:ext cx="288000" cy="288000"/>
          </a:xfrm>
          <a:prstGeom prst="ellipse">
            <a:avLst/>
          </a:prstGeom>
          <a:solidFill>
            <a:srgbClr val="A7ACB3"/>
          </a:solidFill>
          <a:ln>
            <a:solidFill>
              <a:srgbClr val="A7AC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b="0" i="0">
              <a:latin typeface="DINPro-Light" panose="0200050404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477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1037-64CE-4F79-955A-FD0A8BCF59F2}" type="datetimeFigureOut">
              <a:rPr lang="es-ES" smtClean="0"/>
              <a:t>27/9/22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B0B0-C9D6-438F-B9DC-F8E99076E743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278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guacates y lima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e la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de la presentación</a:t>
            </a:r>
          </a:p>
        </p:txBody>
      </p:sp>
      <p:sp>
        <p:nvSpPr>
          <p:cNvPr id="23" name="Autor y fech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y fecha</a:t>
            </a:r>
          </a:p>
        </p:txBody>
      </p:sp>
      <p:sp>
        <p:nvSpPr>
          <p:cNvPr id="2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la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B16F20C5-687D-4FBA-9E08-3337671551C1}"/>
              </a:ext>
            </a:extLst>
          </p:cNvPr>
          <p:cNvSpPr txBox="1"/>
          <p:nvPr userDrawn="1"/>
        </p:nvSpPr>
        <p:spPr>
          <a:xfrm>
            <a:off x="9032032" y="12633651"/>
            <a:ext cx="1493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Declaration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0059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1037-64CE-4F79-955A-FD0A8BCF59F2}" type="datetimeFigureOut">
              <a:rPr lang="es-ES" smtClean="0"/>
              <a:t>27/9/22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B0B0-C9D6-438F-B9DC-F8E99076E743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6667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1037-64CE-4F79-955A-FD0A8BCF59F2}" type="datetimeFigureOut">
              <a:rPr lang="es-ES" smtClean="0"/>
              <a:t>27/9/22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B0B0-C9D6-438F-B9DC-F8E99076E743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8442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1037-64CE-4F79-955A-FD0A8BCF59F2}" type="datetimeFigureOut">
              <a:rPr lang="es-ES" smtClean="0"/>
              <a:t>27/9/22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B0B0-C9D6-438F-B9DC-F8E99076E743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4266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1037-64CE-4F79-955A-FD0A8BCF59F2}" type="datetimeFigureOut">
              <a:rPr lang="es-ES" smtClean="0"/>
              <a:t>27/9/22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B0B0-C9D6-438F-B9DC-F8E99076E743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019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1037-64CE-4F79-955A-FD0A8BCF59F2}" type="datetimeFigureOut">
              <a:rPr lang="es-ES" smtClean="0"/>
              <a:t>27/9/22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B0B0-C9D6-438F-B9DC-F8E99076E743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2317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1037-64CE-4F79-955A-FD0A8BCF59F2}" type="datetimeFigureOut">
              <a:rPr lang="es-ES" smtClean="0"/>
              <a:t>27/9/22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B0B0-C9D6-438F-B9DC-F8E99076E743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147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1037-64CE-4F79-955A-FD0A8BCF59F2}" type="datetimeFigureOut">
              <a:rPr lang="es-ES" smtClean="0"/>
              <a:t>27/9/22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B0B0-C9D6-438F-B9DC-F8E99076E743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093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1037-64CE-4F79-955A-FD0A8BCF59F2}" type="datetimeFigureOut">
              <a:rPr lang="es-ES" smtClean="0"/>
              <a:t>27/9/22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B0B0-C9D6-438F-B9DC-F8E99076E743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339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1221122" y="549102"/>
            <a:ext cx="21945600" cy="228472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97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enco con pasteles de salmón, ensalada y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de la diapositiva</a:t>
            </a:r>
          </a:p>
        </p:txBody>
      </p:sp>
      <p:sp>
        <p:nvSpPr>
          <p:cNvPr id="3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la diapositiv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43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44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61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Cuenco de pappardelle con mantequilla de perejil, avellanas tostadas y lascas de queso parmesan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sección</a:t>
            </a:r>
          </a:p>
        </p:txBody>
      </p:sp>
      <p:sp>
        <p:nvSpPr>
          <p:cNvPr id="7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80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8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de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Temas relacionados con la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de la diapositiva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78" r:id="rId1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51037-64CE-4F79-955A-FD0A8BCF59F2}" type="datetimeFigureOut">
              <a:rPr lang="es-ES" smtClean="0"/>
              <a:t>27/9/22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BB0B0-C9D6-438F-B9DC-F8E99076E743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595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(null)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EOR 2022 PPT+A4_Mesa de trabajo 1-03.png" descr="SEOR 2022 PPT+A4_Mesa de trabajo 1-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" y="-1"/>
            <a:ext cx="2437355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Autor y fecha"/>
          <p:cNvSpPr txBox="1">
            <a:spLocks noGrp="1"/>
          </p:cNvSpPr>
          <p:nvPr>
            <p:ph type="body" idx="21"/>
          </p:nvPr>
        </p:nvSpPr>
        <p:spPr>
          <a:xfrm>
            <a:off x="1471194" y="7113209"/>
            <a:ext cx="21971002" cy="24398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/>
              <a:t>Roger SUN, MD PhD</a:t>
            </a:r>
          </a:p>
          <a:p>
            <a:r>
              <a:rPr lang="fr-FR" b="0" dirty="0" err="1"/>
              <a:t>Radiotherapy</a:t>
            </a:r>
            <a:endParaRPr lang="fr-FR" b="0" dirty="0"/>
          </a:p>
          <a:p>
            <a:r>
              <a:rPr lang="fr-FR" b="0" dirty="0"/>
              <a:t>Gustave Roussy Cancer Campus</a:t>
            </a:r>
          </a:p>
          <a:p>
            <a:r>
              <a:rPr lang="fr-FR" b="0" dirty="0"/>
              <a:t>Villejuif, France</a:t>
            </a:r>
          </a:p>
          <a:p>
            <a:endParaRPr dirty="0"/>
          </a:p>
        </p:txBody>
      </p:sp>
      <p:sp>
        <p:nvSpPr>
          <p:cNvPr id="153" name="Título de la presentación"/>
          <p:cNvSpPr txBox="1">
            <a:spLocks noGrp="1"/>
          </p:cNvSpPr>
          <p:nvPr>
            <p:ph type="ctrTitle"/>
          </p:nvPr>
        </p:nvSpPr>
        <p:spPr>
          <a:xfrm>
            <a:off x="1471193" y="2067726"/>
            <a:ext cx="13977355" cy="46482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 err="1"/>
              <a:t>Radiomics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 to </a:t>
            </a:r>
            <a:r>
              <a:rPr lang="fr-FR" dirty="0" err="1"/>
              <a:t>predict</a:t>
            </a:r>
            <a:r>
              <a:rPr lang="fr-FR" dirty="0"/>
              <a:t> </a:t>
            </a:r>
            <a:r>
              <a:rPr lang="fr-FR" dirty="0" err="1"/>
              <a:t>responses</a:t>
            </a:r>
            <a:r>
              <a:rPr lang="fr-FR" dirty="0"/>
              <a:t> to radio-</a:t>
            </a:r>
            <a:r>
              <a:rPr lang="fr-FR" dirty="0" err="1"/>
              <a:t>immunotherapy</a:t>
            </a:r>
            <a:r>
              <a:rPr lang="fr-FR" dirty="0"/>
              <a:t> combinations </a:t>
            </a:r>
            <a:br>
              <a:rPr lang="fr-FR" dirty="0"/>
            </a:b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56;p26">
            <a:extLst>
              <a:ext uri="{FF2B5EF4-FFF2-40B4-BE49-F238E27FC236}">
                <a16:creationId xmlns:a16="http://schemas.microsoft.com/office/drawing/2014/main" id="{16611C2B-21DB-BA46-A4AC-9C5378E31F07}"/>
              </a:ext>
            </a:extLst>
          </p:cNvPr>
          <p:cNvSpPr txBox="1">
            <a:spLocks/>
          </p:cNvSpPr>
          <p:nvPr/>
        </p:nvSpPr>
        <p:spPr>
          <a:xfrm>
            <a:off x="1710441" y="2009862"/>
            <a:ext cx="13787394" cy="1306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568B2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2568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 hangingPunct="1">
              <a:defRPr/>
            </a:pPr>
            <a:r>
              <a:rPr lang="en-US" sz="4800" b="0" dirty="0">
                <a:latin typeface="DINPro-Light" panose="02000504040000020003" pitchFamily="2" charset="0"/>
              </a:rPr>
              <a:t>Patients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5A5C832-AE7D-364D-94A3-207EB3D50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3682602"/>
            <a:ext cx="17658192" cy="7541928"/>
          </a:xfrm>
          <a:prstGeom prst="rect">
            <a:avLst/>
          </a:prstGeom>
        </p:spPr>
      </p:pic>
      <p:sp>
        <p:nvSpPr>
          <p:cNvPr id="57" name="Espace réservé de la date 3">
            <a:extLst>
              <a:ext uri="{FF2B5EF4-FFF2-40B4-BE49-F238E27FC236}">
                <a16:creationId xmlns:a16="http://schemas.microsoft.com/office/drawing/2014/main" id="{C8DD8581-2D4F-2846-BE40-4F2FFD0AF94B}"/>
              </a:ext>
            </a:extLst>
          </p:cNvPr>
          <p:cNvSpPr txBox="1">
            <a:spLocks/>
          </p:cNvSpPr>
          <p:nvPr/>
        </p:nvSpPr>
        <p:spPr>
          <a:xfrm>
            <a:off x="1270000" y="13055601"/>
            <a:ext cx="5689600" cy="730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defRPr/>
            </a:pPr>
            <a:fld id="{02D959B6-2151-4447-82EA-B7D61A1592E4}" type="datetime1">
              <a:rPr lang="fr-FR" sz="2800">
                <a:solidFill>
                  <a:prstClr val="white"/>
                </a:solidFill>
              </a:rPr>
              <a:pPr defTabSz="1828800">
                <a:defRPr/>
              </a:pPr>
              <a:t>28/09/2022</a:t>
            </a:fld>
            <a:endParaRPr lang="fr-FR" sz="2800" dirty="0">
              <a:solidFill>
                <a:prstClr val="white"/>
              </a:solidFill>
            </a:endParaRPr>
          </a:p>
        </p:txBody>
      </p:sp>
      <p:sp>
        <p:nvSpPr>
          <p:cNvPr id="58" name="Espace réservé du numéro de diapositive 5">
            <a:extLst>
              <a:ext uri="{FF2B5EF4-FFF2-40B4-BE49-F238E27FC236}">
                <a16:creationId xmlns:a16="http://schemas.microsoft.com/office/drawing/2014/main" id="{7701600F-B5BB-F44E-9DBF-2BBF1D5B8B69}"/>
              </a:ext>
            </a:extLst>
          </p:cNvPr>
          <p:cNvSpPr txBox="1">
            <a:spLocks/>
          </p:cNvSpPr>
          <p:nvPr/>
        </p:nvSpPr>
        <p:spPr>
          <a:xfrm>
            <a:off x="17459326" y="13023851"/>
            <a:ext cx="5689600" cy="730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defRPr/>
            </a:pPr>
            <a:fld id="{5B74336B-2C83-EB42-B658-0CE6E4FB962F}" type="slidenum">
              <a:rPr lang="fr-FR" sz="2800">
                <a:solidFill>
                  <a:prstClr val="white"/>
                </a:solidFill>
              </a:rPr>
              <a:pPr defTabSz="1828800">
                <a:defRPr/>
              </a:pPr>
              <a:t>10</a:t>
            </a:fld>
            <a:endParaRPr lang="fr-FR" sz="2800" dirty="0">
              <a:solidFill>
                <a:prstClr val="white"/>
              </a:solidFill>
            </a:endParaRPr>
          </a:p>
        </p:txBody>
      </p:sp>
      <p:sp>
        <p:nvSpPr>
          <p:cNvPr id="15" name="Google Shape;74;p27">
            <a:extLst>
              <a:ext uri="{FF2B5EF4-FFF2-40B4-BE49-F238E27FC236}">
                <a16:creationId xmlns:a16="http://schemas.microsoft.com/office/drawing/2014/main" id="{B3AC6C1E-2A53-394B-B4B0-9BD4FCD3FAAC}"/>
              </a:ext>
            </a:extLst>
          </p:cNvPr>
          <p:cNvSpPr txBox="1">
            <a:spLocks/>
          </p:cNvSpPr>
          <p:nvPr/>
        </p:nvSpPr>
        <p:spPr>
          <a:xfrm>
            <a:off x="836996" y="11436263"/>
            <a:ext cx="7010704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8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543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Char char="–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14400" indent="-457200" defTabSz="1828800" hangingPunct="1"/>
            <a:r>
              <a:rPr lang="en-GB" sz="3200" kern="1200" dirty="0">
                <a:latin typeface="Calibri Light" panose="020F0302020204030204"/>
              </a:rPr>
              <a:t>Sun et al. JITC 2020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C04BEA03-350B-8B45-A14F-3312E7170F1C}"/>
              </a:ext>
            </a:extLst>
          </p:cNvPr>
          <p:cNvSpPr txBox="1">
            <a:spLocks/>
          </p:cNvSpPr>
          <p:nvPr/>
        </p:nvSpPr>
        <p:spPr bwMode="auto">
          <a:xfrm>
            <a:off x="836996" y="928916"/>
            <a:ext cx="11122776" cy="1080948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DINPro-Light" panose="02000504040000020003" pitchFamily="2" charset="0"/>
                <a:ea typeface="+mj-ea"/>
                <a:cs typeface="+mj-cs"/>
              </a:defRPr>
            </a:lvl1pPr>
          </a:lstStyle>
          <a:p>
            <a:pPr algn="l" defTabSz="1828800" hangingPunct="1"/>
            <a:r>
              <a:rPr lang="en-US" sz="4800" kern="1200" dirty="0">
                <a:solidFill>
                  <a:prstClr val="black"/>
                </a:solidFill>
              </a:rPr>
              <a:t>Useful for radioimmunotherapy?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3D1A0B3-0706-5047-91BD-4A076A27981B}"/>
              </a:ext>
            </a:extLst>
          </p:cNvPr>
          <p:cNvGrpSpPr/>
          <p:nvPr/>
        </p:nvGrpSpPr>
        <p:grpSpPr>
          <a:xfrm>
            <a:off x="20646447" y="4347072"/>
            <a:ext cx="2136178" cy="5874486"/>
            <a:chOff x="11929487" y="1747270"/>
            <a:chExt cx="1291172" cy="3550722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AEBEBB8-3848-C644-A332-FEEDB6089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29487" y="1747270"/>
              <a:ext cx="1291172" cy="3550722"/>
            </a:xfrm>
            <a:prstGeom prst="rect">
              <a:avLst/>
            </a:prstGeom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977355F5-70C4-C844-A392-D523F13FC6D5}"/>
                </a:ext>
              </a:extLst>
            </p:cNvPr>
            <p:cNvSpPr/>
            <p:nvPr/>
          </p:nvSpPr>
          <p:spPr>
            <a:xfrm>
              <a:off x="12689840" y="3409815"/>
              <a:ext cx="252914" cy="2256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fr-FR" sz="3600" kern="1200">
                <a:solidFill>
                  <a:srgbClr val="FF9C00"/>
                </a:solidFill>
                <a:highlight>
                  <a:srgbClr val="FF0000"/>
                </a:highlight>
                <a:latin typeface="Calibri" panose="020F0502020204030204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A32079B-3B96-B64A-AEBD-48C8B393BDF0}"/>
                </a:ext>
              </a:extLst>
            </p:cNvPr>
            <p:cNvSpPr/>
            <p:nvPr/>
          </p:nvSpPr>
          <p:spPr>
            <a:xfrm>
              <a:off x="12728313" y="3635446"/>
              <a:ext cx="252914" cy="2256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fr-FR" sz="3600" kern="1200">
                <a:solidFill>
                  <a:srgbClr val="FF9C00"/>
                </a:solidFill>
                <a:highlight>
                  <a:srgbClr val="FF0000"/>
                </a:highlight>
                <a:latin typeface="Calibri" panose="020F0502020204030204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F0397072-27D3-6C4C-AD49-8035EBE5880D}"/>
                </a:ext>
              </a:extLst>
            </p:cNvPr>
            <p:cNvSpPr/>
            <p:nvPr/>
          </p:nvSpPr>
          <p:spPr>
            <a:xfrm>
              <a:off x="12235966" y="3635445"/>
              <a:ext cx="252914" cy="2256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fr-FR" sz="3600" kern="1200">
                <a:solidFill>
                  <a:srgbClr val="FF9C00"/>
                </a:solidFill>
                <a:highlight>
                  <a:srgbClr val="FF0000"/>
                </a:highlight>
                <a:latin typeface="Calibri" panose="020F0502020204030204"/>
              </a:endParaRP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79A06A62-4B2C-96B9-A5C2-8A7B38ABCE61}"/>
              </a:ext>
            </a:extLst>
          </p:cNvPr>
          <p:cNvSpPr txBox="1"/>
          <p:nvPr/>
        </p:nvSpPr>
        <p:spPr>
          <a:xfrm>
            <a:off x="19995901" y="3444919"/>
            <a:ext cx="3387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effectLst/>
                <a:latin typeface="DINPro-Light" panose="02000504040000020003" pitchFamily="2" charset="0"/>
              </a:rPr>
              <a:t>94 patients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F29CB63-2069-FCBD-C438-F993C29DCB54}"/>
              </a:ext>
            </a:extLst>
          </p:cNvPr>
          <p:cNvSpPr txBox="1"/>
          <p:nvPr/>
        </p:nvSpPr>
        <p:spPr>
          <a:xfrm>
            <a:off x="18761982" y="10594625"/>
            <a:ext cx="5689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effectLst/>
                <a:latin typeface="DINPro-Light" panose="02000504040000020003" pitchFamily="2" charset="0"/>
              </a:rPr>
              <a:t>100 </a:t>
            </a:r>
            <a:r>
              <a:rPr lang="fr-FR" sz="2800" dirty="0" err="1">
                <a:effectLst/>
                <a:latin typeface="DINPro-Light" panose="02000504040000020003" pitchFamily="2" charset="0"/>
              </a:rPr>
              <a:t>irradiated</a:t>
            </a:r>
            <a:r>
              <a:rPr lang="fr-FR" sz="2800" dirty="0">
                <a:effectLst/>
                <a:latin typeface="DINPro-Light" panose="02000504040000020003" pitchFamily="2" charset="0"/>
              </a:rPr>
              <a:t> </a:t>
            </a:r>
            <a:r>
              <a:rPr lang="fr-FR" sz="2800" dirty="0" err="1">
                <a:effectLst/>
                <a:latin typeface="DINPro-Light" panose="02000504040000020003" pitchFamily="2" charset="0"/>
              </a:rPr>
              <a:t>lesions</a:t>
            </a:r>
            <a:endParaRPr lang="fr-FR" sz="2800" dirty="0">
              <a:effectLst/>
              <a:latin typeface="DINPro-Light" panose="02000504040000020003" pitchFamily="2" charset="0"/>
            </a:endParaRPr>
          </a:p>
          <a:p>
            <a:r>
              <a:rPr lang="fr-FR" sz="2800" dirty="0">
                <a:latin typeface="DINPro-Light" panose="02000504040000020003" pitchFamily="2" charset="0"/>
              </a:rPr>
              <a:t>189 non-</a:t>
            </a:r>
            <a:r>
              <a:rPr lang="fr-FR" sz="2800" dirty="0" err="1">
                <a:latin typeface="DINPro-Light" panose="02000504040000020003" pitchFamily="2" charset="0"/>
              </a:rPr>
              <a:t>irradiated</a:t>
            </a:r>
            <a:r>
              <a:rPr lang="fr-FR" sz="2800" dirty="0">
                <a:latin typeface="DINPro-Light" panose="02000504040000020003" pitchFamily="2" charset="0"/>
              </a:rPr>
              <a:t> </a:t>
            </a:r>
            <a:r>
              <a:rPr lang="fr-FR" sz="2800" dirty="0" err="1">
                <a:latin typeface="DINPro-Light" panose="02000504040000020003" pitchFamily="2" charset="0"/>
              </a:rPr>
              <a:t>lesions</a:t>
            </a:r>
            <a:endParaRPr lang="fr-FR" sz="2800" dirty="0">
              <a:effectLst/>
              <a:latin typeface="DINPro-Light" panose="0200050404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363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5A0F20-1CC7-204F-9BE8-3FF300679B6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8897600" y="12712701"/>
            <a:ext cx="54864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fr-FR"/>
            </a:defPPr>
            <a:lvl1pPr marL="0" algn="r" defTabSz="1828800" rtl="0" eaLnBrk="1" latinLnBrk="0" hangingPunct="1"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CCDB59-2104-4FF5-89B6-433F8E201618}" type="slidenum">
              <a:rPr lang="fr-F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ctr"/>
              <a:t>11</a:t>
            </a:fld>
            <a:endParaRPr lang="fr-FR" b="1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2" name="Google Shape;56;p26">
            <a:extLst>
              <a:ext uri="{FF2B5EF4-FFF2-40B4-BE49-F238E27FC236}">
                <a16:creationId xmlns:a16="http://schemas.microsoft.com/office/drawing/2014/main" id="{981B8709-FFDC-BE4F-BF67-3390C17BFDBA}"/>
              </a:ext>
            </a:extLst>
          </p:cNvPr>
          <p:cNvSpPr txBox="1">
            <a:spLocks/>
          </p:cNvSpPr>
          <p:nvPr/>
        </p:nvSpPr>
        <p:spPr>
          <a:xfrm>
            <a:off x="1649371" y="1848658"/>
            <a:ext cx="13787394" cy="1306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s-ES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568B2"/>
              </a:buClr>
              <a:buSzPts val="2000"/>
              <a:buFont typeface="Arial"/>
              <a:buNone/>
              <a:tabLst/>
              <a:defRPr kumimoji="0" sz="2400" b="0" i="0" u="none" strike="noStrike" kern="0" cap="none" spc="0" normalizeH="0" baseline="0">
                <a:ln>
                  <a:noFill/>
                </a:ln>
                <a:solidFill>
                  <a:srgbClr val="2568B2"/>
                </a:solidFill>
                <a:effectLst/>
                <a:uLnTx/>
                <a:uFillTx/>
                <a:latin typeface="DINPro-Light" panose="02000504040000020003" pitchFamily="2" charset="0"/>
                <a:ea typeface="Arial"/>
                <a:cs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 defTabSz="1828800" hangingPunct="1"/>
            <a:r>
              <a:rPr lang="en-US" sz="4800" dirty="0"/>
              <a:t>Patient patterns of response</a:t>
            </a:r>
            <a:endParaRPr lang="en-US" sz="4800" dirty="0">
              <a:sym typeface="Arial"/>
            </a:endParaRPr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B77EAAF7-FBB8-3B40-A43A-BD0E4921710A}"/>
              </a:ext>
            </a:extLst>
          </p:cNvPr>
          <p:cNvGrpSpPr/>
          <p:nvPr/>
        </p:nvGrpSpPr>
        <p:grpSpPr>
          <a:xfrm>
            <a:off x="35647" y="4063711"/>
            <a:ext cx="15096754" cy="7541458"/>
            <a:chOff x="0" y="233757"/>
            <a:chExt cx="7584588" cy="3788818"/>
          </a:xfrm>
        </p:grpSpPr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D8745A73-8BCE-884F-AC4E-AE8D1804D00C}"/>
                </a:ext>
              </a:extLst>
            </p:cNvPr>
            <p:cNvGrpSpPr/>
            <p:nvPr/>
          </p:nvGrpSpPr>
          <p:grpSpPr>
            <a:xfrm>
              <a:off x="0" y="233757"/>
              <a:ext cx="7584588" cy="3788818"/>
              <a:chOff x="241069" y="504856"/>
              <a:chExt cx="7077536" cy="3535525"/>
            </a:xfrm>
          </p:grpSpPr>
          <p:pic>
            <p:nvPicPr>
              <p:cNvPr id="76" name="Image 75">
                <a:extLst>
                  <a:ext uri="{FF2B5EF4-FFF2-40B4-BE49-F238E27FC236}">
                    <a16:creationId xmlns:a16="http://schemas.microsoft.com/office/drawing/2014/main" id="{FFCFE6E1-D701-9A43-8924-95A2C2D4DF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7637" b="9106"/>
              <a:stretch/>
            </p:blipFill>
            <p:spPr>
              <a:xfrm>
                <a:off x="241069" y="504856"/>
                <a:ext cx="7077536" cy="3535525"/>
              </a:xfrm>
              <a:prstGeom prst="rect">
                <a:avLst/>
              </a:prstGeom>
            </p:spPr>
          </p:pic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A0D39AA6-1600-444A-8000-3450801A009E}"/>
                  </a:ext>
                </a:extLst>
              </p:cNvPr>
              <p:cNvSpPr/>
              <p:nvPr/>
            </p:nvSpPr>
            <p:spPr>
              <a:xfrm>
                <a:off x="241069" y="720437"/>
                <a:ext cx="6730463" cy="426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800" hangingPunct="1"/>
                <a:endParaRPr lang="fr-FR" sz="360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E8D4AE4F-4F93-5A47-AC7A-93809B1899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676" t="92802" r="27383" b="1892"/>
            <a:stretch/>
          </p:blipFill>
          <p:spPr>
            <a:xfrm>
              <a:off x="4407806" y="3381222"/>
              <a:ext cx="2953512" cy="241479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F580483B-2B0B-DA45-9BD8-EC1F87864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262" t="1451" r="63040" b="92071"/>
            <a:stretch/>
          </p:blipFill>
          <p:spPr>
            <a:xfrm>
              <a:off x="5046367" y="634313"/>
              <a:ext cx="2323851" cy="326118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79E0096F-F476-3248-8809-8FB044C21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223" t="2404" r="3693" b="92793"/>
            <a:stretch/>
          </p:blipFill>
          <p:spPr>
            <a:xfrm>
              <a:off x="2524882" y="360030"/>
              <a:ext cx="4839805" cy="240133"/>
            </a:xfrm>
            <a:prstGeom prst="rect">
              <a:avLst/>
            </a:prstGeom>
          </p:spPr>
        </p:pic>
      </p:grp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97F4F434-3ACA-654E-B624-D91CD18E8CA2}"/>
              </a:ext>
            </a:extLst>
          </p:cNvPr>
          <p:cNvGrpSpPr/>
          <p:nvPr/>
        </p:nvGrpSpPr>
        <p:grpSpPr>
          <a:xfrm>
            <a:off x="14392076" y="4190335"/>
            <a:ext cx="9633396" cy="7285680"/>
            <a:chOff x="-187672" y="4117579"/>
            <a:chExt cx="4073220" cy="3080552"/>
          </a:xfrm>
        </p:grpSpPr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74E99F66-9F4E-414C-BDEE-C99C4B284907}"/>
                </a:ext>
              </a:extLst>
            </p:cNvPr>
            <p:cNvSpPr txBox="1"/>
            <p:nvPr/>
          </p:nvSpPr>
          <p:spPr>
            <a:xfrm>
              <a:off x="-187672" y="6486785"/>
              <a:ext cx="865480" cy="6940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1828800" hangingPunct="1">
                <a:spcAft>
                  <a:spcPts val="200"/>
                </a:spcAft>
              </a:pPr>
              <a:r>
                <a:rPr lang="fr-FR" sz="2000" kern="1200" dirty="0" err="1">
                  <a:solidFill>
                    <a:srgbClr val="53B64B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Response</a:t>
              </a:r>
              <a:endParaRPr lang="fr-FR" sz="2000" kern="1200" dirty="0">
                <a:solidFill>
                  <a:srgbClr val="53B64B"/>
                </a:solidFill>
                <a:latin typeface="DINPro-Regular" panose="02000503030000020004" pitchFamily="2" charset="0"/>
                <a:cs typeface="Arial" panose="020B0604020202020204" pitchFamily="34" charset="0"/>
              </a:endParaRPr>
            </a:p>
            <a:p>
              <a:pPr algn="r" defTabSz="1828800" hangingPunct="1">
                <a:spcAft>
                  <a:spcPts val="200"/>
                </a:spcAft>
              </a:pPr>
              <a:r>
                <a:rPr lang="fr-FR" sz="2000" kern="1200" dirty="0">
                  <a:solidFill>
                    <a:srgbClr val="6C9CF8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Stable</a:t>
              </a:r>
            </a:p>
            <a:p>
              <a:pPr algn="r" defTabSz="1828800" hangingPunct="1">
                <a:spcAft>
                  <a:spcPts val="200"/>
                </a:spcAft>
              </a:pPr>
              <a:r>
                <a:rPr lang="fr-FR" sz="2000" kern="1200" dirty="0">
                  <a:solidFill>
                    <a:srgbClr val="EE7A5E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Mixed</a:t>
              </a:r>
            </a:p>
            <a:p>
              <a:pPr algn="r" defTabSz="1828800" hangingPunct="1">
                <a:spcAft>
                  <a:spcPts val="200"/>
                </a:spcAft>
              </a:pPr>
              <a:r>
                <a:rPr lang="fr-FR" sz="2000" kern="1200" dirty="0">
                  <a:solidFill>
                    <a:srgbClr val="F3A73B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Progression</a:t>
              </a:r>
            </a:p>
            <a:p>
              <a:pPr algn="r" defTabSz="1828800" hangingPunct="1">
                <a:spcAft>
                  <a:spcPts val="200"/>
                </a:spcAft>
              </a:pPr>
              <a:endParaRPr lang="fr-FR" sz="2000" kern="1200" dirty="0">
                <a:solidFill>
                  <a:srgbClr val="6C9CF8"/>
                </a:solidFill>
                <a:latin typeface="DINPro-Regular" panose="02000503030000020004" pitchFamily="2" charset="0"/>
                <a:cs typeface="Arial" panose="020B0604020202020204" pitchFamily="34" charset="0"/>
              </a:endParaRPr>
            </a:p>
          </p:txBody>
        </p: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79C368D0-6CC4-5944-AA89-AED5E901A3B2}"/>
                </a:ext>
              </a:extLst>
            </p:cNvPr>
            <p:cNvGrpSpPr/>
            <p:nvPr/>
          </p:nvGrpSpPr>
          <p:grpSpPr>
            <a:xfrm>
              <a:off x="235525" y="4117579"/>
              <a:ext cx="3650023" cy="3080552"/>
              <a:chOff x="315243" y="4338054"/>
              <a:chExt cx="3278860" cy="2767298"/>
            </a:xfrm>
          </p:grpSpPr>
          <p:pic>
            <p:nvPicPr>
              <p:cNvPr id="81" name="Image 80">
                <a:extLst>
                  <a:ext uri="{FF2B5EF4-FFF2-40B4-BE49-F238E27FC236}">
                    <a16:creationId xmlns:a16="http://schemas.microsoft.com/office/drawing/2014/main" id="{3EBA2739-9A52-E343-87D1-FCA83FDD78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2827" r="1"/>
              <a:stretch/>
            </p:blipFill>
            <p:spPr>
              <a:xfrm>
                <a:off x="746645" y="4338054"/>
                <a:ext cx="2847458" cy="2767298"/>
              </a:xfrm>
              <a:prstGeom prst="rect">
                <a:avLst/>
              </a:prstGeom>
            </p:spPr>
          </p:pic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886C496-D971-4C4A-95B5-12557C343D33}"/>
                  </a:ext>
                </a:extLst>
              </p:cNvPr>
              <p:cNvSpPr/>
              <p:nvPr/>
            </p:nvSpPr>
            <p:spPr>
              <a:xfrm>
                <a:off x="890447" y="5320335"/>
                <a:ext cx="993339" cy="7515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800" hangingPunct="1"/>
                <a:endParaRPr lang="fr-FR" sz="4800" kern="1200">
                  <a:solidFill>
                    <a:prstClr val="white"/>
                  </a:solidFill>
                  <a:latin typeface="DINPro-Regular" panose="02000503030000020004" pitchFamily="2" charset="0"/>
                </a:endParaRPr>
              </a:p>
            </p:txBody>
          </p:sp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D032BF7B-447D-1740-B64E-C1EACC8DC925}"/>
                  </a:ext>
                </a:extLst>
              </p:cNvPr>
              <p:cNvSpPr txBox="1"/>
              <p:nvPr/>
            </p:nvSpPr>
            <p:spPr>
              <a:xfrm>
                <a:off x="446841" y="4408691"/>
                <a:ext cx="303856" cy="1227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 defTabSz="1828800" hangingPunct="1">
                  <a:spcAft>
                    <a:spcPts val="200"/>
                  </a:spcAft>
                </a:pPr>
                <a:r>
                  <a:rPr lang="fr-FR" sz="2100" kern="1200" dirty="0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1.00</a:t>
                </a:r>
              </a:p>
            </p:txBody>
          </p:sp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28B9E542-39EB-774C-B39A-8A541CA79C1F}"/>
                  </a:ext>
                </a:extLst>
              </p:cNvPr>
              <p:cNvSpPr txBox="1"/>
              <p:nvPr/>
            </p:nvSpPr>
            <p:spPr>
              <a:xfrm>
                <a:off x="446841" y="4782998"/>
                <a:ext cx="303856" cy="1227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 defTabSz="1828800" hangingPunct="1">
                  <a:spcAft>
                    <a:spcPts val="200"/>
                  </a:spcAft>
                </a:pPr>
                <a:r>
                  <a:rPr lang="fr-FR" sz="2100" kern="1200" dirty="0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0.75</a:t>
                </a:r>
              </a:p>
            </p:txBody>
          </p:sp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F3509243-6464-B240-BF44-6C1DD577D33E}"/>
                  </a:ext>
                </a:extLst>
              </p:cNvPr>
              <p:cNvSpPr txBox="1"/>
              <p:nvPr/>
            </p:nvSpPr>
            <p:spPr>
              <a:xfrm>
                <a:off x="446841" y="5181836"/>
                <a:ext cx="303856" cy="1227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 defTabSz="1828800" hangingPunct="1">
                  <a:spcAft>
                    <a:spcPts val="200"/>
                  </a:spcAft>
                </a:pPr>
                <a:r>
                  <a:rPr lang="fr-FR" sz="2100" kern="1200" dirty="0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0.50</a:t>
                </a:r>
              </a:p>
            </p:txBody>
          </p:sp>
          <p:sp>
            <p:nvSpPr>
              <p:cNvPr id="107" name="ZoneTexte 106">
                <a:extLst>
                  <a:ext uri="{FF2B5EF4-FFF2-40B4-BE49-F238E27FC236}">
                    <a16:creationId xmlns:a16="http://schemas.microsoft.com/office/drawing/2014/main" id="{AC081777-1C2F-0D48-9B80-74F209F9D90D}"/>
                  </a:ext>
                </a:extLst>
              </p:cNvPr>
              <p:cNvSpPr txBox="1"/>
              <p:nvPr/>
            </p:nvSpPr>
            <p:spPr>
              <a:xfrm>
                <a:off x="446841" y="5598843"/>
                <a:ext cx="303856" cy="1227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 defTabSz="1828800" hangingPunct="1">
                  <a:spcAft>
                    <a:spcPts val="200"/>
                  </a:spcAft>
                </a:pPr>
                <a:r>
                  <a:rPr lang="fr-FR" sz="2100" kern="1200" dirty="0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0.25</a:t>
                </a:r>
              </a:p>
            </p:txBody>
          </p:sp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EAAE5B22-BC65-5443-8DEC-D8B0B58B308F}"/>
                  </a:ext>
                </a:extLst>
              </p:cNvPr>
              <p:cNvSpPr txBox="1"/>
              <p:nvPr/>
            </p:nvSpPr>
            <p:spPr>
              <a:xfrm>
                <a:off x="446841" y="5979274"/>
                <a:ext cx="303856" cy="1227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 defTabSz="1828800" hangingPunct="1">
                  <a:spcAft>
                    <a:spcPts val="200"/>
                  </a:spcAft>
                </a:pPr>
                <a:r>
                  <a:rPr lang="fr-FR" sz="2100" kern="1200" dirty="0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0.00</a:t>
                </a:r>
              </a:p>
            </p:txBody>
          </p:sp>
          <p:pic>
            <p:nvPicPr>
              <p:cNvPr id="109" name="Image 108">
                <a:extLst>
                  <a:ext uri="{FF2B5EF4-FFF2-40B4-BE49-F238E27FC236}">
                    <a16:creationId xmlns:a16="http://schemas.microsoft.com/office/drawing/2014/main" id="{4F5E90A0-5D0F-4842-84F6-700801FA6A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8702" t="41833" r="68303" b="41171"/>
              <a:stretch/>
            </p:blipFill>
            <p:spPr>
              <a:xfrm>
                <a:off x="906307" y="5446655"/>
                <a:ext cx="138500" cy="589378"/>
              </a:xfrm>
              <a:prstGeom prst="rect">
                <a:avLst/>
              </a:prstGeom>
            </p:spPr>
          </p:pic>
          <p:sp>
            <p:nvSpPr>
              <p:cNvPr id="110" name="ZoneTexte 109">
                <a:extLst>
                  <a:ext uri="{FF2B5EF4-FFF2-40B4-BE49-F238E27FC236}">
                    <a16:creationId xmlns:a16="http://schemas.microsoft.com/office/drawing/2014/main" id="{2DD66EF3-9140-0F40-B294-9E28243A2769}"/>
                  </a:ext>
                </a:extLst>
              </p:cNvPr>
              <p:cNvSpPr txBox="1"/>
              <p:nvPr/>
            </p:nvSpPr>
            <p:spPr>
              <a:xfrm>
                <a:off x="1104438" y="5473630"/>
                <a:ext cx="1356803" cy="4909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 defTabSz="1828800" hangingPunct="1"/>
                <a:r>
                  <a:rPr lang="fr-FR" sz="2100" kern="1200" dirty="0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Uniform </a:t>
                </a:r>
                <a:r>
                  <a:rPr lang="fr-FR" sz="2100" kern="1200" dirty="0" err="1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response</a:t>
                </a:r>
                <a:endParaRPr lang="fr-FR" sz="21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endParaRPr>
              </a:p>
              <a:p>
                <a:pPr algn="l" defTabSz="1828800" hangingPunct="1"/>
                <a:r>
                  <a:rPr lang="fr-FR" sz="2100" kern="1200" dirty="0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Stable</a:t>
                </a:r>
              </a:p>
              <a:p>
                <a:pPr algn="l" defTabSz="1828800" hangingPunct="1"/>
                <a:r>
                  <a:rPr lang="fr-FR" sz="2100" kern="1200" dirty="0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Mixed </a:t>
                </a:r>
                <a:r>
                  <a:rPr lang="fr-FR" sz="2100" kern="1200" dirty="0" err="1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response</a:t>
                </a:r>
                <a:endParaRPr lang="fr-FR" sz="21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endParaRPr>
              </a:p>
              <a:p>
                <a:pPr algn="l" defTabSz="1828800" hangingPunct="1"/>
                <a:r>
                  <a:rPr lang="fr-FR" sz="2100" kern="1200" dirty="0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Uniform progression</a:t>
                </a:r>
              </a:p>
            </p:txBody>
          </p:sp>
          <p:sp>
            <p:nvSpPr>
              <p:cNvPr id="111" name="ZoneTexte 110">
                <a:extLst>
                  <a:ext uri="{FF2B5EF4-FFF2-40B4-BE49-F238E27FC236}">
                    <a16:creationId xmlns:a16="http://schemas.microsoft.com/office/drawing/2014/main" id="{FEA99A96-9F04-3B46-B63A-A7FC6AA6CB23}"/>
                  </a:ext>
                </a:extLst>
              </p:cNvPr>
              <p:cNvSpPr txBox="1"/>
              <p:nvPr/>
            </p:nvSpPr>
            <p:spPr>
              <a:xfrm>
                <a:off x="867442" y="5270823"/>
                <a:ext cx="1286834" cy="1227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 defTabSz="1828800" hangingPunct="1"/>
                <a:r>
                  <a:rPr lang="fr-FR" sz="2100" kern="1200" dirty="0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Patients’ </a:t>
                </a:r>
                <a:r>
                  <a:rPr lang="fr-FR" sz="2100" kern="1200" dirty="0" err="1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Response</a:t>
                </a:r>
                <a:r>
                  <a:rPr lang="fr-FR" sz="2100" kern="1200" dirty="0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12" name="ZoneTexte 111">
                <a:extLst>
                  <a:ext uri="{FF2B5EF4-FFF2-40B4-BE49-F238E27FC236}">
                    <a16:creationId xmlns:a16="http://schemas.microsoft.com/office/drawing/2014/main" id="{D9A10D78-1D11-E24E-A889-F1B84A162D04}"/>
                  </a:ext>
                </a:extLst>
              </p:cNvPr>
              <p:cNvSpPr txBox="1"/>
              <p:nvPr/>
            </p:nvSpPr>
            <p:spPr>
              <a:xfrm>
                <a:off x="1805651" y="6152658"/>
                <a:ext cx="206532" cy="1227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defTabSz="1828800" hangingPunct="1">
                  <a:spcAft>
                    <a:spcPts val="200"/>
                  </a:spcAft>
                </a:pPr>
                <a:r>
                  <a:rPr lang="fr-FR" sz="2100" kern="1200" dirty="0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12</a:t>
                </a:r>
              </a:p>
            </p:txBody>
          </p:sp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id="{59051A53-E6C4-3D4D-A912-775730D04060}"/>
                  </a:ext>
                </a:extLst>
              </p:cNvPr>
              <p:cNvSpPr txBox="1"/>
              <p:nvPr/>
            </p:nvSpPr>
            <p:spPr>
              <a:xfrm>
                <a:off x="2141336" y="6152658"/>
                <a:ext cx="206532" cy="1227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defTabSz="1828800" hangingPunct="1">
                  <a:spcAft>
                    <a:spcPts val="200"/>
                  </a:spcAft>
                </a:pPr>
                <a:r>
                  <a:rPr lang="fr-FR" sz="2100" kern="1200" dirty="0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16</a:t>
                </a:r>
              </a:p>
            </p:txBody>
          </p:sp>
          <p:sp>
            <p:nvSpPr>
              <p:cNvPr id="114" name="ZoneTexte 113">
                <a:extLst>
                  <a:ext uri="{FF2B5EF4-FFF2-40B4-BE49-F238E27FC236}">
                    <a16:creationId xmlns:a16="http://schemas.microsoft.com/office/drawing/2014/main" id="{C6EFE3EE-55D9-E141-8396-E6223661E541}"/>
                  </a:ext>
                </a:extLst>
              </p:cNvPr>
              <p:cNvSpPr txBox="1"/>
              <p:nvPr/>
            </p:nvSpPr>
            <p:spPr>
              <a:xfrm>
                <a:off x="2477021" y="6152658"/>
                <a:ext cx="206532" cy="1227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defTabSz="1828800" hangingPunct="1">
                  <a:spcAft>
                    <a:spcPts val="200"/>
                  </a:spcAft>
                </a:pPr>
                <a:r>
                  <a:rPr lang="fr-FR" sz="2100" kern="1200" dirty="0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115" name="ZoneTexte 114">
                <a:extLst>
                  <a:ext uri="{FF2B5EF4-FFF2-40B4-BE49-F238E27FC236}">
                    <a16:creationId xmlns:a16="http://schemas.microsoft.com/office/drawing/2014/main" id="{501EDF98-9DC5-3545-8491-B880A9623DCB}"/>
                  </a:ext>
                </a:extLst>
              </p:cNvPr>
              <p:cNvSpPr txBox="1"/>
              <p:nvPr/>
            </p:nvSpPr>
            <p:spPr>
              <a:xfrm>
                <a:off x="2812706" y="6152658"/>
                <a:ext cx="206532" cy="1227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defTabSz="1828800" hangingPunct="1">
                  <a:spcAft>
                    <a:spcPts val="200"/>
                  </a:spcAft>
                </a:pPr>
                <a:r>
                  <a:rPr lang="fr-FR" sz="2100" kern="1200" dirty="0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24</a:t>
                </a:r>
              </a:p>
            </p:txBody>
          </p:sp>
          <p:sp>
            <p:nvSpPr>
              <p:cNvPr id="116" name="ZoneTexte 115">
                <a:extLst>
                  <a:ext uri="{FF2B5EF4-FFF2-40B4-BE49-F238E27FC236}">
                    <a16:creationId xmlns:a16="http://schemas.microsoft.com/office/drawing/2014/main" id="{0B29BAE7-C85B-C242-A938-CADDD39E99AB}"/>
                  </a:ext>
                </a:extLst>
              </p:cNvPr>
              <p:cNvSpPr txBox="1"/>
              <p:nvPr/>
            </p:nvSpPr>
            <p:spPr>
              <a:xfrm>
                <a:off x="3148390" y="6152658"/>
                <a:ext cx="206532" cy="1227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defTabSz="1828800" hangingPunct="1">
                  <a:spcAft>
                    <a:spcPts val="200"/>
                  </a:spcAft>
                </a:pPr>
                <a:r>
                  <a:rPr lang="fr-FR" sz="2100" kern="1200" dirty="0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28</a:t>
                </a:r>
              </a:p>
            </p:txBody>
          </p:sp>
          <p:sp>
            <p:nvSpPr>
              <p:cNvPr id="117" name="ZoneTexte 116">
                <a:extLst>
                  <a:ext uri="{FF2B5EF4-FFF2-40B4-BE49-F238E27FC236}">
                    <a16:creationId xmlns:a16="http://schemas.microsoft.com/office/drawing/2014/main" id="{A4ED2899-5175-B541-B6E8-58B224864583}"/>
                  </a:ext>
                </a:extLst>
              </p:cNvPr>
              <p:cNvSpPr txBox="1"/>
              <p:nvPr/>
            </p:nvSpPr>
            <p:spPr>
              <a:xfrm>
                <a:off x="1469966" y="6152658"/>
                <a:ext cx="206532" cy="1227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defTabSz="1828800" hangingPunct="1">
                  <a:spcAft>
                    <a:spcPts val="200"/>
                  </a:spcAft>
                </a:pPr>
                <a:r>
                  <a:rPr lang="fr-FR" sz="2100" kern="1200" dirty="0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118" name="ZoneTexte 117">
                <a:extLst>
                  <a:ext uri="{FF2B5EF4-FFF2-40B4-BE49-F238E27FC236}">
                    <a16:creationId xmlns:a16="http://schemas.microsoft.com/office/drawing/2014/main" id="{E97C4C98-EBA7-8E45-AC29-9CD85D63273C}"/>
                  </a:ext>
                </a:extLst>
              </p:cNvPr>
              <p:cNvSpPr txBox="1"/>
              <p:nvPr/>
            </p:nvSpPr>
            <p:spPr>
              <a:xfrm>
                <a:off x="1134281" y="6152658"/>
                <a:ext cx="206532" cy="1227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defTabSz="1828800" hangingPunct="1">
                  <a:spcAft>
                    <a:spcPts val="200"/>
                  </a:spcAft>
                </a:pPr>
                <a:r>
                  <a:rPr lang="fr-FR" sz="2100" kern="1200" dirty="0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19" name="ZoneTexte 118">
                <a:extLst>
                  <a:ext uri="{FF2B5EF4-FFF2-40B4-BE49-F238E27FC236}">
                    <a16:creationId xmlns:a16="http://schemas.microsoft.com/office/drawing/2014/main" id="{9576F1A4-9178-4E4E-A13F-F4913687A78A}"/>
                  </a:ext>
                </a:extLst>
              </p:cNvPr>
              <p:cNvSpPr txBox="1"/>
              <p:nvPr/>
            </p:nvSpPr>
            <p:spPr>
              <a:xfrm>
                <a:off x="798596" y="6152658"/>
                <a:ext cx="206532" cy="1227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defTabSz="1828800" hangingPunct="1">
                  <a:spcAft>
                    <a:spcPts val="200"/>
                  </a:spcAft>
                </a:pPr>
                <a:r>
                  <a:rPr lang="fr-FR" sz="2100" kern="1200" dirty="0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20" name="ZoneTexte 119">
                <a:extLst>
                  <a:ext uri="{FF2B5EF4-FFF2-40B4-BE49-F238E27FC236}">
                    <a16:creationId xmlns:a16="http://schemas.microsoft.com/office/drawing/2014/main" id="{3B090507-A8E5-D349-AC92-FAED7F44D7F4}"/>
                  </a:ext>
                </a:extLst>
              </p:cNvPr>
              <p:cNvSpPr txBox="1"/>
              <p:nvPr/>
            </p:nvSpPr>
            <p:spPr>
              <a:xfrm>
                <a:off x="2639619" y="4447714"/>
                <a:ext cx="866722" cy="1227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l" defTabSz="1828800" hangingPunct="1">
                  <a:spcAft>
                    <a:spcPts val="200"/>
                  </a:spcAft>
                </a:pPr>
                <a:r>
                  <a:rPr lang="fr-FR" sz="2100" kern="1200" dirty="0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P-value = 0.0011</a:t>
                </a:r>
              </a:p>
            </p:txBody>
          </p:sp>
          <p:sp>
            <p:nvSpPr>
              <p:cNvPr id="121" name="ZoneTexte 120">
                <a:extLst>
                  <a:ext uri="{FF2B5EF4-FFF2-40B4-BE49-F238E27FC236}">
                    <a16:creationId xmlns:a16="http://schemas.microsoft.com/office/drawing/2014/main" id="{7337C2C2-4AF0-5446-8E8F-1E4EF1C5EA7F}"/>
                  </a:ext>
                </a:extLst>
              </p:cNvPr>
              <p:cNvSpPr txBox="1"/>
              <p:nvPr/>
            </p:nvSpPr>
            <p:spPr>
              <a:xfrm rot="16200000">
                <a:off x="-266800" y="4926313"/>
                <a:ext cx="1286834" cy="1227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 defTabSz="1828800" hangingPunct="1"/>
                <a:r>
                  <a:rPr lang="fr-FR" sz="2100" kern="1200" dirty="0" err="1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Overall</a:t>
                </a:r>
                <a:r>
                  <a:rPr lang="fr-FR" sz="2100" kern="1200" dirty="0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 </a:t>
                </a:r>
                <a:r>
                  <a:rPr lang="fr-FR" sz="2100" kern="1200" dirty="0" err="1">
                    <a:solidFill>
                      <a:prstClr val="black"/>
                    </a:solidFill>
                    <a:latin typeface="DINPro-Regular" panose="02000503030000020004" pitchFamily="2" charset="0"/>
                    <a:cs typeface="Arial" panose="020B0604020202020204" pitchFamily="34" charset="0"/>
                  </a:rPr>
                  <a:t>Survival</a:t>
                </a:r>
                <a:endParaRPr lang="fr-FR" sz="21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3" name="Espace réservé de la date 3">
            <a:extLst>
              <a:ext uri="{FF2B5EF4-FFF2-40B4-BE49-F238E27FC236}">
                <a16:creationId xmlns:a16="http://schemas.microsoft.com/office/drawing/2014/main" id="{8F6A8592-1C7A-BE49-8A35-9827FE55F8B3}"/>
              </a:ext>
            </a:extLst>
          </p:cNvPr>
          <p:cNvSpPr txBox="1">
            <a:spLocks/>
          </p:cNvSpPr>
          <p:nvPr/>
        </p:nvSpPr>
        <p:spPr>
          <a:xfrm>
            <a:off x="1270000" y="13055601"/>
            <a:ext cx="5689600" cy="730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defRPr/>
            </a:pPr>
            <a:fld id="{02D959B6-2151-4447-82EA-B7D61A1592E4}" type="datetime1">
              <a:rPr lang="fr-FR" sz="2800">
                <a:solidFill>
                  <a:prstClr val="white"/>
                </a:solidFill>
              </a:rPr>
              <a:pPr defTabSz="1828800">
                <a:defRPr/>
              </a:pPr>
              <a:t>28/09/2022</a:t>
            </a:fld>
            <a:endParaRPr lang="fr-FR" sz="2800" dirty="0">
              <a:solidFill>
                <a:prstClr val="white"/>
              </a:solidFill>
            </a:endParaRP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B0CAB100-8CD0-EC40-A7D9-81A548D7D9EA}"/>
              </a:ext>
            </a:extLst>
          </p:cNvPr>
          <p:cNvSpPr txBox="1">
            <a:spLocks/>
          </p:cNvSpPr>
          <p:nvPr/>
        </p:nvSpPr>
        <p:spPr bwMode="auto">
          <a:xfrm>
            <a:off x="840074" y="1211203"/>
            <a:ext cx="6787832" cy="75153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 fontScale="55000" lnSpcReduction="2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DINPro-Light" panose="02000504040000020003" pitchFamily="2" charset="0"/>
                <a:ea typeface="+mj-ea"/>
                <a:cs typeface="+mj-cs"/>
              </a:defRPr>
            </a:lvl1pPr>
          </a:lstStyle>
          <a:p>
            <a:pPr algn="l" defTabSz="1828800" hangingPunct="1"/>
            <a:endParaRPr lang="en-US" sz="8800" kern="1200" dirty="0">
              <a:solidFill>
                <a:prstClr val="black"/>
              </a:solidFill>
            </a:endParaRPr>
          </a:p>
        </p:txBody>
      </p:sp>
      <p:sp>
        <p:nvSpPr>
          <p:cNvPr id="38" name="Espace réservé du contenu 2">
            <a:extLst>
              <a:ext uri="{FF2B5EF4-FFF2-40B4-BE49-F238E27FC236}">
                <a16:creationId xmlns:a16="http://schemas.microsoft.com/office/drawing/2014/main" id="{87E777B4-F6B2-CF48-969A-B5613B4ADB69}"/>
              </a:ext>
            </a:extLst>
          </p:cNvPr>
          <p:cNvSpPr txBox="1">
            <a:spLocks/>
          </p:cNvSpPr>
          <p:nvPr/>
        </p:nvSpPr>
        <p:spPr bwMode="auto">
          <a:xfrm>
            <a:off x="720884" y="959365"/>
            <a:ext cx="6787832" cy="75153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 fontScale="55000" lnSpcReduction="2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DINPro-Light" panose="02000504040000020003" pitchFamily="2" charset="0"/>
                <a:ea typeface="+mj-ea"/>
                <a:cs typeface="+mj-cs"/>
              </a:defRPr>
            </a:lvl1pPr>
          </a:lstStyle>
          <a:p>
            <a:pPr algn="l" defTabSz="1828800" hangingPunct="1"/>
            <a:r>
              <a:rPr lang="en-US" sz="8800" kern="1200" dirty="0">
                <a:solidFill>
                  <a:prstClr val="black"/>
                </a:solidFill>
              </a:rPr>
              <a:t>RTIO cohort</a:t>
            </a:r>
          </a:p>
        </p:txBody>
      </p:sp>
      <p:sp>
        <p:nvSpPr>
          <p:cNvPr id="2" name="Google Shape;74;p27">
            <a:extLst>
              <a:ext uri="{FF2B5EF4-FFF2-40B4-BE49-F238E27FC236}">
                <a16:creationId xmlns:a16="http://schemas.microsoft.com/office/drawing/2014/main" id="{8F4790EA-ED44-B607-5597-D99006C9A30C}"/>
              </a:ext>
            </a:extLst>
          </p:cNvPr>
          <p:cNvSpPr txBox="1">
            <a:spLocks/>
          </p:cNvSpPr>
          <p:nvPr/>
        </p:nvSpPr>
        <p:spPr>
          <a:xfrm>
            <a:off x="14969821" y="11854315"/>
            <a:ext cx="7010704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8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543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Char char="–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14400" indent="-457200" algn="r" defTabSz="1828800" hangingPunct="1"/>
            <a:r>
              <a:rPr lang="en-GB" sz="3200" kern="1200" dirty="0">
                <a:latin typeface="Calibri Light" panose="020F0302020204030204"/>
              </a:rPr>
              <a:t>Sun et al. JITC 2020</a:t>
            </a:r>
          </a:p>
        </p:txBody>
      </p:sp>
    </p:spTree>
    <p:extLst>
      <p:ext uri="{BB962C8B-B14F-4D97-AF65-F5344CB8AC3E}">
        <p14:creationId xmlns:p14="http://schemas.microsoft.com/office/powerpoint/2010/main" val="2496394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5A0F20-1CC7-204F-9BE8-3FF30067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fr-FR"/>
            </a:defPPr>
            <a:lvl1pPr marL="0" algn="r" defTabSz="1828800" rtl="0" eaLnBrk="1" latinLnBrk="0" hangingPunct="1"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CCDB59-2104-4FF5-89B6-433F8E201618}" type="slidenum">
              <a:rPr lang="fr-F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ctr"/>
              <a:t>12</a:t>
            </a:fld>
            <a:endParaRPr lang="fr-FR" b="1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9" name="Rectangle à coins arrondis 75">
            <a:extLst>
              <a:ext uri="{FF2B5EF4-FFF2-40B4-BE49-F238E27FC236}">
                <a16:creationId xmlns:a16="http://schemas.microsoft.com/office/drawing/2014/main" id="{04F17A9F-DF37-F644-8515-797BE922BF90}"/>
              </a:ext>
            </a:extLst>
          </p:cNvPr>
          <p:cNvSpPr/>
          <p:nvPr/>
        </p:nvSpPr>
        <p:spPr>
          <a:xfrm>
            <a:off x="9057603" y="3290696"/>
            <a:ext cx="6744926" cy="9740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r>
              <a:rPr lang="fr-FR" sz="3600" kern="1200" dirty="0">
                <a:solidFill>
                  <a:prstClr val="black"/>
                </a:solidFill>
                <a:latin typeface="DINPro-Regular" panose="02000503030000020004" pitchFamily="2" charset="0"/>
              </a:rPr>
              <a:t>Patient </a:t>
            </a:r>
            <a:r>
              <a:rPr lang="fr-FR" sz="3600" kern="1200" dirty="0" err="1">
                <a:solidFill>
                  <a:prstClr val="black"/>
                </a:solidFill>
                <a:latin typeface="DINPro-Regular" panose="02000503030000020004" pitchFamily="2" charset="0"/>
              </a:rPr>
              <a:t>response</a:t>
            </a:r>
            <a:endParaRPr lang="fr-FR" sz="3600" kern="1200" dirty="0">
              <a:solidFill>
                <a:prstClr val="black"/>
              </a:solidFill>
              <a:latin typeface="DINPro-Regular" panose="02000503030000020004" pitchFamily="2" charset="0"/>
            </a:endParaRPr>
          </a:p>
        </p:txBody>
      </p:sp>
      <p:sp>
        <p:nvSpPr>
          <p:cNvPr id="80" name="Rectangle à coins arrondis 75">
            <a:extLst>
              <a:ext uri="{FF2B5EF4-FFF2-40B4-BE49-F238E27FC236}">
                <a16:creationId xmlns:a16="http://schemas.microsoft.com/office/drawing/2014/main" id="{5DAEA3FF-5449-D842-9145-B5988807555C}"/>
              </a:ext>
            </a:extLst>
          </p:cNvPr>
          <p:cNvSpPr/>
          <p:nvPr/>
        </p:nvSpPr>
        <p:spPr>
          <a:xfrm>
            <a:off x="1324453" y="3315636"/>
            <a:ext cx="6744926" cy="9740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r>
              <a:rPr lang="fr-FR" sz="3600" kern="1200" dirty="0" err="1">
                <a:solidFill>
                  <a:prstClr val="black"/>
                </a:solidFill>
                <a:latin typeface="DINPro-Regular" panose="02000503030000020004" pitchFamily="2" charset="0"/>
              </a:rPr>
              <a:t>Lesion</a:t>
            </a:r>
            <a:r>
              <a:rPr lang="fr-FR" sz="3600" kern="1200" dirty="0">
                <a:solidFill>
                  <a:prstClr val="black"/>
                </a:solidFill>
                <a:latin typeface="DINPro-Regular" panose="02000503030000020004" pitchFamily="2" charset="0"/>
              </a:rPr>
              <a:t> </a:t>
            </a:r>
            <a:r>
              <a:rPr lang="fr-FR" sz="3600" kern="1200" dirty="0" err="1">
                <a:solidFill>
                  <a:prstClr val="black"/>
                </a:solidFill>
                <a:latin typeface="DINPro-Regular" panose="02000503030000020004" pitchFamily="2" charset="0"/>
              </a:rPr>
              <a:t>response</a:t>
            </a:r>
            <a:endParaRPr lang="fr-FR" sz="3600" kern="1200" dirty="0">
              <a:solidFill>
                <a:prstClr val="black"/>
              </a:solidFill>
              <a:latin typeface="DINPro-Regular" panose="02000503030000020004" pitchFamily="2" charset="0"/>
            </a:endParaRPr>
          </a:p>
        </p:txBody>
      </p:sp>
      <p:sp>
        <p:nvSpPr>
          <p:cNvPr id="46" name="Espace réservé du numéro de diapositive 5">
            <a:extLst>
              <a:ext uri="{FF2B5EF4-FFF2-40B4-BE49-F238E27FC236}">
                <a16:creationId xmlns:a16="http://schemas.microsoft.com/office/drawing/2014/main" id="{2403697C-E9F0-4B46-871E-A04ABECF2E11}"/>
              </a:ext>
            </a:extLst>
          </p:cNvPr>
          <p:cNvSpPr txBox="1">
            <a:spLocks/>
          </p:cNvSpPr>
          <p:nvPr/>
        </p:nvSpPr>
        <p:spPr>
          <a:xfrm>
            <a:off x="1472810" y="12302971"/>
            <a:ext cx="895816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800"/>
            <a:fld id="{4512380A-27DF-45D8-9F1D-E28D2D09DC4A}" type="slidenum">
              <a:rPr lang="fr-FR" sz="2400">
                <a:solidFill>
                  <a:prstClr val="white"/>
                </a:solidFill>
                <a:latin typeface="Calibri" panose="020F0502020204030204"/>
              </a:rPr>
              <a:pPr algn="ctr" defTabSz="1828800"/>
              <a:t>12</a:t>
            </a:fld>
            <a:endParaRPr lang="fr-FR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8663C7E-1772-6F41-9137-DB059A3FE09E}"/>
              </a:ext>
            </a:extLst>
          </p:cNvPr>
          <p:cNvGrpSpPr/>
          <p:nvPr/>
        </p:nvGrpSpPr>
        <p:grpSpPr>
          <a:xfrm>
            <a:off x="18289519" y="4277801"/>
            <a:ext cx="2136178" cy="5874486"/>
            <a:chOff x="8556203" y="1785777"/>
            <a:chExt cx="1291172" cy="3550722"/>
          </a:xfrm>
        </p:grpSpPr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7E2AE908-CE4F-9149-BC35-3333255F0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6203" y="1785777"/>
              <a:ext cx="1291172" cy="3550722"/>
            </a:xfrm>
            <a:prstGeom prst="rect">
              <a:avLst/>
            </a:prstGeom>
          </p:spPr>
        </p:pic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63DA8D52-1D66-504C-B06A-540F5347428C}"/>
                </a:ext>
              </a:extLst>
            </p:cNvPr>
            <p:cNvSpPr/>
            <p:nvPr/>
          </p:nvSpPr>
          <p:spPr>
            <a:xfrm>
              <a:off x="8910198" y="3643221"/>
              <a:ext cx="252914" cy="2256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fr-FR" sz="3600" kern="1200">
                <a:solidFill>
                  <a:srgbClr val="FF9C00"/>
                </a:solidFill>
                <a:highlight>
                  <a:srgbClr val="FF0000"/>
                </a:highlight>
                <a:latin typeface="Calibri" panose="020F0502020204030204"/>
              </a:endParaRPr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D1352264-8961-9B42-AA30-8A2B209B50E2}"/>
                </a:ext>
              </a:extLst>
            </p:cNvPr>
            <p:cNvSpPr/>
            <p:nvPr/>
          </p:nvSpPr>
          <p:spPr>
            <a:xfrm>
              <a:off x="9316556" y="3448322"/>
              <a:ext cx="252914" cy="2256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fr-FR" sz="3600" kern="1200">
                <a:solidFill>
                  <a:srgbClr val="FF9C00"/>
                </a:solidFill>
                <a:highlight>
                  <a:srgbClr val="FF0000"/>
                </a:highlight>
                <a:latin typeface="Calibri" panose="020F0502020204030204"/>
              </a:endParaRPr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9C15CA74-E897-404F-8A43-80A04D5C7AFF}"/>
                </a:ext>
              </a:extLst>
            </p:cNvPr>
            <p:cNvSpPr/>
            <p:nvPr/>
          </p:nvSpPr>
          <p:spPr>
            <a:xfrm>
              <a:off x="9355029" y="3673953"/>
              <a:ext cx="252914" cy="2256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fr-FR" sz="3600" kern="1200">
                <a:solidFill>
                  <a:srgbClr val="FF9C00"/>
                </a:solidFill>
                <a:highlight>
                  <a:srgbClr val="FF0000"/>
                </a:highlight>
                <a:latin typeface="Calibri" panose="020F0502020204030204"/>
              </a:endParaRPr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95DE94E2-E7A6-1241-93CE-6BF12CBDEC92}"/>
                </a:ext>
              </a:extLst>
            </p:cNvPr>
            <p:cNvSpPr/>
            <p:nvPr/>
          </p:nvSpPr>
          <p:spPr>
            <a:xfrm>
              <a:off x="8850934" y="3176492"/>
              <a:ext cx="252914" cy="2256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fr-FR" sz="3600" kern="1200">
                <a:solidFill>
                  <a:srgbClr val="FF9C00"/>
                </a:solidFill>
                <a:highlight>
                  <a:srgbClr val="FF0000"/>
                </a:highlight>
                <a:latin typeface="Calibri" panose="020F0502020204030204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8303DEB-EDCB-5848-8BB7-949FF8A21600}"/>
              </a:ext>
            </a:extLst>
          </p:cNvPr>
          <p:cNvGrpSpPr/>
          <p:nvPr/>
        </p:nvGrpSpPr>
        <p:grpSpPr>
          <a:xfrm>
            <a:off x="18289519" y="4277801"/>
            <a:ext cx="2136178" cy="5874486"/>
            <a:chOff x="10188395" y="1766913"/>
            <a:chExt cx="1291172" cy="3550722"/>
          </a:xfrm>
        </p:grpSpPr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2DDF9126-7B8B-9A41-B5B4-41C27AC94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88395" y="1766913"/>
              <a:ext cx="1291172" cy="3550722"/>
            </a:xfrm>
            <a:prstGeom prst="rect">
              <a:avLst/>
            </a:prstGeom>
          </p:spPr>
        </p:pic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B521D928-38AD-4F4D-BE51-0D9F7DCC0B69}"/>
                </a:ext>
              </a:extLst>
            </p:cNvPr>
            <p:cNvSpPr/>
            <p:nvPr/>
          </p:nvSpPr>
          <p:spPr>
            <a:xfrm>
              <a:off x="10542390" y="3624357"/>
              <a:ext cx="252914" cy="2256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fr-FR" sz="3600" kern="1200">
                <a:solidFill>
                  <a:srgbClr val="FF9C00"/>
                </a:solidFill>
                <a:highlight>
                  <a:srgbClr val="FF0000"/>
                </a:highlight>
                <a:latin typeface="Calibri" panose="020F0502020204030204"/>
              </a:endParaRPr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B2AA5C81-3E92-E746-96E9-1DB0E1253BB4}"/>
                </a:ext>
              </a:extLst>
            </p:cNvPr>
            <p:cNvSpPr/>
            <p:nvPr/>
          </p:nvSpPr>
          <p:spPr>
            <a:xfrm>
              <a:off x="10948748" y="3429458"/>
              <a:ext cx="252914" cy="2256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fr-FR" sz="3600" kern="1200">
                <a:solidFill>
                  <a:srgbClr val="FF9C00"/>
                </a:solidFill>
                <a:highlight>
                  <a:srgbClr val="FF0000"/>
                </a:highlight>
                <a:latin typeface="Calibri" panose="020F0502020204030204"/>
              </a:endParaRPr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FCD53FC6-ACDE-634E-B4F9-2D4CF554C685}"/>
                </a:ext>
              </a:extLst>
            </p:cNvPr>
            <p:cNvSpPr/>
            <p:nvPr/>
          </p:nvSpPr>
          <p:spPr>
            <a:xfrm>
              <a:off x="10987221" y="3655089"/>
              <a:ext cx="252914" cy="2256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fr-FR" sz="3600" kern="1200">
                <a:solidFill>
                  <a:srgbClr val="FF9C00"/>
                </a:solidFill>
                <a:highlight>
                  <a:srgbClr val="FF0000"/>
                </a:highlight>
                <a:latin typeface="Calibri" panose="020F0502020204030204"/>
              </a:endParaRPr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E8E8D25A-7C76-9847-AC54-0120253511A0}"/>
                </a:ext>
              </a:extLst>
            </p:cNvPr>
            <p:cNvSpPr/>
            <p:nvPr/>
          </p:nvSpPr>
          <p:spPr>
            <a:xfrm>
              <a:off x="10483126" y="3157628"/>
              <a:ext cx="252914" cy="2256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fr-FR" sz="3600" kern="1200">
                <a:solidFill>
                  <a:srgbClr val="FF9C00"/>
                </a:solidFill>
                <a:highlight>
                  <a:srgbClr val="FF0000"/>
                </a:highlight>
                <a:latin typeface="Calibri" panose="020F0502020204030204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E2257289-100A-9544-9D06-61402C9B2BB5}"/>
              </a:ext>
            </a:extLst>
          </p:cNvPr>
          <p:cNvGrpSpPr/>
          <p:nvPr/>
        </p:nvGrpSpPr>
        <p:grpSpPr>
          <a:xfrm>
            <a:off x="18289519" y="4277801"/>
            <a:ext cx="2136178" cy="5874486"/>
            <a:chOff x="11929487" y="1747270"/>
            <a:chExt cx="1291172" cy="3550722"/>
          </a:xfrm>
        </p:grpSpPr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E53D9082-26A3-2447-843E-B6CA8648C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29487" y="1747270"/>
              <a:ext cx="1291172" cy="3550722"/>
            </a:xfrm>
            <a:prstGeom prst="rect">
              <a:avLst/>
            </a:prstGeom>
          </p:spPr>
        </p:pic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AEBBA04D-F74B-894C-9C76-74D98361A717}"/>
                </a:ext>
              </a:extLst>
            </p:cNvPr>
            <p:cNvSpPr/>
            <p:nvPr/>
          </p:nvSpPr>
          <p:spPr>
            <a:xfrm>
              <a:off x="12283482" y="3604714"/>
              <a:ext cx="252914" cy="2256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fr-FR" sz="3600" kern="1200">
                <a:solidFill>
                  <a:srgbClr val="FF9C00"/>
                </a:solidFill>
                <a:highlight>
                  <a:srgbClr val="FF0000"/>
                </a:highlight>
                <a:latin typeface="Calibri" panose="020F0502020204030204"/>
              </a:endParaRPr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59BA1D8F-D839-EE40-B30E-C30B4FD52405}"/>
                </a:ext>
              </a:extLst>
            </p:cNvPr>
            <p:cNvSpPr/>
            <p:nvPr/>
          </p:nvSpPr>
          <p:spPr>
            <a:xfrm>
              <a:off x="12689840" y="3409815"/>
              <a:ext cx="252914" cy="2256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fr-FR" sz="3600" kern="1200">
                <a:solidFill>
                  <a:srgbClr val="FF9C00"/>
                </a:solidFill>
                <a:highlight>
                  <a:srgbClr val="FF0000"/>
                </a:highlight>
                <a:latin typeface="Calibri" panose="020F0502020204030204"/>
              </a:endParaRPr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E1863AF5-5C1B-C54F-86B3-5217B48A3F9A}"/>
                </a:ext>
              </a:extLst>
            </p:cNvPr>
            <p:cNvSpPr/>
            <p:nvPr/>
          </p:nvSpPr>
          <p:spPr>
            <a:xfrm>
              <a:off x="12728313" y="3635446"/>
              <a:ext cx="252914" cy="2256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fr-FR" sz="3600" kern="1200">
                <a:solidFill>
                  <a:srgbClr val="FF9C00"/>
                </a:solidFill>
                <a:highlight>
                  <a:srgbClr val="FF0000"/>
                </a:highlight>
                <a:latin typeface="Calibri" panose="020F0502020204030204"/>
              </a:endParaRPr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3333DFAC-8D95-4545-B942-299B9A7DD496}"/>
                </a:ext>
              </a:extLst>
            </p:cNvPr>
            <p:cNvSpPr/>
            <p:nvPr/>
          </p:nvSpPr>
          <p:spPr>
            <a:xfrm>
              <a:off x="12224218" y="3137985"/>
              <a:ext cx="252914" cy="2256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fr-FR" sz="3600" kern="1200">
                <a:solidFill>
                  <a:srgbClr val="FF9C00"/>
                </a:solidFill>
                <a:highlight>
                  <a:srgbClr val="FF0000"/>
                </a:highlight>
                <a:latin typeface="Calibri" panose="020F0502020204030204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67C31AF-A9B9-A045-93DD-8B21EB228817}"/>
              </a:ext>
            </a:extLst>
          </p:cNvPr>
          <p:cNvSpPr/>
          <p:nvPr/>
        </p:nvSpPr>
        <p:spPr>
          <a:xfrm>
            <a:off x="17643479" y="10843690"/>
            <a:ext cx="3392346" cy="36128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6000">
                <a:schemeClr val="accent4">
                  <a:lumMod val="60000"/>
                  <a:lumOff val="40000"/>
                </a:schemeClr>
              </a:gs>
              <a:gs pos="100000">
                <a:srgbClr val="FF0000">
                  <a:alpha val="81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172829A0-AD4F-4942-A8F9-B470883638E7}"/>
              </a:ext>
            </a:extLst>
          </p:cNvPr>
          <p:cNvSpPr/>
          <p:nvPr/>
        </p:nvSpPr>
        <p:spPr>
          <a:xfrm>
            <a:off x="20621564" y="10997266"/>
            <a:ext cx="335680" cy="616688"/>
          </a:xfrm>
          <a:prstGeom prst="triangl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118B60F-2A57-F547-A718-41C88D94E669}"/>
              </a:ext>
            </a:extLst>
          </p:cNvPr>
          <p:cNvSpPr txBox="1"/>
          <p:nvPr/>
        </p:nvSpPr>
        <p:spPr>
          <a:xfrm>
            <a:off x="17392941" y="10313845"/>
            <a:ext cx="7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fr-FR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Low</a:t>
            </a:r>
            <a:endParaRPr lang="fr-FR" kern="1200" dirty="0">
              <a:solidFill>
                <a:prstClr val="black"/>
              </a:solidFill>
              <a:latin typeface="DINPro-Light" panose="02000504040000020003" pitchFamily="2" charset="0"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11B23CEA-A519-4648-8E94-2E315EE2ED17}"/>
              </a:ext>
            </a:extLst>
          </p:cNvPr>
          <p:cNvSpPr txBox="1"/>
          <p:nvPr/>
        </p:nvSpPr>
        <p:spPr>
          <a:xfrm>
            <a:off x="20208511" y="10313845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fr-FR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High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7AE8ACA9-F769-3443-A34A-21C589135610}"/>
              </a:ext>
            </a:extLst>
          </p:cNvPr>
          <p:cNvSpPr txBox="1"/>
          <p:nvPr/>
        </p:nvSpPr>
        <p:spPr>
          <a:xfrm>
            <a:off x="18622792" y="10313845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fr-FR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Moderate</a:t>
            </a:r>
            <a:endParaRPr lang="fr-FR" kern="1200" dirty="0">
              <a:solidFill>
                <a:prstClr val="black"/>
              </a:solidFill>
              <a:latin typeface="DINPro-Light" panose="02000504040000020003" pitchFamily="2" charset="0"/>
            </a:endParaRPr>
          </a:p>
        </p:txBody>
      </p:sp>
      <p:sp>
        <p:nvSpPr>
          <p:cNvPr id="77" name="Triangle 76">
            <a:extLst>
              <a:ext uri="{FF2B5EF4-FFF2-40B4-BE49-F238E27FC236}">
                <a16:creationId xmlns:a16="http://schemas.microsoft.com/office/drawing/2014/main" id="{CBC6B53B-BE23-3A4D-B132-3A7C593F1F47}"/>
              </a:ext>
            </a:extLst>
          </p:cNvPr>
          <p:cNvSpPr/>
          <p:nvPr/>
        </p:nvSpPr>
        <p:spPr>
          <a:xfrm>
            <a:off x="19223254" y="10997266"/>
            <a:ext cx="335680" cy="616688"/>
          </a:xfrm>
          <a:prstGeom prst="triangl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8" name="Triangle 77">
            <a:extLst>
              <a:ext uri="{FF2B5EF4-FFF2-40B4-BE49-F238E27FC236}">
                <a16:creationId xmlns:a16="http://schemas.microsoft.com/office/drawing/2014/main" id="{8BCD9675-6C75-4A4B-A62B-3E90E2FA1924}"/>
              </a:ext>
            </a:extLst>
          </p:cNvPr>
          <p:cNvSpPr/>
          <p:nvPr/>
        </p:nvSpPr>
        <p:spPr>
          <a:xfrm>
            <a:off x="17824944" y="10997266"/>
            <a:ext cx="335680" cy="616688"/>
          </a:xfrm>
          <a:prstGeom prst="triangl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4E325954-3629-404B-8CA0-B4D6F5833093}"/>
              </a:ext>
            </a:extLst>
          </p:cNvPr>
          <p:cNvSpPr txBox="1"/>
          <p:nvPr/>
        </p:nvSpPr>
        <p:spPr>
          <a:xfrm>
            <a:off x="18673819" y="11680233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fr-FR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Entropy</a:t>
            </a:r>
            <a:endParaRPr lang="fr-FR" kern="1200" dirty="0">
              <a:solidFill>
                <a:prstClr val="black"/>
              </a:solidFill>
              <a:latin typeface="DINPro-Light" panose="02000504040000020003" pitchFamily="2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2AB46E9-86EF-544C-86F5-ADD30DD4AD5F}"/>
              </a:ext>
            </a:extLst>
          </p:cNvPr>
          <p:cNvGrpSpPr/>
          <p:nvPr/>
        </p:nvGrpSpPr>
        <p:grpSpPr>
          <a:xfrm>
            <a:off x="21279098" y="8674359"/>
            <a:ext cx="1737374" cy="1040970"/>
            <a:chOff x="10639549" y="4337179"/>
            <a:chExt cx="868687" cy="520485"/>
          </a:xfrm>
        </p:grpSpPr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DA562E7F-EB2C-9740-B59A-B0FDED84996E}"/>
                </a:ext>
              </a:extLst>
            </p:cNvPr>
            <p:cNvSpPr/>
            <p:nvPr/>
          </p:nvSpPr>
          <p:spPr>
            <a:xfrm>
              <a:off x="10639549" y="4702259"/>
              <a:ext cx="141399" cy="12614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fr-FR" sz="3600" kern="1200">
                <a:solidFill>
                  <a:srgbClr val="FF9C00"/>
                </a:solidFill>
                <a:highlight>
                  <a:srgbClr val="FF0000"/>
                </a:highlight>
                <a:latin typeface="Calibri" panose="020F0502020204030204"/>
              </a:endParaRPr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7661D6E8-94E4-2746-AB27-A029A69C67C1}"/>
                </a:ext>
              </a:extLst>
            </p:cNvPr>
            <p:cNvSpPr/>
            <p:nvPr/>
          </p:nvSpPr>
          <p:spPr>
            <a:xfrm>
              <a:off x="10640849" y="4399952"/>
              <a:ext cx="141399" cy="12614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fr-FR" sz="3600" kern="1200">
                <a:solidFill>
                  <a:srgbClr val="FF9C00"/>
                </a:solidFill>
                <a:highlight>
                  <a:srgbClr val="FF0000"/>
                </a:highlight>
                <a:latin typeface="Calibri" panose="020F0502020204030204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EE9E5B3-7AC1-714D-99FC-E1C154ECF685}"/>
                </a:ext>
              </a:extLst>
            </p:cNvPr>
            <p:cNvSpPr txBox="1"/>
            <p:nvPr/>
          </p:nvSpPr>
          <p:spPr>
            <a:xfrm>
              <a:off x="10779511" y="4337179"/>
              <a:ext cx="728725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defRPr sz="1200">
                  <a:latin typeface="DINPro-Light" panose="02000504040000020003" pitchFamily="2" charset="0"/>
                </a:defRPr>
              </a:lvl1pPr>
            </a:lstStyle>
            <a:p>
              <a:pPr algn="l" defTabSz="1828800" hangingPunct="1"/>
              <a:r>
                <a:rPr lang="fr-FR" sz="2400" kern="1200" dirty="0">
                  <a:solidFill>
                    <a:prstClr val="black"/>
                  </a:solidFill>
                </a:rPr>
                <a:t>High CD8</a:t>
              </a:r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D846CB4E-0463-0B45-91E3-2D9BEC7B5BD2}"/>
                </a:ext>
              </a:extLst>
            </p:cNvPr>
            <p:cNvSpPr txBox="1"/>
            <p:nvPr/>
          </p:nvSpPr>
          <p:spPr>
            <a:xfrm>
              <a:off x="10779511" y="4626831"/>
              <a:ext cx="693459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defRPr sz="1200">
                  <a:latin typeface="DINPro-Light" panose="02000504040000020003" pitchFamily="2" charset="0"/>
                </a:defRPr>
              </a:lvl1pPr>
            </a:lstStyle>
            <a:p>
              <a:pPr algn="l" defTabSz="1828800" hangingPunct="1"/>
              <a:r>
                <a:rPr lang="fr-FR" sz="2400" kern="1200" dirty="0" err="1">
                  <a:solidFill>
                    <a:prstClr val="black"/>
                  </a:solidFill>
                </a:rPr>
                <a:t>Low</a:t>
              </a:r>
              <a:r>
                <a:rPr lang="fr-FR" sz="2400" kern="1200" dirty="0">
                  <a:solidFill>
                    <a:prstClr val="black"/>
                  </a:solidFill>
                </a:rPr>
                <a:t> CD8</a:t>
              </a:r>
            </a:p>
          </p:txBody>
        </p:sp>
      </p:grpSp>
      <p:pic>
        <p:nvPicPr>
          <p:cNvPr id="59" name="Image 58">
            <a:extLst>
              <a:ext uri="{FF2B5EF4-FFF2-40B4-BE49-F238E27FC236}">
                <a16:creationId xmlns:a16="http://schemas.microsoft.com/office/drawing/2014/main" id="{AC770C6F-5CED-2B48-841B-B0FC5746C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381" y="4480142"/>
            <a:ext cx="14377930" cy="7502308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F91D8652-0183-8844-814A-6A3672C3A6DE}"/>
              </a:ext>
            </a:extLst>
          </p:cNvPr>
          <p:cNvSpPr/>
          <p:nvPr/>
        </p:nvSpPr>
        <p:spPr>
          <a:xfrm>
            <a:off x="635000" y="2971800"/>
            <a:ext cx="7950200" cy="1685076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Espace réservé de la date 3">
            <a:extLst>
              <a:ext uri="{FF2B5EF4-FFF2-40B4-BE49-F238E27FC236}">
                <a16:creationId xmlns:a16="http://schemas.microsoft.com/office/drawing/2014/main" id="{61C1CD5E-7A02-8A45-BBAC-1A884B198F5E}"/>
              </a:ext>
            </a:extLst>
          </p:cNvPr>
          <p:cNvSpPr txBox="1">
            <a:spLocks/>
          </p:cNvSpPr>
          <p:nvPr/>
        </p:nvSpPr>
        <p:spPr>
          <a:xfrm>
            <a:off x="1270000" y="13055601"/>
            <a:ext cx="5689600" cy="730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defRPr/>
            </a:pPr>
            <a:fld id="{02D959B6-2151-4447-82EA-B7D61A1592E4}" type="datetime1">
              <a:rPr lang="fr-FR" sz="2800">
                <a:solidFill>
                  <a:prstClr val="white"/>
                </a:solidFill>
              </a:rPr>
              <a:pPr defTabSz="1828800">
                <a:defRPr/>
              </a:pPr>
              <a:t>27/09/2022</a:t>
            </a:fld>
            <a:endParaRPr lang="fr-FR" sz="2800" dirty="0">
              <a:solidFill>
                <a:prstClr val="white"/>
              </a:solidFill>
            </a:endParaRPr>
          </a:p>
        </p:txBody>
      </p:sp>
      <p:sp>
        <p:nvSpPr>
          <p:cNvPr id="84" name="Espace réservé du numéro de diapositive 5">
            <a:extLst>
              <a:ext uri="{FF2B5EF4-FFF2-40B4-BE49-F238E27FC236}">
                <a16:creationId xmlns:a16="http://schemas.microsoft.com/office/drawing/2014/main" id="{F9AEDD91-E5D1-B040-AFC6-66800F9B81DB}"/>
              </a:ext>
            </a:extLst>
          </p:cNvPr>
          <p:cNvSpPr txBox="1">
            <a:spLocks/>
          </p:cNvSpPr>
          <p:nvPr/>
        </p:nvSpPr>
        <p:spPr>
          <a:xfrm>
            <a:off x="17459326" y="13023851"/>
            <a:ext cx="5689600" cy="730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defRPr/>
            </a:pPr>
            <a:fld id="{5B74336B-2C83-EB42-B658-0CE6E4FB962F}" type="slidenum">
              <a:rPr lang="fr-FR" sz="2800">
                <a:solidFill>
                  <a:prstClr val="white"/>
                </a:solidFill>
              </a:rPr>
              <a:pPr defTabSz="1828800">
                <a:defRPr/>
              </a:pPr>
              <a:t>12</a:t>
            </a:fld>
            <a:endParaRPr lang="fr-FR" sz="2800" dirty="0">
              <a:solidFill>
                <a:prstClr val="white"/>
              </a:solidFill>
            </a:endParaRPr>
          </a:p>
        </p:txBody>
      </p:sp>
      <p:sp>
        <p:nvSpPr>
          <p:cNvPr id="52" name="Google Shape;56;p26">
            <a:extLst>
              <a:ext uri="{FF2B5EF4-FFF2-40B4-BE49-F238E27FC236}">
                <a16:creationId xmlns:a16="http://schemas.microsoft.com/office/drawing/2014/main" id="{7E6005D8-E654-6246-A3E7-6025A5534FED}"/>
              </a:ext>
            </a:extLst>
          </p:cNvPr>
          <p:cNvSpPr txBox="1">
            <a:spLocks/>
          </p:cNvSpPr>
          <p:nvPr/>
        </p:nvSpPr>
        <p:spPr>
          <a:xfrm>
            <a:off x="1567651" y="1634454"/>
            <a:ext cx="13787394" cy="1306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568B2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2568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 hangingPunct="1">
              <a:defRPr/>
            </a:pPr>
            <a:r>
              <a:rPr lang="en-US" sz="4800" b="0" dirty="0">
                <a:latin typeface="DINPro-Light" panose="02000504040000020003" pitchFamily="2" charset="0"/>
              </a:rPr>
              <a:t>CD8 radiomic score distribution</a:t>
            </a:r>
          </a:p>
        </p:txBody>
      </p:sp>
      <p:sp>
        <p:nvSpPr>
          <p:cNvPr id="44" name="Espace réservé du contenu 2">
            <a:extLst>
              <a:ext uri="{FF2B5EF4-FFF2-40B4-BE49-F238E27FC236}">
                <a16:creationId xmlns:a16="http://schemas.microsoft.com/office/drawing/2014/main" id="{3667F831-FD97-754A-8D57-37B77BD82316}"/>
              </a:ext>
            </a:extLst>
          </p:cNvPr>
          <p:cNvSpPr txBox="1">
            <a:spLocks/>
          </p:cNvSpPr>
          <p:nvPr/>
        </p:nvSpPr>
        <p:spPr bwMode="auto">
          <a:xfrm>
            <a:off x="720884" y="959365"/>
            <a:ext cx="6787832" cy="75153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 fontScale="55000" lnSpcReduction="2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DINPro-Light" panose="02000504040000020003" pitchFamily="2" charset="0"/>
                <a:ea typeface="+mj-ea"/>
                <a:cs typeface="+mj-cs"/>
              </a:defRPr>
            </a:lvl1pPr>
          </a:lstStyle>
          <a:p>
            <a:pPr algn="l" defTabSz="1828800" hangingPunct="1"/>
            <a:r>
              <a:rPr lang="en-US" sz="8800" kern="1200" dirty="0">
                <a:solidFill>
                  <a:prstClr val="black"/>
                </a:solidFill>
              </a:rPr>
              <a:t>RTIO cohort</a:t>
            </a:r>
          </a:p>
        </p:txBody>
      </p:sp>
    </p:spTree>
    <p:extLst>
      <p:ext uri="{BB962C8B-B14F-4D97-AF65-F5344CB8AC3E}">
        <p14:creationId xmlns:p14="http://schemas.microsoft.com/office/powerpoint/2010/main" val="58090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74" grpId="0"/>
      <p:bldP spid="75" grpId="0"/>
      <p:bldP spid="77" grpId="0" animBg="1"/>
      <p:bldP spid="77" grpId="1" animBg="1"/>
      <p:bldP spid="78" grpId="0" animBg="1"/>
      <p:bldP spid="78" grpId="1" animBg="1"/>
      <p:bldP spid="8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5A0F20-1CC7-204F-9BE8-3FF30067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fr-FR"/>
            </a:defPPr>
            <a:lvl1pPr marL="0" algn="r" defTabSz="1828800" rtl="0" eaLnBrk="1" latinLnBrk="0" hangingPunct="1"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CCDB59-2104-4FF5-89B6-433F8E201618}" type="slidenum">
              <a:rPr lang="fr-F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ctr"/>
              <a:t>13</a:t>
            </a:fld>
            <a:endParaRPr lang="fr-FR" b="1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9" name="Rectangle à coins arrondis 75">
            <a:extLst>
              <a:ext uri="{FF2B5EF4-FFF2-40B4-BE49-F238E27FC236}">
                <a16:creationId xmlns:a16="http://schemas.microsoft.com/office/drawing/2014/main" id="{04F17A9F-DF37-F644-8515-797BE922BF90}"/>
              </a:ext>
            </a:extLst>
          </p:cNvPr>
          <p:cNvSpPr/>
          <p:nvPr/>
        </p:nvSpPr>
        <p:spPr>
          <a:xfrm>
            <a:off x="1567651" y="3494374"/>
            <a:ext cx="6744926" cy="9740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r>
              <a:rPr lang="fr-FR" sz="3600" kern="1200" dirty="0" err="1">
                <a:solidFill>
                  <a:prstClr val="black"/>
                </a:solidFill>
                <a:latin typeface="DINPro-Regular" panose="02000503030000020004" pitchFamily="2" charset="0"/>
              </a:rPr>
              <a:t>Lesion</a:t>
            </a:r>
            <a:r>
              <a:rPr lang="fr-FR" sz="3600" kern="1200" dirty="0">
                <a:solidFill>
                  <a:prstClr val="black"/>
                </a:solidFill>
                <a:latin typeface="DINPro-Regular" panose="02000503030000020004" pitchFamily="2" charset="0"/>
              </a:rPr>
              <a:t>   </a:t>
            </a:r>
            <a:r>
              <a:rPr lang="fr-FR" sz="3600" kern="1200" dirty="0" err="1">
                <a:solidFill>
                  <a:prstClr val="black"/>
                </a:solidFill>
                <a:latin typeface="DINPro-Regular" panose="02000503030000020004" pitchFamily="2" charset="0"/>
              </a:rPr>
              <a:t>response</a:t>
            </a:r>
            <a:endParaRPr lang="fr-FR" sz="3600" kern="1200" dirty="0">
              <a:solidFill>
                <a:prstClr val="black"/>
              </a:solidFill>
              <a:latin typeface="DINPro-Regular" panose="02000503030000020004" pitchFamily="2" charset="0"/>
            </a:endParaRPr>
          </a:p>
        </p:txBody>
      </p:sp>
      <p:sp>
        <p:nvSpPr>
          <p:cNvPr id="46" name="Espace réservé du numéro de diapositive 5">
            <a:extLst>
              <a:ext uri="{FF2B5EF4-FFF2-40B4-BE49-F238E27FC236}">
                <a16:creationId xmlns:a16="http://schemas.microsoft.com/office/drawing/2014/main" id="{2403697C-E9F0-4B46-871E-A04ABECF2E11}"/>
              </a:ext>
            </a:extLst>
          </p:cNvPr>
          <p:cNvSpPr txBox="1">
            <a:spLocks/>
          </p:cNvSpPr>
          <p:nvPr/>
        </p:nvSpPr>
        <p:spPr>
          <a:xfrm>
            <a:off x="1472810" y="12302971"/>
            <a:ext cx="895816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800"/>
            <a:fld id="{4512380A-27DF-45D8-9F1D-E28D2D09DC4A}" type="slidenum">
              <a:rPr lang="fr-FR" sz="2400">
                <a:solidFill>
                  <a:prstClr val="white"/>
                </a:solidFill>
                <a:latin typeface="Calibri" panose="020F0502020204030204"/>
              </a:rPr>
              <a:pPr algn="ctr" defTabSz="1828800"/>
              <a:t>13</a:t>
            </a:fld>
            <a:endParaRPr lang="fr-FR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AC770C6F-5CED-2B48-841B-B0FC5746C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0519" y="4452030"/>
            <a:ext cx="14377930" cy="7502308"/>
          </a:xfrm>
          <a:prstGeom prst="rect">
            <a:avLst/>
          </a:prstGeom>
        </p:spPr>
      </p:pic>
      <p:sp>
        <p:nvSpPr>
          <p:cNvPr id="83" name="Espace réservé de la date 3">
            <a:extLst>
              <a:ext uri="{FF2B5EF4-FFF2-40B4-BE49-F238E27FC236}">
                <a16:creationId xmlns:a16="http://schemas.microsoft.com/office/drawing/2014/main" id="{61C1CD5E-7A02-8A45-BBAC-1A884B198F5E}"/>
              </a:ext>
            </a:extLst>
          </p:cNvPr>
          <p:cNvSpPr txBox="1">
            <a:spLocks/>
          </p:cNvSpPr>
          <p:nvPr/>
        </p:nvSpPr>
        <p:spPr>
          <a:xfrm>
            <a:off x="1270000" y="13055601"/>
            <a:ext cx="5689600" cy="730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defRPr/>
            </a:pPr>
            <a:fld id="{02D959B6-2151-4447-82EA-B7D61A1592E4}" type="datetime1">
              <a:rPr lang="fr-FR" sz="2800">
                <a:solidFill>
                  <a:prstClr val="white"/>
                </a:solidFill>
              </a:rPr>
              <a:pPr defTabSz="1828800">
                <a:defRPr/>
              </a:pPr>
              <a:t>27/09/2022</a:t>
            </a:fld>
            <a:endParaRPr lang="fr-FR" sz="2800" dirty="0">
              <a:solidFill>
                <a:prstClr val="white"/>
              </a:solidFill>
            </a:endParaRPr>
          </a:p>
        </p:txBody>
      </p:sp>
      <p:sp>
        <p:nvSpPr>
          <p:cNvPr id="84" name="Espace réservé du numéro de diapositive 5">
            <a:extLst>
              <a:ext uri="{FF2B5EF4-FFF2-40B4-BE49-F238E27FC236}">
                <a16:creationId xmlns:a16="http://schemas.microsoft.com/office/drawing/2014/main" id="{F9AEDD91-E5D1-B040-AFC6-66800F9B81DB}"/>
              </a:ext>
            </a:extLst>
          </p:cNvPr>
          <p:cNvSpPr txBox="1">
            <a:spLocks/>
          </p:cNvSpPr>
          <p:nvPr/>
        </p:nvSpPr>
        <p:spPr>
          <a:xfrm>
            <a:off x="17459326" y="13023851"/>
            <a:ext cx="5689600" cy="730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defRPr/>
            </a:pPr>
            <a:fld id="{5B74336B-2C83-EB42-B658-0CE6E4FB962F}" type="slidenum">
              <a:rPr lang="fr-FR" sz="2800">
                <a:solidFill>
                  <a:prstClr val="white"/>
                </a:solidFill>
              </a:rPr>
              <a:pPr defTabSz="1828800">
                <a:defRPr/>
              </a:pPr>
              <a:t>13</a:t>
            </a:fld>
            <a:endParaRPr lang="fr-FR" sz="2800" dirty="0">
              <a:solidFill>
                <a:prstClr val="white"/>
              </a:solidFill>
            </a:endParaRPr>
          </a:p>
        </p:txBody>
      </p:sp>
      <p:sp>
        <p:nvSpPr>
          <p:cNvPr id="58" name="Google Shape;74;p27">
            <a:extLst>
              <a:ext uri="{FF2B5EF4-FFF2-40B4-BE49-F238E27FC236}">
                <a16:creationId xmlns:a16="http://schemas.microsoft.com/office/drawing/2014/main" id="{697F5781-9F1D-9A4C-9616-30348A308851}"/>
              </a:ext>
            </a:extLst>
          </p:cNvPr>
          <p:cNvSpPr txBox="1">
            <a:spLocks/>
          </p:cNvSpPr>
          <p:nvPr/>
        </p:nvSpPr>
        <p:spPr>
          <a:xfrm>
            <a:off x="16138222" y="12017375"/>
            <a:ext cx="7010704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8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543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Char char="–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14400" indent="-457200" algn="r" defTabSz="1828800" hangingPunct="1"/>
            <a:r>
              <a:rPr lang="en-GB" sz="3200" kern="1200" dirty="0">
                <a:latin typeface="Calibri Light" panose="020F0302020204030204"/>
              </a:rPr>
              <a:t>Sun et al. JITC 2020</a:t>
            </a:r>
          </a:p>
        </p:txBody>
      </p:sp>
      <p:sp>
        <p:nvSpPr>
          <p:cNvPr id="65" name="Google Shape;56;p26">
            <a:extLst>
              <a:ext uri="{FF2B5EF4-FFF2-40B4-BE49-F238E27FC236}">
                <a16:creationId xmlns:a16="http://schemas.microsoft.com/office/drawing/2014/main" id="{3CD7F9C6-3A89-B045-9C74-3727C05E806D}"/>
              </a:ext>
            </a:extLst>
          </p:cNvPr>
          <p:cNvSpPr txBox="1">
            <a:spLocks/>
          </p:cNvSpPr>
          <p:nvPr/>
        </p:nvSpPr>
        <p:spPr>
          <a:xfrm>
            <a:off x="1567651" y="1634454"/>
            <a:ext cx="13787394" cy="1306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568B2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2568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 hangingPunct="1">
              <a:defRPr/>
            </a:pPr>
            <a:r>
              <a:rPr lang="en-US" sz="4800" b="0" dirty="0">
                <a:latin typeface="DINPro-Light" panose="02000504040000020003" pitchFamily="2" charset="0"/>
              </a:rPr>
              <a:t>CD8 radiomic score distribution</a:t>
            </a:r>
          </a:p>
        </p:txBody>
      </p:sp>
      <p:sp>
        <p:nvSpPr>
          <p:cNvPr id="66" name="Espace réservé du contenu 2">
            <a:extLst>
              <a:ext uri="{FF2B5EF4-FFF2-40B4-BE49-F238E27FC236}">
                <a16:creationId xmlns:a16="http://schemas.microsoft.com/office/drawing/2014/main" id="{78AF821F-2893-4842-9B35-6759DF187358}"/>
              </a:ext>
            </a:extLst>
          </p:cNvPr>
          <p:cNvSpPr txBox="1">
            <a:spLocks/>
          </p:cNvSpPr>
          <p:nvPr/>
        </p:nvSpPr>
        <p:spPr bwMode="auto">
          <a:xfrm>
            <a:off x="720884" y="959365"/>
            <a:ext cx="6787832" cy="75153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 fontScale="55000" lnSpcReduction="2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DINPro-Light" panose="02000504040000020003" pitchFamily="2" charset="0"/>
                <a:ea typeface="+mj-ea"/>
                <a:cs typeface="+mj-cs"/>
              </a:defRPr>
            </a:lvl1pPr>
          </a:lstStyle>
          <a:p>
            <a:pPr algn="l" defTabSz="1828800" hangingPunct="1"/>
            <a:r>
              <a:rPr lang="en-US" sz="8800" kern="1200" dirty="0">
                <a:solidFill>
                  <a:prstClr val="black"/>
                </a:solidFill>
              </a:rPr>
              <a:t>RTIO cohort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4478464-33F7-DF4F-9682-B9AAE5E4032A}"/>
              </a:ext>
            </a:extLst>
          </p:cNvPr>
          <p:cNvGrpSpPr/>
          <p:nvPr/>
        </p:nvGrpSpPr>
        <p:grpSpPr>
          <a:xfrm>
            <a:off x="1567651" y="5123623"/>
            <a:ext cx="7010298" cy="6683266"/>
            <a:chOff x="662226" y="2899205"/>
            <a:chExt cx="3160903" cy="301344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62F4D99-F69D-0B4E-8527-F77427247F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5833" y="3251557"/>
              <a:ext cx="2837296" cy="2154846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708A977-B521-EB43-B343-E9875611307D}"/>
                </a:ext>
              </a:extLst>
            </p:cNvPr>
            <p:cNvSpPr txBox="1"/>
            <p:nvPr/>
          </p:nvSpPr>
          <p:spPr>
            <a:xfrm>
              <a:off x="1312681" y="5621225"/>
              <a:ext cx="2237126" cy="2914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defTabSz="1828800" hangingPunct="1"/>
              <a:r>
                <a:rPr lang="fr-FR" sz="21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Baseline </a:t>
              </a:r>
              <a:r>
                <a:rPr lang="fr-FR" sz="2100" kern="1200" dirty="0" err="1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radiomics</a:t>
              </a:r>
              <a:r>
                <a:rPr lang="fr-FR" sz="21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 score of </a:t>
              </a:r>
            </a:p>
            <a:p>
              <a:pPr defTabSz="1828800" hangingPunct="1"/>
              <a:r>
                <a:rPr lang="fr-FR" sz="21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CD8 T </a:t>
              </a:r>
              <a:r>
                <a:rPr lang="fr-FR" sz="2100" kern="1200" dirty="0" err="1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cells</a:t>
              </a:r>
              <a:endParaRPr lang="fr-FR" sz="2100" kern="1200" dirty="0">
                <a:solidFill>
                  <a:prstClr val="black"/>
                </a:solidFill>
                <a:latin typeface="DINPro-Regular" panose="0200050303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4F63581-213C-4E4F-B6C1-674D4DFC3D84}"/>
                </a:ext>
              </a:extLst>
            </p:cNvPr>
            <p:cNvSpPr txBox="1"/>
            <p:nvPr/>
          </p:nvSpPr>
          <p:spPr>
            <a:xfrm>
              <a:off x="662226" y="2899205"/>
              <a:ext cx="1894744" cy="2914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 defTabSz="1828800" hangingPunct="1"/>
              <a:r>
                <a:rPr lang="fr-FR" sz="21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RECIST </a:t>
              </a:r>
            </a:p>
            <a:p>
              <a:pPr algn="l" defTabSz="1828800" hangingPunct="1"/>
              <a:r>
                <a:rPr lang="fr-FR" sz="21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changes (%)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3DFB1DAE-F5A3-FE4B-A83D-75435CDC9DED}"/>
                </a:ext>
              </a:extLst>
            </p:cNvPr>
            <p:cNvSpPr txBox="1"/>
            <p:nvPr/>
          </p:nvSpPr>
          <p:spPr>
            <a:xfrm>
              <a:off x="2248936" y="2921943"/>
              <a:ext cx="1469879" cy="2914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 defTabSz="1828800" hangingPunct="1"/>
              <a:r>
                <a:rPr lang="fr-FR" sz="21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Rho = - 0.19</a:t>
              </a:r>
            </a:p>
            <a:p>
              <a:pPr algn="r" defTabSz="1828800" hangingPunct="1"/>
              <a:r>
                <a:rPr lang="fr-FR" sz="21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P-value = 0.0017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31AA1DF-DBCD-B647-8F45-45AE81A5B753}"/>
                </a:ext>
              </a:extLst>
            </p:cNvPr>
            <p:cNvSpPr txBox="1"/>
            <p:nvPr/>
          </p:nvSpPr>
          <p:spPr>
            <a:xfrm>
              <a:off x="3000758" y="3414150"/>
              <a:ext cx="612821" cy="1248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 defTabSz="1828800" hangingPunct="1"/>
              <a:r>
                <a:rPr lang="fr-FR" sz="18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 </a:t>
              </a:r>
              <a:r>
                <a:rPr lang="fr-FR" sz="1800" kern="1200" dirty="0" err="1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Irradiated</a:t>
              </a:r>
              <a:endParaRPr lang="fr-FR" sz="1800" kern="1200" dirty="0">
                <a:solidFill>
                  <a:prstClr val="black"/>
                </a:solidFill>
                <a:latin typeface="DINPro-Regular" panose="0200050303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0CDC3EB-6FEE-9341-A761-4032E019C4D1}"/>
                </a:ext>
              </a:extLst>
            </p:cNvPr>
            <p:cNvSpPr txBox="1"/>
            <p:nvPr/>
          </p:nvSpPr>
          <p:spPr>
            <a:xfrm>
              <a:off x="2988852" y="3546467"/>
              <a:ext cx="612821" cy="2497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2000" tIns="0" rIns="0" bIns="0" rtlCol="0">
              <a:spAutoFit/>
            </a:bodyPr>
            <a:lstStyle/>
            <a:p>
              <a:pPr algn="l" defTabSz="1828800" hangingPunct="1"/>
              <a:r>
                <a:rPr lang="fr-FR" sz="18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Non-  </a:t>
              </a:r>
              <a:r>
                <a:rPr lang="fr-FR" sz="1800" kern="1200" dirty="0" err="1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irradiated</a:t>
              </a:r>
              <a:endParaRPr lang="fr-FR" sz="1800" kern="1200" dirty="0">
                <a:solidFill>
                  <a:prstClr val="black"/>
                </a:solidFill>
                <a:latin typeface="DINPro-Regular" panose="0200050303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B1BDEB5-42AA-4945-866A-CF57A33BDA88}"/>
                </a:ext>
              </a:extLst>
            </p:cNvPr>
            <p:cNvSpPr txBox="1"/>
            <p:nvPr/>
          </p:nvSpPr>
          <p:spPr>
            <a:xfrm>
              <a:off x="782421" y="3314301"/>
              <a:ext cx="241385" cy="138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defTabSz="1828800" hangingPunct="1"/>
              <a:r>
                <a:rPr lang="fr-FR" sz="20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E49A4D1-1034-244F-89CC-ADE86B6ED0DB}"/>
                </a:ext>
              </a:extLst>
            </p:cNvPr>
            <p:cNvSpPr txBox="1"/>
            <p:nvPr/>
          </p:nvSpPr>
          <p:spPr>
            <a:xfrm>
              <a:off x="782421" y="3619804"/>
              <a:ext cx="241385" cy="138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defTabSz="1828800" hangingPunct="1"/>
              <a:r>
                <a:rPr lang="fr-FR" sz="20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150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FE9B2E8-BCD8-BD43-A832-F293D37DC720}"/>
                </a:ext>
              </a:extLst>
            </p:cNvPr>
            <p:cNvSpPr txBox="1"/>
            <p:nvPr/>
          </p:nvSpPr>
          <p:spPr>
            <a:xfrm>
              <a:off x="782421" y="3925307"/>
              <a:ext cx="241385" cy="138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defTabSz="1828800" hangingPunct="1"/>
              <a:r>
                <a:rPr lang="fr-FR" sz="20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CA20A5CB-7021-3348-A162-0DE8D374C7DE}"/>
                </a:ext>
              </a:extLst>
            </p:cNvPr>
            <p:cNvSpPr txBox="1"/>
            <p:nvPr/>
          </p:nvSpPr>
          <p:spPr>
            <a:xfrm>
              <a:off x="782421" y="4230810"/>
              <a:ext cx="241385" cy="138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defTabSz="1828800" hangingPunct="1"/>
              <a:r>
                <a:rPr lang="fr-FR" sz="20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50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0A313E6-96B3-2744-B821-247A76744BBC}"/>
                </a:ext>
              </a:extLst>
            </p:cNvPr>
            <p:cNvSpPr txBox="1"/>
            <p:nvPr/>
          </p:nvSpPr>
          <p:spPr>
            <a:xfrm>
              <a:off x="782421" y="4841816"/>
              <a:ext cx="241385" cy="138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defTabSz="1828800" hangingPunct="1"/>
              <a:r>
                <a:rPr lang="fr-FR" sz="20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-50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B494DBF-5839-9D4A-9D0D-8475A7ED780E}"/>
                </a:ext>
              </a:extLst>
            </p:cNvPr>
            <p:cNvSpPr txBox="1"/>
            <p:nvPr/>
          </p:nvSpPr>
          <p:spPr>
            <a:xfrm>
              <a:off x="782421" y="5147321"/>
              <a:ext cx="241385" cy="138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defTabSz="1828800" hangingPunct="1"/>
              <a:r>
                <a:rPr lang="fr-FR" sz="20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88A15D3-3F98-294D-9586-AC91602BFFE2}"/>
                </a:ext>
              </a:extLst>
            </p:cNvPr>
            <p:cNvSpPr txBox="1"/>
            <p:nvPr/>
          </p:nvSpPr>
          <p:spPr>
            <a:xfrm>
              <a:off x="3514157" y="5406402"/>
              <a:ext cx="241385" cy="138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defTabSz="1828800" hangingPunct="1"/>
              <a:r>
                <a:rPr lang="fr-FR" sz="20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2.6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2021BEE-03A0-ED48-A485-7B799884DED8}"/>
                </a:ext>
              </a:extLst>
            </p:cNvPr>
            <p:cNvSpPr txBox="1"/>
            <p:nvPr/>
          </p:nvSpPr>
          <p:spPr>
            <a:xfrm>
              <a:off x="3135420" y="5406402"/>
              <a:ext cx="241385" cy="138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defTabSz="1828800" hangingPunct="1"/>
              <a:r>
                <a:rPr lang="fr-FR" sz="20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2.4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93EBC15A-542B-F84D-8113-2FBEA52E8511}"/>
                </a:ext>
              </a:extLst>
            </p:cNvPr>
            <p:cNvSpPr txBox="1"/>
            <p:nvPr/>
          </p:nvSpPr>
          <p:spPr>
            <a:xfrm>
              <a:off x="2756685" y="5406402"/>
              <a:ext cx="241385" cy="138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defTabSz="1828800" hangingPunct="1"/>
              <a:r>
                <a:rPr lang="fr-FR" sz="20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2.2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7EED90A1-8B22-8240-9EC5-7732FBF9AB1C}"/>
                </a:ext>
              </a:extLst>
            </p:cNvPr>
            <p:cNvSpPr txBox="1"/>
            <p:nvPr/>
          </p:nvSpPr>
          <p:spPr>
            <a:xfrm>
              <a:off x="2377950" y="5406402"/>
              <a:ext cx="241385" cy="138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defTabSz="1828800" hangingPunct="1"/>
              <a:r>
                <a:rPr lang="fr-FR" sz="20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2.0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3A8C3068-3FD8-7C48-8AC1-07F59A49B6E2}"/>
                </a:ext>
              </a:extLst>
            </p:cNvPr>
            <p:cNvSpPr txBox="1"/>
            <p:nvPr/>
          </p:nvSpPr>
          <p:spPr>
            <a:xfrm>
              <a:off x="1999215" y="5406402"/>
              <a:ext cx="241385" cy="138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defTabSz="1828800" hangingPunct="1"/>
              <a:r>
                <a:rPr lang="fr-FR" sz="20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1.8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82ED9368-391B-6A44-BF47-B618A6C04C12}"/>
                </a:ext>
              </a:extLst>
            </p:cNvPr>
            <p:cNvSpPr txBox="1"/>
            <p:nvPr/>
          </p:nvSpPr>
          <p:spPr>
            <a:xfrm>
              <a:off x="1620480" y="5406402"/>
              <a:ext cx="241385" cy="138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defTabSz="1828800" hangingPunct="1"/>
              <a:r>
                <a:rPr lang="fr-FR" sz="20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1.6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F7D768CA-2FC6-1D4F-A5E4-2871DD8F5445}"/>
                </a:ext>
              </a:extLst>
            </p:cNvPr>
            <p:cNvSpPr txBox="1"/>
            <p:nvPr/>
          </p:nvSpPr>
          <p:spPr>
            <a:xfrm>
              <a:off x="1241744" y="5406402"/>
              <a:ext cx="241385" cy="138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defTabSz="1828800" hangingPunct="1"/>
              <a:r>
                <a:rPr lang="fr-FR" sz="20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1.4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04455DAA-D4E0-B649-8155-DE41028DAE80}"/>
                </a:ext>
              </a:extLst>
            </p:cNvPr>
            <p:cNvSpPr txBox="1"/>
            <p:nvPr/>
          </p:nvSpPr>
          <p:spPr>
            <a:xfrm>
              <a:off x="782421" y="4536313"/>
              <a:ext cx="241385" cy="138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defTabSz="1828800" hangingPunct="1"/>
              <a:r>
                <a:rPr lang="fr-FR" sz="2000" kern="1200" dirty="0">
                  <a:solidFill>
                    <a:prstClr val="black"/>
                  </a:solidFill>
                  <a:latin typeface="DINPro-Regular" panose="02000503030000020004" pitchFamily="2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34" name="Rectangle à coins arrondis 75">
            <a:extLst>
              <a:ext uri="{FF2B5EF4-FFF2-40B4-BE49-F238E27FC236}">
                <a16:creationId xmlns:a16="http://schemas.microsoft.com/office/drawing/2014/main" id="{C6353FC7-26E3-6F43-A263-DB0030BD4DEB}"/>
              </a:ext>
            </a:extLst>
          </p:cNvPr>
          <p:cNvSpPr/>
          <p:nvPr/>
        </p:nvSpPr>
        <p:spPr>
          <a:xfrm>
            <a:off x="12192001" y="3413962"/>
            <a:ext cx="6744926" cy="9740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r>
              <a:rPr lang="fr-FR" sz="3600" kern="1200" dirty="0">
                <a:solidFill>
                  <a:prstClr val="black"/>
                </a:solidFill>
                <a:latin typeface="DINPro-Regular" panose="02000503030000020004" pitchFamily="2" charset="0"/>
              </a:rPr>
              <a:t>Patient </a:t>
            </a:r>
            <a:r>
              <a:rPr lang="fr-FR" sz="3600" kern="1200" dirty="0" err="1">
                <a:solidFill>
                  <a:prstClr val="black"/>
                </a:solidFill>
                <a:latin typeface="DINPro-Regular" panose="02000503030000020004" pitchFamily="2" charset="0"/>
              </a:rPr>
              <a:t>response</a:t>
            </a:r>
            <a:endParaRPr lang="fr-FR" sz="3600" kern="1200" dirty="0">
              <a:solidFill>
                <a:prstClr val="black"/>
              </a:solidFill>
              <a:latin typeface="DINPro-Regula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349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5A0F20-1CC7-204F-9BE8-3FF30067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fr-FR"/>
            </a:defPPr>
            <a:lvl1pPr marL="0" algn="r" defTabSz="1828800" rtl="0" eaLnBrk="1" latinLnBrk="0" hangingPunct="1"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CCDB59-2104-4FF5-89B6-433F8E201618}" type="slidenum">
              <a:rPr lang="fr-F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ctr"/>
              <a:t>14</a:t>
            </a:fld>
            <a:endParaRPr lang="fr-FR" b="1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6" name="Espace réservé du numéro de diapositive 5">
            <a:extLst>
              <a:ext uri="{FF2B5EF4-FFF2-40B4-BE49-F238E27FC236}">
                <a16:creationId xmlns:a16="http://schemas.microsoft.com/office/drawing/2014/main" id="{2403697C-E9F0-4B46-871E-A04ABECF2E11}"/>
              </a:ext>
            </a:extLst>
          </p:cNvPr>
          <p:cNvSpPr txBox="1">
            <a:spLocks/>
          </p:cNvSpPr>
          <p:nvPr/>
        </p:nvSpPr>
        <p:spPr>
          <a:xfrm>
            <a:off x="1472810" y="12302971"/>
            <a:ext cx="895816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800"/>
            <a:fld id="{4512380A-27DF-45D8-9F1D-E28D2D09DC4A}" type="slidenum">
              <a:rPr lang="fr-FR" sz="2400">
                <a:solidFill>
                  <a:prstClr val="white"/>
                </a:solidFill>
                <a:latin typeface="Calibri" panose="020F0502020204030204"/>
              </a:rPr>
              <a:pPr algn="ctr" defTabSz="1828800"/>
              <a:t>14</a:t>
            </a:fld>
            <a:endParaRPr lang="fr-FR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Espace réservé de la date 3">
            <a:extLst>
              <a:ext uri="{FF2B5EF4-FFF2-40B4-BE49-F238E27FC236}">
                <a16:creationId xmlns:a16="http://schemas.microsoft.com/office/drawing/2014/main" id="{61C1CD5E-7A02-8A45-BBAC-1A884B198F5E}"/>
              </a:ext>
            </a:extLst>
          </p:cNvPr>
          <p:cNvSpPr txBox="1">
            <a:spLocks/>
          </p:cNvSpPr>
          <p:nvPr/>
        </p:nvSpPr>
        <p:spPr>
          <a:xfrm>
            <a:off x="1270000" y="13055601"/>
            <a:ext cx="5689600" cy="730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defRPr/>
            </a:pPr>
            <a:fld id="{02D959B6-2151-4447-82EA-B7D61A1592E4}" type="datetime1">
              <a:rPr lang="fr-FR" sz="2800">
                <a:solidFill>
                  <a:prstClr val="white"/>
                </a:solidFill>
              </a:rPr>
              <a:pPr defTabSz="1828800">
                <a:defRPr/>
              </a:pPr>
              <a:t>27/09/2022</a:t>
            </a:fld>
            <a:endParaRPr lang="fr-FR" sz="2800" dirty="0">
              <a:solidFill>
                <a:prstClr val="white"/>
              </a:solidFill>
            </a:endParaRPr>
          </a:p>
        </p:txBody>
      </p:sp>
      <p:sp>
        <p:nvSpPr>
          <p:cNvPr id="84" name="Espace réservé du numéro de diapositive 5">
            <a:extLst>
              <a:ext uri="{FF2B5EF4-FFF2-40B4-BE49-F238E27FC236}">
                <a16:creationId xmlns:a16="http://schemas.microsoft.com/office/drawing/2014/main" id="{F9AEDD91-E5D1-B040-AFC6-66800F9B81DB}"/>
              </a:ext>
            </a:extLst>
          </p:cNvPr>
          <p:cNvSpPr txBox="1">
            <a:spLocks/>
          </p:cNvSpPr>
          <p:nvPr/>
        </p:nvSpPr>
        <p:spPr>
          <a:xfrm>
            <a:off x="17459326" y="13023851"/>
            <a:ext cx="5689600" cy="730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defRPr/>
            </a:pPr>
            <a:fld id="{5B74336B-2C83-EB42-B658-0CE6E4FB962F}" type="slidenum">
              <a:rPr lang="fr-FR" sz="2800">
                <a:solidFill>
                  <a:prstClr val="white"/>
                </a:solidFill>
              </a:rPr>
              <a:pPr defTabSz="1828800">
                <a:defRPr/>
              </a:pPr>
              <a:t>14</a:t>
            </a:fld>
            <a:endParaRPr lang="fr-FR" sz="2800" dirty="0">
              <a:solidFill>
                <a:prstClr val="white"/>
              </a:solidFill>
            </a:endParaRPr>
          </a:p>
        </p:txBody>
      </p:sp>
      <p:sp>
        <p:nvSpPr>
          <p:cNvPr id="44" name="Bulle narrative : rectangle 8">
            <a:extLst>
              <a:ext uri="{FF2B5EF4-FFF2-40B4-BE49-F238E27FC236}">
                <a16:creationId xmlns:a16="http://schemas.microsoft.com/office/drawing/2014/main" id="{B0D94610-5ADD-F842-B318-A648E217DD36}"/>
              </a:ext>
            </a:extLst>
          </p:cNvPr>
          <p:cNvSpPr/>
          <p:nvPr/>
        </p:nvSpPr>
        <p:spPr>
          <a:xfrm>
            <a:off x="16831146" y="4726155"/>
            <a:ext cx="6337408" cy="5435762"/>
          </a:xfrm>
          <a:prstGeom prst="wedgeRectCallout">
            <a:avLst>
              <a:gd name="adj1" fmla="val -61285"/>
              <a:gd name="adj2" fmla="val -22035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1828800" hangingPunct="1"/>
            <a:endParaRPr lang="fr-FR" sz="3600" kern="1200" dirty="0">
              <a:solidFill>
                <a:prstClr val="white"/>
              </a:solidFill>
              <a:latin typeface="Calibri" panose="020F0502020204030204"/>
            </a:endParaRPr>
          </a:p>
          <a:p>
            <a:pPr algn="l" defTabSz="1828800" hangingPunct="1"/>
            <a:r>
              <a:rPr lang="fr-FR" sz="3600" kern="1200" dirty="0" err="1">
                <a:solidFill>
                  <a:prstClr val="white"/>
                </a:solidFill>
                <a:latin typeface="Calibri" panose="020F0502020204030204"/>
              </a:rPr>
              <a:t>Predictive</a:t>
            </a:r>
            <a:r>
              <a:rPr lang="fr-FR" sz="3600" kern="1200" dirty="0">
                <a:solidFill>
                  <a:prstClr val="white"/>
                </a:solidFill>
                <a:latin typeface="Calibri" panose="020F0502020204030204"/>
              </a:rPr>
              <a:t> value of </a:t>
            </a:r>
          </a:p>
          <a:p>
            <a:pPr algn="l" defTabSz="1828800" hangingPunct="1"/>
            <a:r>
              <a:rPr lang="fr-FR" sz="3600" kern="1200" dirty="0">
                <a:solidFill>
                  <a:prstClr val="white"/>
                </a:solidFill>
                <a:latin typeface="Calibri" panose="020F0502020204030204"/>
              </a:rPr>
              <a:t>the </a:t>
            </a:r>
            <a:r>
              <a:rPr lang="fr-FR" sz="3600" b="1" kern="1200" dirty="0">
                <a:solidFill>
                  <a:prstClr val="white"/>
                </a:solidFill>
                <a:latin typeface="Calibri" panose="020F0502020204030204"/>
              </a:rPr>
              <a:t>least immune-</a:t>
            </a:r>
            <a:r>
              <a:rPr lang="fr-FR" sz="3600" b="1" kern="1200" dirty="0" err="1">
                <a:solidFill>
                  <a:prstClr val="white"/>
                </a:solidFill>
                <a:latin typeface="Calibri" panose="020F0502020204030204"/>
              </a:rPr>
              <a:t>infiltrated</a:t>
            </a:r>
            <a:endParaRPr lang="fr-FR" sz="3600" b="1" kern="1200" dirty="0">
              <a:solidFill>
                <a:prstClr val="white"/>
              </a:solidFill>
              <a:latin typeface="Calibri" panose="020F0502020204030204"/>
            </a:endParaRPr>
          </a:p>
          <a:p>
            <a:pPr algn="l" defTabSz="1828800" hangingPunct="1"/>
            <a:r>
              <a:rPr lang="fr-FR" sz="3600" kern="1200" dirty="0">
                <a:solidFill>
                  <a:prstClr val="white"/>
                </a:solidFill>
                <a:latin typeface="Calibri" panose="020F0502020204030204"/>
              </a:rPr>
              <a:t>and </a:t>
            </a:r>
            <a:r>
              <a:rPr lang="fr-FR" sz="3600" b="1" kern="1200" dirty="0">
                <a:solidFill>
                  <a:prstClr val="white"/>
                </a:solidFill>
                <a:latin typeface="Calibri" panose="020F0502020204030204"/>
              </a:rPr>
              <a:t>non-</a:t>
            </a:r>
            <a:r>
              <a:rPr lang="fr-FR" sz="3600" b="1" kern="1200" dirty="0" err="1">
                <a:solidFill>
                  <a:prstClr val="white"/>
                </a:solidFill>
                <a:latin typeface="Calibri" panose="020F0502020204030204"/>
              </a:rPr>
              <a:t>irradiated</a:t>
            </a:r>
            <a:endParaRPr lang="fr-FR" sz="3600" b="1" kern="1200" dirty="0">
              <a:solidFill>
                <a:prstClr val="white"/>
              </a:solidFill>
              <a:latin typeface="Calibri" panose="020F0502020204030204"/>
            </a:endParaRPr>
          </a:p>
          <a:p>
            <a:pPr algn="l" defTabSz="1828800" hangingPunct="1"/>
            <a:r>
              <a:rPr lang="fr-FR" sz="3600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fr-FR" sz="3600" kern="1200" dirty="0" err="1">
                <a:solidFill>
                  <a:prstClr val="white"/>
                </a:solidFill>
                <a:latin typeface="Calibri" panose="020F0502020204030204"/>
              </a:rPr>
              <a:t>metastasis</a:t>
            </a:r>
            <a:endParaRPr lang="fr-FR" sz="3600" kern="1200" dirty="0">
              <a:solidFill>
                <a:prstClr val="white"/>
              </a:solidFill>
              <a:latin typeface="Calibri" panose="020F0502020204030204"/>
            </a:endParaRPr>
          </a:p>
          <a:p>
            <a:pPr algn="l" defTabSz="1828800" hangingPunct="1"/>
            <a:endParaRPr lang="fr-FR" sz="3600" kern="1200" dirty="0">
              <a:solidFill>
                <a:prstClr val="white"/>
              </a:solidFill>
              <a:latin typeface="Calibri" panose="020F0502020204030204"/>
            </a:endParaRPr>
          </a:p>
          <a:p>
            <a:pPr algn="l" defTabSz="1828800" hangingPunct="1"/>
            <a:r>
              <a:rPr lang="fr-FR" sz="3600" kern="1200" dirty="0">
                <a:solidFill>
                  <a:prstClr val="white"/>
                </a:solidFill>
                <a:latin typeface="Calibri" panose="020F0502020204030204"/>
              </a:rPr>
              <a:t> May help to guide </a:t>
            </a:r>
            <a:r>
              <a:rPr lang="fr-FR" sz="3600" kern="1200" dirty="0" err="1">
                <a:solidFill>
                  <a:prstClr val="white"/>
                </a:solidFill>
                <a:latin typeface="Calibri" panose="020F0502020204030204"/>
              </a:rPr>
              <a:t>radiotherapy</a:t>
            </a:r>
            <a:endParaRPr lang="fr-FR" sz="36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F283CE-46CF-5343-8831-FBDD139F6166}"/>
              </a:ext>
            </a:extLst>
          </p:cNvPr>
          <p:cNvSpPr/>
          <p:nvPr/>
        </p:nvSpPr>
        <p:spPr>
          <a:xfrm>
            <a:off x="16831146" y="4144414"/>
            <a:ext cx="6337408" cy="58174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r>
              <a:rPr lang="fr-FR" sz="3600" kern="1200" dirty="0">
                <a:solidFill>
                  <a:prstClr val="white"/>
                </a:solidFill>
                <a:latin typeface="Calibri" panose="020F0502020204030204"/>
              </a:rPr>
              <a:t>Min CD8 </a:t>
            </a:r>
            <a:r>
              <a:rPr lang="fr-FR" sz="3600" kern="1200" dirty="0" err="1">
                <a:solidFill>
                  <a:prstClr val="white"/>
                </a:solidFill>
                <a:latin typeface="Calibri" panose="020F0502020204030204"/>
              </a:rPr>
              <a:t>RScore</a:t>
            </a:r>
            <a:endParaRPr lang="fr-FR" sz="36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Google Shape;56;p26">
            <a:extLst>
              <a:ext uri="{FF2B5EF4-FFF2-40B4-BE49-F238E27FC236}">
                <a16:creationId xmlns:a16="http://schemas.microsoft.com/office/drawing/2014/main" id="{3CD7F9C6-3A89-B045-9C74-3727C05E806D}"/>
              </a:ext>
            </a:extLst>
          </p:cNvPr>
          <p:cNvSpPr txBox="1">
            <a:spLocks/>
          </p:cNvSpPr>
          <p:nvPr/>
        </p:nvSpPr>
        <p:spPr>
          <a:xfrm>
            <a:off x="1567651" y="1634454"/>
            <a:ext cx="13787394" cy="1306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568B2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2568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 hangingPunct="1">
              <a:defRPr/>
            </a:pPr>
            <a:r>
              <a:rPr lang="en-US" sz="4800" b="0" dirty="0">
                <a:latin typeface="DINPro-Light" panose="02000504040000020003" pitchFamily="2" charset="0"/>
              </a:rPr>
              <a:t>CD8 radiomic score distribution</a:t>
            </a:r>
          </a:p>
        </p:txBody>
      </p:sp>
      <p:sp>
        <p:nvSpPr>
          <p:cNvPr id="66" name="Espace réservé du contenu 2">
            <a:extLst>
              <a:ext uri="{FF2B5EF4-FFF2-40B4-BE49-F238E27FC236}">
                <a16:creationId xmlns:a16="http://schemas.microsoft.com/office/drawing/2014/main" id="{78AF821F-2893-4842-9B35-6759DF187358}"/>
              </a:ext>
            </a:extLst>
          </p:cNvPr>
          <p:cNvSpPr txBox="1">
            <a:spLocks/>
          </p:cNvSpPr>
          <p:nvPr/>
        </p:nvSpPr>
        <p:spPr bwMode="auto">
          <a:xfrm>
            <a:off x="720884" y="959365"/>
            <a:ext cx="6787832" cy="75153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 fontScale="55000" lnSpcReduction="2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DINPro-Light" panose="02000504040000020003" pitchFamily="2" charset="0"/>
                <a:ea typeface="+mj-ea"/>
                <a:cs typeface="+mj-cs"/>
              </a:defRPr>
            </a:lvl1pPr>
          </a:lstStyle>
          <a:p>
            <a:pPr algn="l" defTabSz="1828800" hangingPunct="1"/>
            <a:r>
              <a:rPr lang="en-US" sz="8800" kern="1200" dirty="0">
                <a:solidFill>
                  <a:prstClr val="black"/>
                </a:solidFill>
              </a:rPr>
              <a:t>RTIO cohort</a:t>
            </a:r>
          </a:p>
        </p:txBody>
      </p:sp>
      <p:sp>
        <p:nvSpPr>
          <p:cNvPr id="13" name="Google Shape;74;p27">
            <a:extLst>
              <a:ext uri="{FF2B5EF4-FFF2-40B4-BE49-F238E27FC236}">
                <a16:creationId xmlns:a16="http://schemas.microsoft.com/office/drawing/2014/main" id="{14979C8F-6D6B-B343-A7C4-EF5E189EA2A0}"/>
              </a:ext>
            </a:extLst>
          </p:cNvPr>
          <p:cNvSpPr txBox="1">
            <a:spLocks/>
          </p:cNvSpPr>
          <p:nvPr/>
        </p:nvSpPr>
        <p:spPr>
          <a:xfrm>
            <a:off x="16138222" y="12017375"/>
            <a:ext cx="7010704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8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543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Char char="–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14400" indent="-457200" algn="r" defTabSz="1828800" hangingPunct="1"/>
            <a:r>
              <a:rPr lang="en-GB" sz="3200" kern="1200" dirty="0">
                <a:latin typeface="Calibri Light" panose="020F0302020204030204"/>
              </a:rPr>
              <a:t>Sun et al. JITC 2020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D292340-A059-7342-9C5C-BCB3BB52A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229" y="4452030"/>
            <a:ext cx="14377930" cy="7502308"/>
          </a:xfrm>
          <a:prstGeom prst="rect">
            <a:avLst/>
          </a:prstGeom>
        </p:spPr>
      </p:pic>
      <p:sp>
        <p:nvSpPr>
          <p:cNvPr id="15" name="Rectangle à coins arrondis 75">
            <a:extLst>
              <a:ext uri="{FF2B5EF4-FFF2-40B4-BE49-F238E27FC236}">
                <a16:creationId xmlns:a16="http://schemas.microsoft.com/office/drawing/2014/main" id="{62879C39-D2F9-6744-AB08-1F443B34D456}"/>
              </a:ext>
            </a:extLst>
          </p:cNvPr>
          <p:cNvSpPr/>
          <p:nvPr/>
        </p:nvSpPr>
        <p:spPr>
          <a:xfrm>
            <a:off x="1920719" y="3413962"/>
            <a:ext cx="6744926" cy="9740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r>
              <a:rPr lang="fr-FR" sz="3600" kern="1200" dirty="0">
                <a:solidFill>
                  <a:prstClr val="black"/>
                </a:solidFill>
                <a:latin typeface="DINPro-Regular" panose="02000503030000020004" pitchFamily="2" charset="0"/>
              </a:rPr>
              <a:t>Patient </a:t>
            </a:r>
            <a:r>
              <a:rPr lang="fr-FR" sz="3600" kern="1200" dirty="0" err="1">
                <a:solidFill>
                  <a:prstClr val="black"/>
                </a:solidFill>
                <a:latin typeface="DINPro-Regular" panose="02000503030000020004" pitchFamily="2" charset="0"/>
              </a:rPr>
              <a:t>response</a:t>
            </a:r>
            <a:endParaRPr lang="fr-FR" sz="3600" kern="1200" dirty="0">
              <a:solidFill>
                <a:prstClr val="black"/>
              </a:solidFill>
              <a:latin typeface="DINPro-Regula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319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5A0F20-1CC7-204F-9BE8-3FF30067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fr-FR"/>
            </a:defPPr>
            <a:lvl1pPr marL="0" algn="r" defTabSz="1828800" rtl="0" eaLnBrk="1" latinLnBrk="0" hangingPunct="1"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CCDB59-2104-4FF5-89B6-433F8E201618}" type="slidenum">
              <a:rPr lang="fr-F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ctr"/>
              <a:t>15</a:t>
            </a:fld>
            <a:endParaRPr lang="fr-FR" b="1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6" name="Espace réservé du numéro de diapositive 5">
            <a:extLst>
              <a:ext uri="{FF2B5EF4-FFF2-40B4-BE49-F238E27FC236}">
                <a16:creationId xmlns:a16="http://schemas.microsoft.com/office/drawing/2014/main" id="{2403697C-E9F0-4B46-871E-A04ABECF2E11}"/>
              </a:ext>
            </a:extLst>
          </p:cNvPr>
          <p:cNvSpPr txBox="1">
            <a:spLocks/>
          </p:cNvSpPr>
          <p:nvPr/>
        </p:nvSpPr>
        <p:spPr>
          <a:xfrm>
            <a:off x="1472810" y="12302971"/>
            <a:ext cx="895816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800"/>
            <a:fld id="{4512380A-27DF-45D8-9F1D-E28D2D09DC4A}" type="slidenum">
              <a:rPr lang="fr-FR" sz="2400">
                <a:solidFill>
                  <a:prstClr val="white"/>
                </a:solidFill>
                <a:latin typeface="Calibri" panose="020F0502020204030204"/>
              </a:rPr>
              <a:pPr algn="ctr" defTabSz="1828800"/>
              <a:t>15</a:t>
            </a:fld>
            <a:endParaRPr lang="fr-FR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Espace réservé de la date 3">
            <a:extLst>
              <a:ext uri="{FF2B5EF4-FFF2-40B4-BE49-F238E27FC236}">
                <a16:creationId xmlns:a16="http://schemas.microsoft.com/office/drawing/2014/main" id="{61C1CD5E-7A02-8A45-BBAC-1A884B198F5E}"/>
              </a:ext>
            </a:extLst>
          </p:cNvPr>
          <p:cNvSpPr txBox="1">
            <a:spLocks/>
          </p:cNvSpPr>
          <p:nvPr/>
        </p:nvSpPr>
        <p:spPr>
          <a:xfrm>
            <a:off x="1270000" y="13055601"/>
            <a:ext cx="5689600" cy="730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defRPr/>
            </a:pPr>
            <a:fld id="{02D959B6-2151-4447-82EA-B7D61A1592E4}" type="datetime1">
              <a:rPr lang="fr-FR" sz="2800">
                <a:solidFill>
                  <a:prstClr val="white"/>
                </a:solidFill>
              </a:rPr>
              <a:pPr defTabSz="1828800">
                <a:defRPr/>
              </a:pPr>
              <a:t>27/09/2022</a:t>
            </a:fld>
            <a:endParaRPr lang="fr-FR" sz="2800" dirty="0">
              <a:solidFill>
                <a:prstClr val="white"/>
              </a:solidFill>
            </a:endParaRPr>
          </a:p>
        </p:txBody>
      </p:sp>
      <p:sp>
        <p:nvSpPr>
          <p:cNvPr id="84" name="Espace réservé du numéro de diapositive 5">
            <a:extLst>
              <a:ext uri="{FF2B5EF4-FFF2-40B4-BE49-F238E27FC236}">
                <a16:creationId xmlns:a16="http://schemas.microsoft.com/office/drawing/2014/main" id="{F9AEDD91-E5D1-B040-AFC6-66800F9B81DB}"/>
              </a:ext>
            </a:extLst>
          </p:cNvPr>
          <p:cNvSpPr txBox="1">
            <a:spLocks/>
          </p:cNvSpPr>
          <p:nvPr/>
        </p:nvSpPr>
        <p:spPr>
          <a:xfrm>
            <a:off x="17459326" y="13023851"/>
            <a:ext cx="5689600" cy="730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defRPr/>
            </a:pPr>
            <a:fld id="{5B74336B-2C83-EB42-B658-0CE6E4FB962F}" type="slidenum">
              <a:rPr lang="fr-FR" sz="2800">
                <a:solidFill>
                  <a:prstClr val="white"/>
                </a:solidFill>
              </a:rPr>
              <a:pPr defTabSz="1828800">
                <a:defRPr/>
              </a:pPr>
              <a:t>15</a:t>
            </a:fld>
            <a:endParaRPr lang="fr-FR" sz="2800" dirty="0">
              <a:solidFill>
                <a:prstClr val="white"/>
              </a:solidFill>
            </a:endParaRPr>
          </a:p>
        </p:txBody>
      </p:sp>
      <p:pic>
        <p:nvPicPr>
          <p:cNvPr id="44" name="Picture 6" descr="Figure">
            <a:extLst>
              <a:ext uri="{FF2B5EF4-FFF2-40B4-BE49-F238E27FC236}">
                <a16:creationId xmlns:a16="http://schemas.microsoft.com/office/drawing/2014/main" id="{C685513A-F06F-364E-A5CD-BFF8CE580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61"/>
          <a:stretch/>
        </p:blipFill>
        <p:spPr bwMode="auto">
          <a:xfrm>
            <a:off x="17091113" y="3230237"/>
            <a:ext cx="6426026" cy="725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F33060E-4044-BC46-A5F3-49CEAA9BB660}"/>
              </a:ext>
            </a:extLst>
          </p:cNvPr>
          <p:cNvSpPr/>
          <p:nvPr/>
        </p:nvSpPr>
        <p:spPr>
          <a:xfrm>
            <a:off x="15646411" y="11684048"/>
            <a:ext cx="8064938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914400" indent="-457200" algn="r" defTabSz="1828800" hangingPunct="1">
              <a:buClr>
                <a:srgbClr val="262626"/>
              </a:buClr>
              <a:buSzPts val="1700"/>
            </a:pPr>
            <a:r>
              <a:rPr lang="fr-FR" sz="3200" kern="1200" dirty="0">
                <a:solidFill>
                  <a:srgbClr val="3F3F3F"/>
                </a:solidFill>
                <a:latin typeface="Calibri Light" panose="020F0302020204030204"/>
                <a:cs typeface="Arial"/>
              </a:rPr>
              <a:t>Van den Eynde et al. </a:t>
            </a:r>
            <a:r>
              <a:rPr lang="fr-FR" sz="3200" kern="1200" dirty="0" err="1">
                <a:solidFill>
                  <a:srgbClr val="3F3F3F"/>
                </a:solidFill>
                <a:latin typeface="Calibri Light" panose="020F0302020204030204"/>
                <a:cs typeface="Arial"/>
              </a:rPr>
              <a:t>Oncoimmunology</a:t>
            </a:r>
            <a:r>
              <a:rPr lang="fr-FR" sz="3200" kern="1200" dirty="0">
                <a:solidFill>
                  <a:srgbClr val="3F3F3F"/>
                </a:solidFill>
                <a:latin typeface="Calibri Light" panose="020F0302020204030204"/>
                <a:cs typeface="Arial"/>
              </a:rPr>
              <a:t> 2020</a:t>
            </a:r>
          </a:p>
        </p:txBody>
      </p:sp>
      <p:sp>
        <p:nvSpPr>
          <p:cNvPr id="58" name="Google Shape;56;p26">
            <a:extLst>
              <a:ext uri="{FF2B5EF4-FFF2-40B4-BE49-F238E27FC236}">
                <a16:creationId xmlns:a16="http://schemas.microsoft.com/office/drawing/2014/main" id="{43FEB304-44A0-264C-98C7-93B1C492CD29}"/>
              </a:ext>
            </a:extLst>
          </p:cNvPr>
          <p:cNvSpPr txBox="1">
            <a:spLocks/>
          </p:cNvSpPr>
          <p:nvPr/>
        </p:nvSpPr>
        <p:spPr>
          <a:xfrm>
            <a:off x="1567651" y="1634454"/>
            <a:ext cx="13787394" cy="1306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568B2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2568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 hangingPunct="1">
              <a:defRPr/>
            </a:pPr>
            <a:r>
              <a:rPr lang="en-US" sz="4800" b="0" dirty="0">
                <a:latin typeface="DINPro-Light" panose="02000504040000020003" pitchFamily="2" charset="0"/>
              </a:rPr>
              <a:t>CD8 radiomic score distribution</a:t>
            </a:r>
          </a:p>
        </p:txBody>
      </p:sp>
      <p:sp>
        <p:nvSpPr>
          <p:cNvPr id="65" name="Espace réservé du contenu 2">
            <a:extLst>
              <a:ext uri="{FF2B5EF4-FFF2-40B4-BE49-F238E27FC236}">
                <a16:creationId xmlns:a16="http://schemas.microsoft.com/office/drawing/2014/main" id="{D9B04EFC-3670-A54C-9D60-A71B80BA64D8}"/>
              </a:ext>
            </a:extLst>
          </p:cNvPr>
          <p:cNvSpPr txBox="1">
            <a:spLocks/>
          </p:cNvSpPr>
          <p:nvPr/>
        </p:nvSpPr>
        <p:spPr bwMode="auto">
          <a:xfrm>
            <a:off x="720884" y="959365"/>
            <a:ext cx="6787832" cy="75153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 fontScale="55000" lnSpcReduction="2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DINPro-Light" panose="02000504040000020003" pitchFamily="2" charset="0"/>
                <a:ea typeface="+mj-ea"/>
                <a:cs typeface="+mj-cs"/>
              </a:defRPr>
            </a:lvl1pPr>
          </a:lstStyle>
          <a:p>
            <a:pPr algn="l" defTabSz="1828800" hangingPunct="1"/>
            <a:r>
              <a:rPr lang="en-US" sz="8800" kern="1200" dirty="0">
                <a:solidFill>
                  <a:prstClr val="black"/>
                </a:solidFill>
              </a:rPr>
              <a:t>RTIO cohort</a:t>
            </a:r>
          </a:p>
        </p:txBody>
      </p:sp>
      <p:sp>
        <p:nvSpPr>
          <p:cNvPr id="12" name="Rectangle à coins arrondis 75">
            <a:extLst>
              <a:ext uri="{FF2B5EF4-FFF2-40B4-BE49-F238E27FC236}">
                <a16:creationId xmlns:a16="http://schemas.microsoft.com/office/drawing/2014/main" id="{0BD20D02-80EC-7142-B174-90EA2B19E0B3}"/>
              </a:ext>
            </a:extLst>
          </p:cNvPr>
          <p:cNvSpPr/>
          <p:nvPr/>
        </p:nvSpPr>
        <p:spPr>
          <a:xfrm>
            <a:off x="1920719" y="3413962"/>
            <a:ext cx="6744926" cy="9740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r>
              <a:rPr lang="fr-FR" sz="3600" kern="1200" dirty="0">
                <a:solidFill>
                  <a:prstClr val="black"/>
                </a:solidFill>
                <a:latin typeface="DINPro-Regular" panose="02000503030000020004" pitchFamily="2" charset="0"/>
              </a:rPr>
              <a:t>Patient </a:t>
            </a:r>
            <a:r>
              <a:rPr lang="fr-FR" sz="3600" kern="1200" dirty="0" err="1">
                <a:solidFill>
                  <a:prstClr val="black"/>
                </a:solidFill>
                <a:latin typeface="DINPro-Regular" panose="02000503030000020004" pitchFamily="2" charset="0"/>
              </a:rPr>
              <a:t>response</a:t>
            </a:r>
            <a:endParaRPr lang="fr-FR" sz="3600" kern="1200" dirty="0">
              <a:solidFill>
                <a:prstClr val="black"/>
              </a:solidFill>
              <a:latin typeface="DINPro-Regular" panose="02000503030000020004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F75901B-3942-E149-8919-D88F402F8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229" y="4452030"/>
            <a:ext cx="14377930" cy="750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9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5A0F20-1CC7-204F-9BE8-3FF30067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fr-FR"/>
            </a:defPPr>
            <a:lvl1pPr marL="0" algn="r" defTabSz="1828800" rtl="0" eaLnBrk="1" latinLnBrk="0" hangingPunct="1"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CCDB59-2104-4FF5-89B6-433F8E201618}" type="slidenum">
              <a:rPr lang="fr-F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ctr"/>
              <a:t>16</a:t>
            </a:fld>
            <a:endParaRPr lang="fr-FR" b="1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6" name="Espace réservé du numéro de diapositive 5">
            <a:extLst>
              <a:ext uri="{FF2B5EF4-FFF2-40B4-BE49-F238E27FC236}">
                <a16:creationId xmlns:a16="http://schemas.microsoft.com/office/drawing/2014/main" id="{2403697C-E9F0-4B46-871E-A04ABECF2E11}"/>
              </a:ext>
            </a:extLst>
          </p:cNvPr>
          <p:cNvSpPr txBox="1">
            <a:spLocks/>
          </p:cNvSpPr>
          <p:nvPr/>
        </p:nvSpPr>
        <p:spPr>
          <a:xfrm>
            <a:off x="1472810" y="12302971"/>
            <a:ext cx="895816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800"/>
            <a:fld id="{4512380A-27DF-45D8-9F1D-E28D2D09DC4A}" type="slidenum">
              <a:rPr lang="fr-FR" sz="2400">
                <a:solidFill>
                  <a:prstClr val="white"/>
                </a:solidFill>
                <a:latin typeface="Calibri" panose="020F0502020204030204"/>
              </a:rPr>
              <a:pPr algn="ctr" defTabSz="1828800"/>
              <a:t>16</a:t>
            </a:fld>
            <a:endParaRPr lang="fr-FR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Espace réservé de la date 3">
            <a:extLst>
              <a:ext uri="{FF2B5EF4-FFF2-40B4-BE49-F238E27FC236}">
                <a16:creationId xmlns:a16="http://schemas.microsoft.com/office/drawing/2014/main" id="{61C1CD5E-7A02-8A45-BBAC-1A884B198F5E}"/>
              </a:ext>
            </a:extLst>
          </p:cNvPr>
          <p:cNvSpPr txBox="1">
            <a:spLocks/>
          </p:cNvSpPr>
          <p:nvPr/>
        </p:nvSpPr>
        <p:spPr>
          <a:xfrm>
            <a:off x="1270000" y="13055601"/>
            <a:ext cx="5689600" cy="730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defRPr/>
            </a:pPr>
            <a:fld id="{02D959B6-2151-4447-82EA-B7D61A1592E4}" type="datetime1">
              <a:rPr lang="fr-FR" sz="2800">
                <a:solidFill>
                  <a:prstClr val="white"/>
                </a:solidFill>
              </a:rPr>
              <a:pPr defTabSz="1828800">
                <a:defRPr/>
              </a:pPr>
              <a:t>28/09/2022</a:t>
            </a:fld>
            <a:endParaRPr lang="fr-FR" sz="2800" dirty="0">
              <a:solidFill>
                <a:prstClr val="white"/>
              </a:solidFill>
            </a:endParaRPr>
          </a:p>
        </p:txBody>
      </p:sp>
      <p:sp>
        <p:nvSpPr>
          <p:cNvPr id="84" name="Espace réservé du numéro de diapositive 5">
            <a:extLst>
              <a:ext uri="{FF2B5EF4-FFF2-40B4-BE49-F238E27FC236}">
                <a16:creationId xmlns:a16="http://schemas.microsoft.com/office/drawing/2014/main" id="{F9AEDD91-E5D1-B040-AFC6-66800F9B81DB}"/>
              </a:ext>
            </a:extLst>
          </p:cNvPr>
          <p:cNvSpPr txBox="1">
            <a:spLocks/>
          </p:cNvSpPr>
          <p:nvPr/>
        </p:nvSpPr>
        <p:spPr>
          <a:xfrm>
            <a:off x="17459326" y="13023851"/>
            <a:ext cx="5689600" cy="730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defRPr/>
            </a:pPr>
            <a:fld id="{5B74336B-2C83-EB42-B658-0CE6E4FB962F}" type="slidenum">
              <a:rPr lang="fr-FR" sz="2800">
                <a:solidFill>
                  <a:prstClr val="white"/>
                </a:solidFill>
              </a:rPr>
              <a:pPr defTabSz="1828800">
                <a:defRPr/>
              </a:pPr>
              <a:t>16</a:t>
            </a:fld>
            <a:endParaRPr lang="fr-FR" sz="2800" dirty="0">
              <a:solidFill>
                <a:prstClr val="white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F33060E-4044-BC46-A5F3-49CEAA9BB660}"/>
              </a:ext>
            </a:extLst>
          </p:cNvPr>
          <p:cNvSpPr/>
          <p:nvPr/>
        </p:nvSpPr>
        <p:spPr>
          <a:xfrm>
            <a:off x="14898773" y="11566437"/>
            <a:ext cx="8064938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914400" indent="-457200" algn="r" defTabSz="1828800" hangingPunct="1">
              <a:buClr>
                <a:srgbClr val="262626"/>
              </a:buClr>
              <a:buSzPts val="1700"/>
            </a:pPr>
            <a:r>
              <a:rPr lang="fr-FR" sz="4000" kern="1200" dirty="0" err="1">
                <a:solidFill>
                  <a:srgbClr val="3F3F3F"/>
                </a:solidFill>
                <a:latin typeface="Calibri Light" panose="020F0302020204030204"/>
                <a:cs typeface="Arial"/>
              </a:rPr>
              <a:t>Korpics</a:t>
            </a:r>
            <a:r>
              <a:rPr lang="fr-FR" sz="4000" kern="1200" dirty="0">
                <a:solidFill>
                  <a:srgbClr val="3F3F3F"/>
                </a:solidFill>
                <a:latin typeface="Calibri Light" panose="020F0302020204030204"/>
                <a:cs typeface="Arial"/>
              </a:rPr>
              <a:t> et al. IJROBP 2020</a:t>
            </a:r>
          </a:p>
        </p:txBody>
      </p:sp>
      <p:sp>
        <p:nvSpPr>
          <p:cNvPr id="58" name="Google Shape;56;p26">
            <a:extLst>
              <a:ext uri="{FF2B5EF4-FFF2-40B4-BE49-F238E27FC236}">
                <a16:creationId xmlns:a16="http://schemas.microsoft.com/office/drawing/2014/main" id="{43FEB304-44A0-264C-98C7-93B1C492CD29}"/>
              </a:ext>
            </a:extLst>
          </p:cNvPr>
          <p:cNvSpPr txBox="1">
            <a:spLocks/>
          </p:cNvSpPr>
          <p:nvPr/>
        </p:nvSpPr>
        <p:spPr>
          <a:xfrm>
            <a:off x="1567651" y="1634454"/>
            <a:ext cx="13787394" cy="1306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568B2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2568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 hangingPunct="1">
              <a:defRPr/>
            </a:pPr>
            <a:r>
              <a:rPr lang="en-US" sz="4800" b="0" dirty="0">
                <a:latin typeface="DINPro-Light" panose="02000504040000020003" pitchFamily="2" charset="0"/>
              </a:rPr>
              <a:t>CD8 radiomic score external validation</a:t>
            </a:r>
          </a:p>
        </p:txBody>
      </p:sp>
      <p:sp>
        <p:nvSpPr>
          <p:cNvPr id="65" name="Espace réservé du contenu 2">
            <a:extLst>
              <a:ext uri="{FF2B5EF4-FFF2-40B4-BE49-F238E27FC236}">
                <a16:creationId xmlns:a16="http://schemas.microsoft.com/office/drawing/2014/main" id="{D9B04EFC-3670-A54C-9D60-A71B80BA64D8}"/>
              </a:ext>
            </a:extLst>
          </p:cNvPr>
          <p:cNvSpPr txBox="1">
            <a:spLocks/>
          </p:cNvSpPr>
          <p:nvPr/>
        </p:nvSpPr>
        <p:spPr bwMode="auto">
          <a:xfrm>
            <a:off x="720884" y="959365"/>
            <a:ext cx="6787832" cy="75153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 fontScale="55000" lnSpcReduction="2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DINPro-Light" panose="02000504040000020003" pitchFamily="2" charset="0"/>
                <a:ea typeface="+mj-ea"/>
                <a:cs typeface="+mj-cs"/>
              </a:defRPr>
            </a:lvl1pPr>
          </a:lstStyle>
          <a:p>
            <a:pPr algn="l" defTabSz="1828800" hangingPunct="1"/>
            <a:r>
              <a:rPr lang="en-US" sz="8800" kern="1200" dirty="0">
                <a:solidFill>
                  <a:prstClr val="black"/>
                </a:solidFill>
              </a:rPr>
              <a:t>RTIO cohort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C0ACB37-E1E5-69D2-458D-44623B4D8AA1}"/>
              </a:ext>
            </a:extLst>
          </p:cNvPr>
          <p:cNvSpPr txBox="1"/>
          <p:nvPr/>
        </p:nvSpPr>
        <p:spPr>
          <a:xfrm>
            <a:off x="1935212" y="3498676"/>
            <a:ext cx="111470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fr-FR" sz="3600" dirty="0" err="1">
                <a:latin typeface="DINPro-Light" panose="02000504040000020003" pitchFamily="2" charset="0"/>
              </a:rPr>
              <a:t>Multi-site</a:t>
            </a:r>
            <a:r>
              <a:rPr lang="fr-FR" sz="3600" dirty="0">
                <a:latin typeface="DINPro-Light" panose="02000504040000020003" pitchFamily="2" charset="0"/>
              </a:rPr>
              <a:t> SBRT </a:t>
            </a:r>
            <a:r>
              <a:rPr lang="fr-FR" sz="3600" dirty="0" err="1">
                <a:latin typeface="DINPro-Light" panose="02000504040000020003" pitchFamily="2" charset="0"/>
              </a:rPr>
              <a:t>Combined</a:t>
            </a:r>
            <a:r>
              <a:rPr lang="fr-FR" sz="3600" dirty="0">
                <a:latin typeface="DINPro-Light" panose="02000504040000020003" pitchFamily="2" charset="0"/>
              </a:rPr>
              <a:t> </a:t>
            </a:r>
            <a:r>
              <a:rPr lang="fr-FR" sz="3600" dirty="0" err="1">
                <a:latin typeface="DINPro-Light" panose="02000504040000020003" pitchFamily="2" charset="0"/>
              </a:rPr>
              <a:t>with</a:t>
            </a:r>
            <a:r>
              <a:rPr lang="fr-FR" sz="3600" dirty="0">
                <a:latin typeface="DINPro-Light" panose="02000504040000020003" pitchFamily="2" charset="0"/>
              </a:rPr>
              <a:t> Pembrolizumab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fr-FR" sz="3600" dirty="0">
                <a:latin typeface="DINPro-Light" panose="02000504040000020003" pitchFamily="2" charset="0"/>
              </a:rPr>
              <a:t>68 patients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fr-FR" sz="3600" dirty="0">
                <a:latin typeface="DINPro-Light" panose="02000504040000020003" pitchFamily="2" charset="0"/>
              </a:rPr>
              <a:t>139 </a:t>
            </a:r>
            <a:r>
              <a:rPr lang="fr-FR" sz="3600" dirty="0" err="1">
                <a:latin typeface="DINPro-Light" panose="02000504040000020003" pitchFamily="2" charset="0"/>
              </a:rPr>
              <a:t>metastases</a:t>
            </a:r>
            <a:endParaRPr lang="fr-FR" sz="3600" dirty="0">
              <a:latin typeface="DINPro-Light" panose="02000504040000020003" pitchFamily="2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fr-FR" sz="3600" dirty="0">
              <a:latin typeface="DINPro-Light" panose="02000504040000020003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4E6DCA-9242-84EA-17AA-34C546CFBD1E}"/>
              </a:ext>
            </a:extLst>
          </p:cNvPr>
          <p:cNvSpPr/>
          <p:nvPr/>
        </p:nvSpPr>
        <p:spPr>
          <a:xfrm>
            <a:off x="18610963" y="2940718"/>
            <a:ext cx="1353437" cy="910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7C83634-1949-77B3-D8A2-A821008CCBDE}"/>
              </a:ext>
            </a:extLst>
          </p:cNvPr>
          <p:cNvGrpSpPr/>
          <p:nvPr/>
        </p:nvGrpSpPr>
        <p:grpSpPr>
          <a:xfrm>
            <a:off x="609229" y="5363126"/>
            <a:ext cx="23165542" cy="5931961"/>
            <a:chOff x="609229" y="5791201"/>
            <a:chExt cx="23165542" cy="593196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940A6D1-8681-57A4-772C-6EAECD341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229" y="5791201"/>
              <a:ext cx="8249825" cy="5846616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AB17F0E-C725-8BC5-912C-B4C8B00F7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09833" y="5978043"/>
              <a:ext cx="8064938" cy="5715586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C9274C2-64CD-30EF-BF4D-D36254A02249}"/>
                </a:ext>
              </a:extLst>
            </p:cNvPr>
            <p:cNvSpPr txBox="1"/>
            <p:nvPr/>
          </p:nvSpPr>
          <p:spPr>
            <a:xfrm>
              <a:off x="4922723" y="9193811"/>
              <a:ext cx="29260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828800" hangingPunct="1"/>
              <a:r>
                <a:rPr lang="fr-FR" sz="2800" kern="1200" dirty="0">
                  <a:solidFill>
                    <a:prstClr val="black"/>
                  </a:solidFill>
                  <a:latin typeface="DINPro-Light" panose="02000504040000020003" pitchFamily="2" charset="0"/>
                </a:rPr>
                <a:t>Local control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CD44075-21D0-8412-E035-9BA3FFE84C68}"/>
                </a:ext>
              </a:extLst>
            </p:cNvPr>
            <p:cNvSpPr txBox="1"/>
            <p:nvPr/>
          </p:nvSpPr>
          <p:spPr>
            <a:xfrm>
              <a:off x="20848713" y="6295435"/>
              <a:ext cx="29260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828800" hangingPunct="1"/>
              <a:r>
                <a:rPr lang="fr-FR" sz="2800" kern="1200" dirty="0">
                  <a:solidFill>
                    <a:prstClr val="black"/>
                  </a:solidFill>
                  <a:latin typeface="DINPro-Light" panose="02000504040000020003" pitchFamily="2" charset="0"/>
                </a:rPr>
                <a:t>OS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A83CAE-1E22-9AE1-A8E2-CF81F6F51F79}"/>
                </a:ext>
              </a:extLst>
            </p:cNvPr>
            <p:cNvSpPr/>
            <p:nvPr/>
          </p:nvSpPr>
          <p:spPr>
            <a:xfrm>
              <a:off x="16189016" y="10421012"/>
              <a:ext cx="2071275" cy="12726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85E3BB3-0BC4-D7FA-8E9B-882B5B590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93712" y="5876548"/>
              <a:ext cx="8249824" cy="5846614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443446E7-74C5-68E3-5A69-2AB6C72665B1}"/>
                </a:ext>
              </a:extLst>
            </p:cNvPr>
            <p:cNvSpPr txBox="1"/>
            <p:nvPr/>
          </p:nvSpPr>
          <p:spPr>
            <a:xfrm>
              <a:off x="12556706" y="7768616"/>
              <a:ext cx="29260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828800" hangingPunct="1"/>
              <a:r>
                <a:rPr lang="fr-FR" sz="2800" kern="1200" dirty="0">
                  <a:solidFill>
                    <a:prstClr val="black"/>
                  </a:solidFill>
                  <a:latin typeface="DINPro-Light" panose="02000504040000020003" pitchFamily="2" charset="0"/>
                </a:rPr>
                <a:t>PFS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7628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2" name="Image 2021">
            <a:extLst>
              <a:ext uri="{FF2B5EF4-FFF2-40B4-BE49-F238E27FC236}">
                <a16:creationId xmlns:a16="http://schemas.microsoft.com/office/drawing/2014/main" id="{ACC028D7-28EA-2E40-81CF-648A86769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16" b="26031"/>
          <a:stretch/>
        </p:blipFill>
        <p:spPr>
          <a:xfrm>
            <a:off x="225082" y="3296300"/>
            <a:ext cx="23520400" cy="8251904"/>
          </a:xfrm>
          <a:prstGeom prst="rect">
            <a:avLst/>
          </a:prstGeom>
        </p:spPr>
      </p:pic>
      <p:sp>
        <p:nvSpPr>
          <p:cNvPr id="2023" name="Google Shape;56;p26">
            <a:extLst>
              <a:ext uri="{FF2B5EF4-FFF2-40B4-BE49-F238E27FC236}">
                <a16:creationId xmlns:a16="http://schemas.microsoft.com/office/drawing/2014/main" id="{586F7909-42B9-8948-9368-19CEA6014F5B}"/>
              </a:ext>
            </a:extLst>
          </p:cNvPr>
          <p:cNvSpPr txBox="1">
            <a:spLocks/>
          </p:cNvSpPr>
          <p:nvPr/>
        </p:nvSpPr>
        <p:spPr>
          <a:xfrm>
            <a:off x="1567651" y="1634454"/>
            <a:ext cx="13787394" cy="1306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568B2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2568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 hangingPunct="1">
              <a:defRPr/>
            </a:pPr>
            <a:r>
              <a:rPr lang="en-US" sz="4800" b="0" dirty="0">
                <a:latin typeface="DINPro-Light" panose="02000504040000020003" pitchFamily="2" charset="0"/>
              </a:rPr>
              <a:t>Imaging-biomarkers guided radiotherapy</a:t>
            </a:r>
          </a:p>
        </p:txBody>
      </p:sp>
      <p:sp>
        <p:nvSpPr>
          <p:cNvPr id="2024" name="Espace réservé du contenu 2">
            <a:extLst>
              <a:ext uri="{FF2B5EF4-FFF2-40B4-BE49-F238E27FC236}">
                <a16:creationId xmlns:a16="http://schemas.microsoft.com/office/drawing/2014/main" id="{781994F2-10E8-C045-B11C-8761FD5E9DA9}"/>
              </a:ext>
            </a:extLst>
          </p:cNvPr>
          <p:cNvSpPr txBox="1">
            <a:spLocks/>
          </p:cNvSpPr>
          <p:nvPr/>
        </p:nvSpPr>
        <p:spPr bwMode="auto">
          <a:xfrm>
            <a:off x="720883" y="959365"/>
            <a:ext cx="12727830" cy="75153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 fontScale="55000" lnSpcReduction="2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DINPro-Light" panose="02000504040000020003" pitchFamily="2" charset="0"/>
                <a:ea typeface="+mj-ea"/>
                <a:cs typeface="+mj-cs"/>
              </a:defRPr>
            </a:lvl1pPr>
          </a:lstStyle>
          <a:p>
            <a:pPr algn="l" defTabSz="1828800" hangingPunct="1"/>
            <a:r>
              <a:rPr lang="en-US" sz="8800" kern="1200" dirty="0">
                <a:solidFill>
                  <a:prstClr val="black"/>
                </a:solidFill>
              </a:rPr>
              <a:t>Toward ultra-precision radioimmunotherapy ?</a:t>
            </a:r>
          </a:p>
        </p:txBody>
      </p:sp>
      <p:sp>
        <p:nvSpPr>
          <p:cNvPr id="2025" name="Google Shape;74;p27">
            <a:extLst>
              <a:ext uri="{FF2B5EF4-FFF2-40B4-BE49-F238E27FC236}">
                <a16:creationId xmlns:a16="http://schemas.microsoft.com/office/drawing/2014/main" id="{FF5692F0-1D32-6346-98DC-6C1316F04CD0}"/>
              </a:ext>
            </a:extLst>
          </p:cNvPr>
          <p:cNvSpPr txBox="1">
            <a:spLocks/>
          </p:cNvSpPr>
          <p:nvPr/>
        </p:nvSpPr>
        <p:spPr>
          <a:xfrm>
            <a:off x="16151612" y="11719535"/>
            <a:ext cx="7010704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8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543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Char char="–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14400" indent="-457200" algn="r" defTabSz="1828800" hangingPunct="1"/>
            <a:endParaRPr lang="en-GB" sz="3200" kern="1200" dirty="0">
              <a:latin typeface="Calibri Light" panose="020F030202020403020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406E51-D9C5-9E4B-BECD-38B076E31E70}"/>
              </a:ext>
            </a:extLst>
          </p:cNvPr>
          <p:cNvSpPr txBox="1"/>
          <p:nvPr/>
        </p:nvSpPr>
        <p:spPr>
          <a:xfrm>
            <a:off x="18149418" y="11700952"/>
            <a:ext cx="4309181" cy="738660"/>
          </a:xfrm>
          <a:prstGeom prst="rect">
            <a:avLst/>
          </a:prstGeom>
          <a:noFill/>
        </p:spPr>
        <p:txBody>
          <a:bodyPr wrap="none" lIns="243834" tIns="121918" rIns="243834" bIns="121918" rtlCol="0">
            <a:spAutoFit/>
          </a:bodyPr>
          <a:lstStyle/>
          <a:p>
            <a:pPr algn="l" defTabSz="1828800" hangingPunct="1"/>
            <a:r>
              <a:rPr lang="fr-FR" sz="32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Sun R et al JITC 2022</a:t>
            </a:r>
            <a:endParaRPr lang="en-US" sz="3200" kern="1200" dirty="0">
              <a:solidFill>
                <a:prstClr val="black"/>
              </a:solidFill>
              <a:latin typeface="DINPro-Light" panose="0200050404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117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56;p26">
            <a:extLst>
              <a:ext uri="{FF2B5EF4-FFF2-40B4-BE49-F238E27FC236}">
                <a16:creationId xmlns:a16="http://schemas.microsoft.com/office/drawing/2014/main" id="{586F7909-42B9-8948-9368-19CEA6014F5B}"/>
              </a:ext>
            </a:extLst>
          </p:cNvPr>
          <p:cNvSpPr txBox="1">
            <a:spLocks/>
          </p:cNvSpPr>
          <p:nvPr/>
        </p:nvSpPr>
        <p:spPr>
          <a:xfrm>
            <a:off x="1258163" y="386158"/>
            <a:ext cx="13787394" cy="1306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s-ES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568B2"/>
              </a:buClr>
              <a:buSzPts val="2000"/>
              <a:buFont typeface="Arial"/>
              <a:buNone/>
              <a:tabLst/>
              <a:defRPr kumimoji="0" sz="2400" b="0" i="0" u="none" strike="noStrike" kern="0" cap="none" spc="0" normalizeH="0" baseline="0">
                <a:ln>
                  <a:noFill/>
                </a:ln>
                <a:solidFill>
                  <a:srgbClr val="2568B2"/>
                </a:solidFill>
                <a:effectLst/>
                <a:uLnTx/>
                <a:uFillTx/>
                <a:latin typeface="DINPro-Light" panose="02000504040000020003" pitchFamily="2" charset="0"/>
                <a:ea typeface="Arial"/>
                <a:cs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 defTabSz="1828800" hangingPunct="1"/>
            <a:r>
              <a:rPr lang="en-US" sz="4800" dirty="0">
                <a:sym typeface="Arial"/>
              </a:rPr>
              <a:t>Challenges</a:t>
            </a:r>
          </a:p>
        </p:txBody>
      </p:sp>
      <p:sp>
        <p:nvSpPr>
          <p:cNvPr id="2024" name="Espace réservé du contenu 2">
            <a:extLst>
              <a:ext uri="{FF2B5EF4-FFF2-40B4-BE49-F238E27FC236}">
                <a16:creationId xmlns:a16="http://schemas.microsoft.com/office/drawing/2014/main" id="{781994F2-10E8-C045-B11C-8761FD5E9DA9}"/>
              </a:ext>
            </a:extLst>
          </p:cNvPr>
          <p:cNvSpPr txBox="1">
            <a:spLocks/>
          </p:cNvSpPr>
          <p:nvPr/>
        </p:nvSpPr>
        <p:spPr bwMode="auto">
          <a:xfrm>
            <a:off x="2796027" y="2118595"/>
            <a:ext cx="12727830" cy="75153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 fontScale="55000" lnSpcReduction="2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DINPro-Light" panose="02000504040000020003" pitchFamily="2" charset="0"/>
                <a:ea typeface="+mj-ea"/>
                <a:cs typeface="+mj-cs"/>
              </a:defRPr>
            </a:lvl1pPr>
          </a:lstStyle>
          <a:p>
            <a:pPr algn="l" defTabSz="1828800" hangingPunct="1"/>
            <a:r>
              <a:rPr lang="en-US" sz="8800" kern="1200" dirty="0">
                <a:solidFill>
                  <a:prstClr val="black"/>
                </a:solidFill>
              </a:rPr>
              <a:t>Spatial heterogeneity assessment</a:t>
            </a:r>
          </a:p>
        </p:txBody>
      </p:sp>
      <p:sp>
        <p:nvSpPr>
          <p:cNvPr id="2025" name="Google Shape;74;p27">
            <a:extLst>
              <a:ext uri="{FF2B5EF4-FFF2-40B4-BE49-F238E27FC236}">
                <a16:creationId xmlns:a16="http://schemas.microsoft.com/office/drawing/2014/main" id="{FF5692F0-1D32-6346-98DC-6C1316F04CD0}"/>
              </a:ext>
            </a:extLst>
          </p:cNvPr>
          <p:cNvSpPr txBox="1">
            <a:spLocks/>
          </p:cNvSpPr>
          <p:nvPr/>
        </p:nvSpPr>
        <p:spPr>
          <a:xfrm>
            <a:off x="16151612" y="11719535"/>
            <a:ext cx="7010704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8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543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Char char="–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14400" indent="-457200" algn="r" defTabSz="1828800" hangingPunct="1"/>
            <a:endParaRPr lang="en-GB" sz="3200" kern="1200" dirty="0">
              <a:latin typeface="Calibri Light" panose="020F0302020204030204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EBB1B0B-8221-394E-9473-978D996DF4FD}"/>
              </a:ext>
            </a:extLst>
          </p:cNvPr>
          <p:cNvGrpSpPr/>
          <p:nvPr/>
        </p:nvGrpSpPr>
        <p:grpSpPr>
          <a:xfrm>
            <a:off x="1258162" y="3177825"/>
            <a:ext cx="21276400" cy="8942320"/>
            <a:chOff x="629081" y="1588912"/>
            <a:chExt cx="10638200" cy="447116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A695B34-99DF-A64A-A060-338997B877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91"/>
            <a:stretch/>
          </p:blipFill>
          <p:spPr bwMode="auto">
            <a:xfrm>
              <a:off x="629081" y="1588912"/>
              <a:ext cx="3344300" cy="4209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EFE6EC9-C119-9844-8DC7-DE390E236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0814" y="1793172"/>
              <a:ext cx="5854763" cy="3549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Google Shape;74;p27">
              <a:extLst>
                <a:ext uri="{FF2B5EF4-FFF2-40B4-BE49-F238E27FC236}">
                  <a16:creationId xmlns:a16="http://schemas.microsoft.com/office/drawing/2014/main" id="{E6E0BA2A-7BD8-6E45-84B2-67559E28AAC7}"/>
                </a:ext>
              </a:extLst>
            </p:cNvPr>
            <p:cNvSpPr txBox="1">
              <a:spLocks/>
            </p:cNvSpPr>
            <p:nvPr/>
          </p:nvSpPr>
          <p:spPr>
            <a:xfrm>
              <a:off x="7761929" y="5790197"/>
              <a:ext cx="3505352" cy="269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1700"/>
                <a:buFont typeface="Arial"/>
                <a:buNone/>
                <a:defRPr sz="1700" b="0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914400" marR="0" lvl="1" indent="-335280" algn="l" rtl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3F3F3F"/>
                </a:buClr>
                <a:buSzPts val="1680"/>
                <a:buFont typeface="Arial"/>
                <a:buChar char="•"/>
                <a:defRPr sz="1200" b="0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0480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Char char="•"/>
                <a:defRPr sz="1200" b="0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0480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Char char="•"/>
                <a:defRPr sz="1200" b="0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0480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Char char="•"/>
                <a:defRPr sz="1200" b="0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05435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210"/>
                <a:buFont typeface="Arial"/>
                <a:buChar char="–"/>
                <a:defRPr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04800" algn="l" rtl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3"/>
                </a:buClr>
                <a:buSzPts val="1200"/>
                <a:buFont typeface="Arial"/>
                <a:buChar char="•"/>
                <a:defRPr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55600" algn="l" rtl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556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914400" indent="-457200" algn="r" defTabSz="1828800" hangingPunct="1"/>
              <a:r>
                <a:rPr lang="en-GB" sz="3600" kern="1200" dirty="0">
                  <a:latin typeface="Calibri Light" panose="020F0302020204030204"/>
                </a:rPr>
                <a:t>Henry T et al. scientific report 2022</a:t>
              </a:r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E176715-0BAC-D649-B068-BE82D22E65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46" r="16824" b="92397"/>
            <a:stretch/>
          </p:blipFill>
          <p:spPr bwMode="auto">
            <a:xfrm>
              <a:off x="4075929" y="1699867"/>
              <a:ext cx="6671357" cy="534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4331590-3A4C-6644-BD7A-00B6FE6CDA07}"/>
                </a:ext>
              </a:extLst>
            </p:cNvPr>
            <p:cNvSpPr/>
            <p:nvPr/>
          </p:nvSpPr>
          <p:spPr>
            <a:xfrm>
              <a:off x="5240366" y="5222631"/>
              <a:ext cx="3715657" cy="381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r>
                <a:rPr lang="fr-FR" sz="3600" kern="1200" dirty="0" err="1">
                  <a:solidFill>
                    <a:sysClr val="windowText" lastClr="000000"/>
                  </a:solidFill>
                  <a:latin typeface="DINPro-Light" panose="02000504040000020003" pitchFamily="2" charset="0"/>
                </a:rPr>
                <a:t>Number</a:t>
              </a:r>
              <a:r>
                <a:rPr lang="fr-FR" sz="3600" kern="1200" dirty="0">
                  <a:solidFill>
                    <a:sysClr val="windowText" lastClr="000000"/>
                  </a:solidFill>
                  <a:latin typeface="DINPro-Light" panose="02000504040000020003" pitchFamily="2" charset="0"/>
                </a:rPr>
                <a:t> of </a:t>
              </a:r>
              <a:r>
                <a:rPr lang="fr-FR" sz="3600" kern="1200" dirty="0" err="1">
                  <a:solidFill>
                    <a:sysClr val="windowText" lastClr="000000"/>
                  </a:solidFill>
                  <a:latin typeface="DINPro-Light" panose="02000504040000020003" pitchFamily="2" charset="0"/>
                </a:rPr>
                <a:t>sampled</a:t>
              </a:r>
              <a:r>
                <a:rPr lang="fr-FR" sz="3600" kern="1200" dirty="0">
                  <a:solidFill>
                    <a:sysClr val="windowText" lastClr="000000"/>
                  </a:solidFill>
                  <a:latin typeface="DINPro-Light" panose="02000504040000020003" pitchFamily="2" charset="0"/>
                </a:rPr>
                <a:t> </a:t>
              </a:r>
              <a:r>
                <a:rPr lang="fr-FR" sz="3600" kern="1200" dirty="0" err="1">
                  <a:solidFill>
                    <a:sysClr val="windowText" lastClr="000000"/>
                  </a:solidFill>
                  <a:latin typeface="DINPro-Light" panose="02000504040000020003" pitchFamily="2" charset="0"/>
                </a:rPr>
                <a:t>lesions</a:t>
              </a:r>
              <a:endParaRPr lang="fr-FR" sz="3600" kern="1200" dirty="0">
                <a:solidFill>
                  <a:sysClr val="windowText" lastClr="000000"/>
                </a:solidFill>
                <a:latin typeface="DINPro-Light" panose="02000504040000020003" pitchFamily="2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EE993B-ECDC-D449-B56B-02B9D11B053E}"/>
                </a:ext>
              </a:extLst>
            </p:cNvPr>
            <p:cNvSpPr/>
            <p:nvPr/>
          </p:nvSpPr>
          <p:spPr>
            <a:xfrm>
              <a:off x="5240366" y="4917047"/>
              <a:ext cx="485520" cy="381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r>
                <a:rPr lang="fr-FR" sz="2800" kern="1200" dirty="0">
                  <a:solidFill>
                    <a:sysClr val="windowText" lastClr="000000"/>
                  </a:solidFill>
                  <a:latin typeface="DINPro-Light" panose="02000504040000020003" pitchFamily="2" charset="0"/>
                </a:rPr>
                <a:t>4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7EFF7F-1286-AA47-9DBD-82D63398A599}"/>
                </a:ext>
              </a:extLst>
            </p:cNvPr>
            <p:cNvSpPr/>
            <p:nvPr/>
          </p:nvSpPr>
          <p:spPr>
            <a:xfrm>
              <a:off x="6795438" y="4917047"/>
              <a:ext cx="485520" cy="381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r>
                <a:rPr lang="fr-FR" sz="2800" kern="1200" dirty="0">
                  <a:solidFill>
                    <a:sysClr val="windowText" lastClr="000000"/>
                  </a:solidFill>
                  <a:latin typeface="DINPro-Light" panose="02000504040000020003" pitchFamily="2" charset="0"/>
                </a:rPr>
                <a:t>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7B0745-1B17-754B-B31B-ADB8FB81913C}"/>
                </a:ext>
              </a:extLst>
            </p:cNvPr>
            <p:cNvSpPr/>
            <p:nvPr/>
          </p:nvSpPr>
          <p:spPr>
            <a:xfrm>
              <a:off x="8350510" y="4917047"/>
              <a:ext cx="485520" cy="381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r>
                <a:rPr lang="fr-FR" sz="2800" kern="1200" dirty="0">
                  <a:solidFill>
                    <a:sysClr val="windowText" lastClr="000000"/>
                  </a:solidFill>
                  <a:latin typeface="DINPro-Light" panose="02000504040000020003" pitchFamily="2" charset="0"/>
                </a:rPr>
                <a:t>12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D99E2C-139A-C64F-B1CF-545BC5FB7E8C}"/>
                </a:ext>
              </a:extLst>
            </p:cNvPr>
            <p:cNvSpPr/>
            <p:nvPr/>
          </p:nvSpPr>
          <p:spPr>
            <a:xfrm>
              <a:off x="3991654" y="4403651"/>
              <a:ext cx="656134" cy="381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r>
                <a:rPr lang="fr-FR" sz="2800" kern="1200" dirty="0">
                  <a:solidFill>
                    <a:sysClr val="windowText" lastClr="000000"/>
                  </a:solidFill>
                  <a:latin typeface="DINPro-Light" panose="02000504040000020003" pitchFamily="2" charset="0"/>
                </a:rPr>
                <a:t>40%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D440D57-891B-1845-912A-D98344FB0182}"/>
                </a:ext>
              </a:extLst>
            </p:cNvPr>
            <p:cNvSpPr/>
            <p:nvPr/>
          </p:nvSpPr>
          <p:spPr>
            <a:xfrm>
              <a:off x="3991654" y="3530302"/>
              <a:ext cx="656134" cy="381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r>
                <a:rPr lang="fr-FR" sz="2800" kern="1200" dirty="0">
                  <a:solidFill>
                    <a:sysClr val="windowText" lastClr="000000"/>
                  </a:solidFill>
                  <a:latin typeface="DINPro-Light" panose="02000504040000020003" pitchFamily="2" charset="0"/>
                </a:rPr>
                <a:t>60%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58A9B7-0D24-1C4A-BDDF-8E4034DB70F5}"/>
                </a:ext>
              </a:extLst>
            </p:cNvPr>
            <p:cNvSpPr/>
            <p:nvPr/>
          </p:nvSpPr>
          <p:spPr>
            <a:xfrm>
              <a:off x="3991654" y="2725906"/>
              <a:ext cx="656134" cy="381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r>
                <a:rPr lang="fr-FR" sz="2800" kern="1200" dirty="0">
                  <a:solidFill>
                    <a:sysClr val="windowText" lastClr="000000"/>
                  </a:solidFill>
                  <a:latin typeface="DINPro-Light" panose="02000504040000020003" pitchFamily="2" charset="0"/>
                </a:rPr>
                <a:t>80%</a:t>
              </a:r>
            </a:p>
          </p:txBody>
        </p:sp>
      </p:grpSp>
      <p:pic>
        <p:nvPicPr>
          <p:cNvPr id="1030" name="Picture 6" descr="Théophraste HENRY | PhD Student | Doctor of Medicine | Institut de  Cancérologie Gustave Roussy, Villejuif | IGR | U1030">
            <a:extLst>
              <a:ext uri="{FF2B5EF4-FFF2-40B4-BE49-F238E27FC236}">
                <a16:creationId xmlns:a16="http://schemas.microsoft.com/office/drawing/2014/main" id="{D01BDF03-F79E-E745-921A-384789FAC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3771" y="1595855"/>
            <a:ext cx="2548546" cy="254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983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4C52951-2ABC-754A-BCCD-8BB713BD5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08030"/>
            <a:ext cx="21945600" cy="2284720"/>
          </a:xfrm>
        </p:spPr>
        <p:txBody>
          <a:bodyPr>
            <a:normAutofit/>
          </a:bodyPr>
          <a:lstStyle/>
          <a:p>
            <a:r>
              <a:rPr lang="fr-FR" sz="5600" dirty="0" err="1">
                <a:latin typeface="DINPro-Light" panose="02000504040000020003" pitchFamily="2" charset="0"/>
              </a:rPr>
              <a:t>Validity</a:t>
            </a:r>
            <a:r>
              <a:rPr lang="fr-FR" sz="5600" dirty="0">
                <a:latin typeface="DINPro-Light" panose="02000504040000020003" pitchFamily="2" charset="0"/>
              </a:rPr>
              <a:t> of radiomics </a:t>
            </a:r>
            <a:r>
              <a:rPr lang="fr-FR" sz="5600" dirty="0" err="1">
                <a:latin typeface="DINPro-Light" panose="02000504040000020003" pitchFamily="2" charset="0"/>
              </a:rPr>
              <a:t>studies</a:t>
            </a:r>
            <a:endParaRPr lang="en-US" sz="5600" dirty="0">
              <a:latin typeface="DINPro-Light" panose="02000504040000020003" pitchFamily="2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1148C6B-3A99-D649-B75D-1855C4514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82" y="3840067"/>
            <a:ext cx="10522888" cy="642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2AB7445-41CF-5F47-8E15-AA8E8B231DEC}"/>
              </a:ext>
            </a:extLst>
          </p:cNvPr>
          <p:cNvSpPr txBox="1"/>
          <p:nvPr/>
        </p:nvSpPr>
        <p:spPr>
          <a:xfrm>
            <a:off x="4360275" y="10675453"/>
            <a:ext cx="5006487" cy="738660"/>
          </a:xfrm>
          <a:prstGeom prst="rect">
            <a:avLst/>
          </a:prstGeom>
          <a:noFill/>
        </p:spPr>
        <p:txBody>
          <a:bodyPr wrap="none" lIns="243834" tIns="121918" rIns="243834" bIns="121918" rtlCol="0">
            <a:spAutoFit/>
          </a:bodyPr>
          <a:lstStyle/>
          <a:p>
            <a:pPr algn="l" defTabSz="1828800" hangingPunct="1"/>
            <a:r>
              <a:rPr lang="fr-FR" sz="32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Lambin et al, NRCO 2017</a:t>
            </a:r>
            <a:endParaRPr lang="en-US" sz="3200" kern="1200" dirty="0">
              <a:solidFill>
                <a:prstClr val="black"/>
              </a:solidFill>
              <a:latin typeface="DINPro-Light" panose="02000504040000020003" pitchFamily="2" charset="0"/>
            </a:endParaRPr>
          </a:p>
        </p:txBody>
      </p:sp>
      <p:pic>
        <p:nvPicPr>
          <p:cNvPr id="13" name="Picture 2" descr="https://lh4.googleusercontent.com/oCYn-FcVji5Uy5Iq9XBJFsZaBSxmQb02aXVdxxZHCad_Cd0sfiVog-q5aYFdMhl14dgOY6cWifdPtXo5I5698e74eZNGSnLsjniCmCR5zHzOf4Md9k6KwlO7vGy7dYMYjPwrXfU">
            <a:extLst>
              <a:ext uri="{FF2B5EF4-FFF2-40B4-BE49-F238E27FC236}">
                <a16:creationId xmlns:a16="http://schemas.microsoft.com/office/drawing/2014/main" id="{025FE798-9E08-044F-98E1-7650C957A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3675" y="2159202"/>
            <a:ext cx="9744470" cy="336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https://lh3.googleusercontent.com/MlKOCnza30q3vBSspgnTAosTo8_cseOVOyynyjhEGJl1UrTMUiyexTejtEGQUKw0yqEOpX6dlVYiqdyV3ZA-Rhp_6Sl4y8H6sApAyMMuK9kZ33Brsle2wWfmP4W1YgJPbXTqR8U">
            <a:extLst>
              <a:ext uri="{FF2B5EF4-FFF2-40B4-BE49-F238E27FC236}">
                <a16:creationId xmlns:a16="http://schemas.microsoft.com/office/drawing/2014/main" id="{1DE756D8-7E84-1745-9DBC-70BC2514F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611" y="5551461"/>
            <a:ext cx="12354314" cy="555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6E89F3-D324-8E46-8542-EEA48D8B1070}"/>
              </a:ext>
            </a:extLst>
          </p:cNvPr>
          <p:cNvSpPr/>
          <p:nvPr/>
        </p:nvSpPr>
        <p:spPr>
          <a:xfrm>
            <a:off x="2393794" y="2583621"/>
            <a:ext cx="6371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40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Radiomics Quality Score</a:t>
            </a:r>
            <a:endParaRPr lang="en-US" sz="4000" kern="1200" dirty="0">
              <a:solidFill>
                <a:prstClr val="black"/>
              </a:solidFill>
              <a:latin typeface="DINPro-Light" panose="02000504040000020003" pitchFamily="2" charset="0"/>
              <a:cs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D08EEA-DF17-4941-9930-6B3B43B41A50}"/>
              </a:ext>
            </a:extLst>
          </p:cNvPr>
          <p:cNvSpPr/>
          <p:nvPr/>
        </p:nvSpPr>
        <p:spPr>
          <a:xfrm>
            <a:off x="13826277" y="11105506"/>
            <a:ext cx="6898030" cy="1723545"/>
          </a:xfrm>
          <a:prstGeom prst="rect">
            <a:avLst/>
          </a:prstGeom>
          <a:noFill/>
        </p:spPr>
        <p:txBody>
          <a:bodyPr wrap="none" lIns="243834" tIns="121918" rIns="243834" bIns="121918" rtlCol="0">
            <a:spAutoFit/>
          </a:bodyPr>
          <a:lstStyle/>
          <a:p>
            <a:pPr algn="l" defTabSz="1828800" hangingPunct="1"/>
            <a:r>
              <a:rPr lang="en-US" sz="32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Zwanenburg</a:t>
            </a:r>
            <a:r>
              <a:rPr lang="en-US" sz="32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 A et al. Radiology 2020</a:t>
            </a:r>
          </a:p>
          <a:p>
            <a:pPr algn="l" defTabSz="1828800" hangingPunct="1"/>
            <a:br>
              <a:rPr lang="en-US" sz="3200" kern="1200" dirty="0">
                <a:solidFill>
                  <a:prstClr val="black"/>
                </a:solidFill>
                <a:latin typeface="DINPro-Light" panose="02000504040000020003" pitchFamily="2" charset="0"/>
              </a:rPr>
            </a:br>
            <a:endParaRPr lang="en-US" sz="3200" kern="1200" dirty="0">
              <a:solidFill>
                <a:prstClr val="black"/>
              </a:solidFill>
              <a:latin typeface="DINPro-Light" panose="0200050404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782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8A62DCBF-9626-6398-8D37-485C9549B998}"/>
              </a:ext>
            </a:extLst>
          </p:cNvPr>
          <p:cNvSpPr txBox="1">
            <a:spLocks/>
          </p:cNvSpPr>
          <p:nvPr/>
        </p:nvSpPr>
        <p:spPr>
          <a:xfrm>
            <a:off x="1281545" y="1418071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s-ES">
                <a:solidFill>
                  <a:srgbClr val="615F87"/>
                </a:solidFill>
                <a:latin typeface="DINPro-Light" panose="02000504040000020003" pitchFamily="2" charset="0"/>
              </a:rPr>
              <a:t>Conflict of interests</a:t>
            </a:r>
            <a:endParaRPr lang="es-ES" dirty="0">
              <a:solidFill>
                <a:srgbClr val="615F87"/>
              </a:solidFill>
              <a:latin typeface="DINPro-Light" panose="02000504040000020003" pitchFamily="2" charset="0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C749D136-CD6C-9F7D-E3E8-8C347C7184D1}"/>
              </a:ext>
            </a:extLst>
          </p:cNvPr>
          <p:cNvSpPr txBox="1">
            <a:spLocks/>
          </p:cNvSpPr>
          <p:nvPr/>
        </p:nvSpPr>
        <p:spPr>
          <a:xfrm>
            <a:off x="1281545" y="2878571"/>
            <a:ext cx="10515600" cy="4351338"/>
          </a:xfrm>
          <a:prstGeom prst="rect">
            <a:avLst/>
          </a:prstGeom>
        </p:spPr>
        <p:txBody>
          <a:bodyPr/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s-ES">
                <a:latin typeface="DINPro-Light" panose="02000504040000020003" pitchFamily="2" charset="0"/>
              </a:rPr>
              <a:t>None	</a:t>
            </a:r>
            <a:endParaRPr lang="es-ES" dirty="0">
              <a:latin typeface="DINPro-Light" panose="0200050404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62503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56;p26">
            <a:extLst>
              <a:ext uri="{FF2B5EF4-FFF2-40B4-BE49-F238E27FC236}">
                <a16:creationId xmlns:a16="http://schemas.microsoft.com/office/drawing/2014/main" id="{586F7909-42B9-8948-9368-19CEA6014F5B}"/>
              </a:ext>
            </a:extLst>
          </p:cNvPr>
          <p:cNvSpPr txBox="1">
            <a:spLocks/>
          </p:cNvSpPr>
          <p:nvPr/>
        </p:nvSpPr>
        <p:spPr>
          <a:xfrm>
            <a:off x="1258163" y="386158"/>
            <a:ext cx="13787394" cy="1306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s-ES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568B2"/>
              </a:buClr>
              <a:buSzPts val="2000"/>
              <a:buFont typeface="Arial"/>
              <a:buNone/>
              <a:tabLst/>
              <a:defRPr kumimoji="0" sz="2400" b="0" i="0" u="none" strike="noStrike" kern="0" cap="none" spc="0" normalizeH="0" baseline="0">
                <a:ln>
                  <a:noFill/>
                </a:ln>
                <a:solidFill>
                  <a:srgbClr val="2568B2"/>
                </a:solidFill>
                <a:effectLst/>
                <a:uLnTx/>
                <a:uFillTx/>
                <a:latin typeface="DINPro-Light" panose="02000504040000020003" pitchFamily="2" charset="0"/>
                <a:ea typeface="Arial"/>
                <a:cs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 defTabSz="1828800" hangingPunct="1"/>
            <a:r>
              <a:rPr lang="en-US" sz="4800" dirty="0">
                <a:sym typeface="Arial"/>
              </a:rPr>
              <a:t>Challenges / Opportunities</a:t>
            </a:r>
          </a:p>
        </p:txBody>
      </p:sp>
      <p:sp>
        <p:nvSpPr>
          <p:cNvPr id="2025" name="Google Shape;74;p27">
            <a:extLst>
              <a:ext uri="{FF2B5EF4-FFF2-40B4-BE49-F238E27FC236}">
                <a16:creationId xmlns:a16="http://schemas.microsoft.com/office/drawing/2014/main" id="{FF5692F0-1D32-6346-98DC-6C1316F04CD0}"/>
              </a:ext>
            </a:extLst>
          </p:cNvPr>
          <p:cNvSpPr txBox="1">
            <a:spLocks/>
          </p:cNvSpPr>
          <p:nvPr/>
        </p:nvSpPr>
        <p:spPr>
          <a:xfrm>
            <a:off x="16151612" y="11719535"/>
            <a:ext cx="7010704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8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543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Char char="–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14400" indent="-457200" algn="r" defTabSz="1828800" hangingPunct="1"/>
            <a:endParaRPr lang="en-GB" sz="3200" kern="1200" dirty="0">
              <a:latin typeface="Calibri Light" panose="020F0302020204030204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23AE62A-D9A6-30DD-9952-EB69D29B8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81" y="3976059"/>
            <a:ext cx="16256000" cy="789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D74F799-74AC-B1E4-E5FD-1822E55CBE11}"/>
              </a:ext>
            </a:extLst>
          </p:cNvPr>
          <p:cNvSpPr txBox="1"/>
          <p:nvPr/>
        </p:nvSpPr>
        <p:spPr>
          <a:xfrm>
            <a:off x="822147" y="2326409"/>
            <a:ext cx="84192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latin typeface="DINPro-Regular" panose="02000503030000020004" pitchFamily="2" charset="0"/>
              </a:rPr>
              <a:t>Immuno</a:t>
            </a:r>
            <a:r>
              <a:rPr lang="fr-FR" sz="6000" dirty="0">
                <a:latin typeface="DINPro-Regular" panose="02000503030000020004" pitchFamily="2" charset="0"/>
              </a:rPr>
              <a:t>-PET </a:t>
            </a:r>
            <a:r>
              <a:rPr lang="fr-FR" sz="6000" dirty="0" err="1">
                <a:latin typeface="DINPro-Regular" panose="02000503030000020004" pitchFamily="2" charset="0"/>
              </a:rPr>
              <a:t>imaging</a:t>
            </a:r>
            <a:r>
              <a:rPr lang="fr-FR" sz="6000" dirty="0">
                <a:latin typeface="DINPro-Regular" panose="02000503030000020004" pitchFamily="2" charset="0"/>
              </a:rPr>
              <a:t>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6FC892E-06EF-38E5-5EDF-47A5BE311135}"/>
              </a:ext>
            </a:extLst>
          </p:cNvPr>
          <p:cNvSpPr txBox="1"/>
          <p:nvPr/>
        </p:nvSpPr>
        <p:spPr>
          <a:xfrm>
            <a:off x="16957927" y="11389591"/>
            <a:ext cx="4636193" cy="738660"/>
          </a:xfrm>
          <a:prstGeom prst="rect">
            <a:avLst/>
          </a:prstGeom>
          <a:noFill/>
        </p:spPr>
        <p:txBody>
          <a:bodyPr wrap="none" lIns="243834" tIns="121918" rIns="243834" bIns="121918" rtlCol="0">
            <a:spAutoFit/>
          </a:bodyPr>
          <a:lstStyle/>
          <a:p>
            <a:pPr algn="l" defTabSz="1828800" hangingPunct="1"/>
            <a:r>
              <a:rPr lang="fr-FR" sz="32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Farwell</a:t>
            </a:r>
            <a:r>
              <a:rPr lang="fr-FR" sz="32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 et al JNM 2022</a:t>
            </a:r>
            <a:endParaRPr lang="en-US" sz="3200" kern="1200" dirty="0">
              <a:solidFill>
                <a:prstClr val="black"/>
              </a:solidFill>
              <a:latin typeface="DINPro-Light" panose="02000504040000020003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7B60A5F-E089-7D4D-47BF-33CA96D8C490}"/>
              </a:ext>
            </a:extLst>
          </p:cNvPr>
          <p:cNvSpPr txBox="1"/>
          <p:nvPr/>
        </p:nvSpPr>
        <p:spPr>
          <a:xfrm>
            <a:off x="11330229" y="9131943"/>
            <a:ext cx="33551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fr-FR" baseline="30000" dirty="0">
                <a:solidFill>
                  <a:srgbClr val="574143"/>
                </a:solidFill>
                <a:effectLst/>
                <a:latin typeface="DINPro-Light" panose="02000504040000020003" pitchFamily="2" charset="0"/>
              </a:rPr>
              <a:t>89</a:t>
            </a:r>
            <a:r>
              <a:rPr lang="fr-FR" dirty="0">
                <a:solidFill>
                  <a:srgbClr val="574143"/>
                </a:solidFill>
                <a:effectLst/>
                <a:latin typeface="DINPro-Light" panose="02000504040000020003" pitchFamily="2" charset="0"/>
              </a:rPr>
              <a:t>Zr-Df-IAB22M2C</a:t>
            </a:r>
          </a:p>
          <a:p>
            <a:pPr algn="l" fontAlgn="base"/>
            <a:endParaRPr lang="fr-FR" dirty="0">
              <a:solidFill>
                <a:srgbClr val="574143"/>
              </a:solidFill>
              <a:latin typeface="DINPro-Light" panose="02000504040000020003" pitchFamily="2" charset="0"/>
            </a:endParaRPr>
          </a:p>
          <a:p>
            <a:pPr algn="l" fontAlgn="base"/>
            <a:r>
              <a:rPr lang="fr-FR" dirty="0" err="1">
                <a:solidFill>
                  <a:srgbClr val="574143"/>
                </a:solidFill>
                <a:effectLst/>
                <a:latin typeface="DINPro-Light" panose="02000504040000020003" pitchFamily="2" charset="0"/>
              </a:rPr>
              <a:t>Radiolabeled</a:t>
            </a:r>
            <a:r>
              <a:rPr lang="fr-FR" dirty="0">
                <a:solidFill>
                  <a:srgbClr val="574143"/>
                </a:solidFill>
                <a:effectLst/>
                <a:latin typeface="DINPro-Light" panose="02000504040000020003" pitchFamily="2" charset="0"/>
              </a:rPr>
              <a:t> Anti-CD8 </a:t>
            </a:r>
            <a:r>
              <a:rPr lang="fr-FR" dirty="0" err="1">
                <a:solidFill>
                  <a:srgbClr val="574143"/>
                </a:solidFill>
                <a:effectLst/>
                <a:latin typeface="DINPro-Light" panose="02000504040000020003" pitchFamily="2" charset="0"/>
              </a:rPr>
              <a:t>Minibody</a:t>
            </a:r>
            <a:endParaRPr lang="fr-FR" dirty="0">
              <a:solidFill>
                <a:srgbClr val="574143"/>
              </a:solidFill>
              <a:effectLst/>
              <a:latin typeface="DINPro-Light" panose="02000504040000020003" pitchFamily="2" charset="0"/>
            </a:endParaRPr>
          </a:p>
          <a:p>
            <a:pPr algn="l" fontAlgn="base"/>
            <a:endParaRPr lang="fr-FR" dirty="0">
              <a:solidFill>
                <a:srgbClr val="574143"/>
              </a:solidFill>
              <a:effectLst/>
              <a:latin typeface="DINPro-Light" panose="0200050404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360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245;p31">
            <a:extLst>
              <a:ext uri="{FF2B5EF4-FFF2-40B4-BE49-F238E27FC236}">
                <a16:creationId xmlns:a16="http://schemas.microsoft.com/office/drawing/2014/main" id="{6A7F2B4D-992A-D340-A5E5-B21EFE49BC57}"/>
              </a:ext>
            </a:extLst>
          </p:cNvPr>
          <p:cNvSpPr txBox="1"/>
          <p:nvPr/>
        </p:nvSpPr>
        <p:spPr>
          <a:xfrm>
            <a:off x="2966225" y="4633099"/>
            <a:ext cx="18369774" cy="461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571500" indent="-571500" algn="l" defTabSz="1828800" hangingPunct="1">
              <a:lnSpc>
                <a:spcPct val="150000"/>
              </a:lnSpc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4800" kern="1200" dirty="0">
                <a:solidFill>
                  <a:srgbClr val="5B9BD5">
                    <a:lumMod val="75000"/>
                  </a:srgbClr>
                </a:solidFill>
                <a:latin typeface="DINPro-Light" panose="02000504040000020003" pitchFamily="2" charset="0"/>
                <a:ea typeface="Arial"/>
                <a:cs typeface="Arial"/>
                <a:sym typeface="Arial"/>
              </a:rPr>
              <a:t>Heterogeneity</a:t>
            </a:r>
            <a:r>
              <a:rPr lang="en-US" sz="4800" kern="1200" dirty="0">
                <a:solidFill>
                  <a:srgbClr val="000000"/>
                </a:solidFill>
                <a:latin typeface="DINPro-Light" panose="02000504040000020003" pitchFamily="2" charset="0"/>
                <a:ea typeface="Arial"/>
                <a:cs typeface="Arial"/>
                <a:sym typeface="Arial"/>
              </a:rPr>
              <a:t> is a major challenge for radiomics studies</a:t>
            </a:r>
            <a:endParaRPr sz="4800" kern="1200" dirty="0">
              <a:solidFill>
                <a:srgbClr val="000000"/>
              </a:solidFill>
              <a:latin typeface="DINPro-Light" panose="02000504040000020003" pitchFamily="2" charset="0"/>
              <a:ea typeface="Arial"/>
              <a:cs typeface="Arial"/>
              <a:sym typeface="Arial"/>
            </a:endParaRPr>
          </a:p>
          <a:p>
            <a:pPr marL="571500" indent="-571500" algn="l" defTabSz="1828800" hangingPunct="1">
              <a:lnSpc>
                <a:spcPct val="150000"/>
              </a:lnSpc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4800" kern="1200" dirty="0">
                <a:solidFill>
                  <a:srgbClr val="5B9BD5">
                    <a:lumMod val="75000"/>
                  </a:srgbClr>
                </a:solidFill>
                <a:latin typeface="DINPro-Light" panose="02000504040000020003" pitchFamily="2" charset="0"/>
                <a:ea typeface="Arial"/>
                <a:cs typeface="Arial"/>
                <a:sym typeface="Arial"/>
              </a:rPr>
              <a:t>Improve knowledge: </a:t>
            </a:r>
            <a:r>
              <a:rPr lang="en-US" sz="4800" kern="1200" dirty="0">
                <a:solidFill>
                  <a:prstClr val="black"/>
                </a:solidFill>
                <a:latin typeface="DINPro-Light" panose="02000504040000020003" pitchFamily="2" charset="0"/>
                <a:ea typeface="Arial"/>
                <a:cs typeface="Arial"/>
                <a:sym typeface="Arial"/>
              </a:rPr>
              <a:t>tumor biology &amp; radioimmunotherapy </a:t>
            </a:r>
          </a:p>
          <a:p>
            <a:pPr marL="571500" indent="-571500" algn="l" defTabSz="1828800" hangingPunct="1">
              <a:lnSpc>
                <a:spcPct val="150000"/>
              </a:lnSpc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4800" kern="1200" dirty="0">
                <a:solidFill>
                  <a:srgbClr val="5B9BD5">
                    <a:lumMod val="75000"/>
                  </a:srgbClr>
                </a:solidFill>
                <a:latin typeface="DINPro-Light" panose="02000504040000020003" pitchFamily="2" charset="0"/>
                <a:ea typeface="Arial"/>
                <a:cs typeface="Arial"/>
                <a:sym typeface="Arial"/>
              </a:rPr>
              <a:t>Non-invasive way for selection of radiotherapy targets</a:t>
            </a:r>
          </a:p>
          <a:p>
            <a:pPr marL="571500" indent="-571500" algn="l" defTabSz="1828800" hangingPunct="1">
              <a:lnSpc>
                <a:spcPct val="150000"/>
              </a:lnSpc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4800" kern="1200" dirty="0">
                <a:solidFill>
                  <a:srgbClr val="5B9BD5">
                    <a:lumMod val="75000"/>
                  </a:srgbClr>
                </a:solidFill>
                <a:latin typeface="DINPro-Light" panose="02000504040000020003" pitchFamily="2" charset="0"/>
                <a:ea typeface="Arial"/>
                <a:cs typeface="Arial"/>
                <a:sym typeface="Arial"/>
              </a:rPr>
              <a:t>Importance of appropriate radiomics study design</a:t>
            </a:r>
            <a:endParaRPr sz="4800" kern="1200" dirty="0">
              <a:solidFill>
                <a:srgbClr val="5B9BD5">
                  <a:lumMod val="75000"/>
                </a:srgbClr>
              </a:solidFill>
              <a:latin typeface="DINPro-Light" panose="02000504040000020003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61" name="Espace réservé de la date 3">
            <a:extLst>
              <a:ext uri="{FF2B5EF4-FFF2-40B4-BE49-F238E27FC236}">
                <a16:creationId xmlns:a16="http://schemas.microsoft.com/office/drawing/2014/main" id="{9E79D8DA-3C19-A94D-8567-8D070FF2BA8A}"/>
              </a:ext>
            </a:extLst>
          </p:cNvPr>
          <p:cNvSpPr txBox="1">
            <a:spLocks/>
          </p:cNvSpPr>
          <p:nvPr/>
        </p:nvSpPr>
        <p:spPr>
          <a:xfrm>
            <a:off x="1270000" y="13055601"/>
            <a:ext cx="5689600" cy="730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defRPr/>
            </a:pPr>
            <a:fld id="{02D959B6-2151-4447-82EA-B7D61A1592E4}" type="datetime1">
              <a:rPr lang="fr-FR" sz="2800">
                <a:solidFill>
                  <a:prstClr val="white"/>
                </a:solidFill>
              </a:rPr>
              <a:pPr defTabSz="1828800">
                <a:defRPr/>
              </a:pPr>
              <a:t>27/09/2022</a:t>
            </a:fld>
            <a:endParaRPr lang="fr-FR" sz="2800" dirty="0">
              <a:solidFill>
                <a:prstClr val="white"/>
              </a:solidFill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A5346AA6-AA93-7B42-B580-7A8BFE077E37}"/>
              </a:ext>
            </a:extLst>
          </p:cNvPr>
          <p:cNvSpPr txBox="1">
            <a:spLocks/>
          </p:cNvSpPr>
          <p:nvPr/>
        </p:nvSpPr>
        <p:spPr bwMode="auto">
          <a:xfrm>
            <a:off x="1270000" y="2090676"/>
            <a:ext cx="7553320" cy="1337788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 lnSpcReduction="1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DINPro-Light" panose="02000504040000020003" pitchFamily="2" charset="0"/>
                <a:ea typeface="+mj-ea"/>
                <a:cs typeface="+mj-cs"/>
              </a:defRPr>
            </a:lvl1pPr>
          </a:lstStyle>
          <a:p>
            <a:pPr algn="l" defTabSz="1828800" hangingPunct="1"/>
            <a:r>
              <a:rPr lang="en-US" sz="8800" kern="1200" dirty="0">
                <a:solidFill>
                  <a:prstClr val="black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219639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1">
            <a:extLst>
              <a:ext uri="{FF2B5EF4-FFF2-40B4-BE49-F238E27FC236}">
                <a16:creationId xmlns:a16="http://schemas.microsoft.com/office/drawing/2014/main" id="{14005B78-6B05-AF4D-9D76-258ABF87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21" y="1602705"/>
            <a:ext cx="21031200" cy="2651126"/>
          </a:xfrm>
        </p:spPr>
        <p:txBody>
          <a:bodyPr>
            <a:normAutofit/>
          </a:bodyPr>
          <a:lstStyle/>
          <a:p>
            <a:r>
              <a:rPr lang="fr-FR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DINPro-Regular" panose="02000503030000020004" pitchFamily="2" charset="0"/>
              </a:rPr>
              <a:t>U1030 and collaborations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9987556-9CDF-B64B-B22D-297E0962979F}"/>
              </a:ext>
            </a:extLst>
          </p:cNvPr>
          <p:cNvSpPr txBox="1">
            <a:spLocks/>
          </p:cNvSpPr>
          <p:nvPr/>
        </p:nvSpPr>
        <p:spPr>
          <a:xfrm>
            <a:off x="1461362" y="1198141"/>
            <a:ext cx="12030180" cy="1206514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828800"/>
            <a:endParaRPr lang="fr-FR" sz="6400" u="sng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E8A7DA-02BF-834B-8EFD-5C5BCC7B756B}"/>
              </a:ext>
            </a:extLst>
          </p:cNvPr>
          <p:cNvSpPr/>
          <p:nvPr/>
        </p:nvSpPr>
        <p:spPr>
          <a:xfrm>
            <a:off x="691215" y="3978378"/>
            <a:ext cx="6714628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/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Pr. Éric DEUTSCH (PU-PH)</a:t>
            </a:r>
            <a:endParaRPr lang="fr-FR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/>
            </a:endParaRPr>
          </a:p>
          <a:p>
            <a:pPr algn="l" defTabSz="1828800" hangingPunct="1"/>
            <a:endParaRPr lang="fr-FR" sz="1800" i="1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marL="342900" indent="-342900" algn="l" defTabSz="1828800" hangingPunct="1">
              <a:buFont typeface="Arial" panose="020B0604020202020204" pitchFamily="34" charset="0"/>
              <a:buChar char="•"/>
            </a:pPr>
            <a:r>
              <a:rPr lang="fr-FR" b="1" i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Researchers</a:t>
            </a:r>
            <a:endParaRPr lang="fr-FR" b="1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/>
            </a:endParaRPr>
          </a:p>
          <a:p>
            <a:pPr algn="l" defTabSz="1828800" hangingPunct="1"/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Dr. Charlotte ROBERT (MCU)</a:t>
            </a:r>
            <a:endParaRPr lang="fr-FR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/>
            </a:endParaRPr>
          </a:p>
          <a:p>
            <a:pPr algn="l" defTabSz="1828800" hangingPunct="1"/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Dr. Maria VAKALOPOULOU (MCU)</a:t>
            </a:r>
            <a:endParaRPr lang="fr-FR" b="1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/>
            </a:endParaRPr>
          </a:p>
          <a:p>
            <a:pPr algn="l" defTabSz="1828800" hangingPunct="1"/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Ibrahima DIALLO (IR)</a:t>
            </a:r>
            <a:endParaRPr lang="fr-FR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/>
            </a:endParaRPr>
          </a:p>
          <a:p>
            <a:pPr algn="l" defTabSz="1828800" hangingPunct="1"/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Cristina VERES (IR)</a:t>
            </a:r>
          </a:p>
          <a:p>
            <a:pPr algn="l" defTabSz="1828800" hangingPunct="1"/>
            <a:endParaRPr lang="fr-FR" sz="2100" i="1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marL="342900" indent="-342900" algn="l" defTabSz="1828800" hangingPunct="1">
              <a:buFont typeface="Arial" panose="020B0604020202020204" pitchFamily="34" charset="0"/>
              <a:buChar char="•"/>
            </a:pPr>
            <a:r>
              <a:rPr lang="fr-FR" b="1" i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Post-doc</a:t>
            </a:r>
            <a:endParaRPr lang="fr-FR" b="1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/>
            </a:endParaRPr>
          </a:p>
          <a:p>
            <a:pPr algn="l" defTabSz="1828800" hangingPunct="1"/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</a:rPr>
              <a:t>Dr. </a:t>
            </a:r>
            <a:r>
              <a:rPr lang="fr-FR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</a:rPr>
              <a:t>Rahimeh</a:t>
            </a:r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</a:rPr>
              <a:t> ROUHI (Gustave Roussy)</a:t>
            </a:r>
          </a:p>
          <a:p>
            <a:pPr algn="l" defTabSz="1828800" hangingPunct="1"/>
            <a:b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</a:rPr>
            </a:br>
            <a:endParaRPr lang="fr-FR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A42E73-E243-344A-ABFD-387092F3AAEA}"/>
              </a:ext>
            </a:extLst>
          </p:cNvPr>
          <p:cNvSpPr/>
          <p:nvPr/>
        </p:nvSpPr>
        <p:spPr>
          <a:xfrm>
            <a:off x="606421" y="7885724"/>
            <a:ext cx="64886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828800" hangingPunct="1">
              <a:buFont typeface="Arial" panose="020B0604020202020204" pitchFamily="34" charset="0"/>
              <a:buChar char="•"/>
            </a:pPr>
            <a:r>
              <a:rPr lang="fr-FR" b="1" i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PhD </a:t>
            </a:r>
            <a:r>
              <a:rPr lang="fr-FR" b="1" i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students</a:t>
            </a:r>
            <a:r>
              <a:rPr lang="fr-FR" b="1" i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 </a:t>
            </a:r>
            <a:endParaRPr lang="fr-FR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/>
            </a:endParaRPr>
          </a:p>
          <a:p>
            <a:pPr algn="l" defTabSz="1828800" hangingPunct="1"/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Nathan BENZAZON </a:t>
            </a:r>
            <a:endParaRPr lang="fr-FR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/>
            </a:endParaRPr>
          </a:p>
          <a:p>
            <a:pPr algn="l" defTabSz="1828800" hangingPunct="1"/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Théophraste HENRY (MD)</a:t>
            </a:r>
          </a:p>
          <a:p>
            <a:pPr algn="l" defTabSz="1828800" hangingPunct="1"/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Marvin LEROUSSEAU</a:t>
            </a:r>
          </a:p>
          <a:p>
            <a:pPr algn="l" defTabSz="1828800" hangingPunct="1"/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</a:rPr>
              <a:t>Amaury LEROY (</a:t>
            </a:r>
            <a:r>
              <a:rPr lang="fr-FR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</a:rPr>
              <a:t>Therapanacea</a:t>
            </a:r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</a:rPr>
              <a:t>, Gustave Roussy) </a:t>
            </a:r>
          </a:p>
          <a:p>
            <a:pPr algn="l" defTabSz="1828800" hangingPunct="1"/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</a:rPr>
              <a:t>Sonia MARTINOT (</a:t>
            </a:r>
            <a:r>
              <a:rPr lang="fr-FR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</a:rPr>
              <a:t>Therapanacea</a:t>
            </a:r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</a:rPr>
              <a:t>, Gustave Roussy, Centrale Supélec)</a:t>
            </a:r>
          </a:p>
          <a:p>
            <a:pPr algn="l" defTabSz="1828800" hangingPunct="1"/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Stéphane NIYOTEKA (Doctorant)</a:t>
            </a:r>
          </a:p>
          <a:p>
            <a:pPr algn="l" defTabSz="1828800" hangingPunct="1"/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</a:rPr>
              <a:t>François DE KERMENGUY (Paris Saclay)</a:t>
            </a:r>
            <a:endParaRPr lang="fr-FR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algn="l" defTabSz="1828800" hangingPunct="1"/>
            <a:endParaRPr lang="fr-FR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/>
            </a:endParaRPr>
          </a:p>
          <a:p>
            <a:pPr marL="342900" indent="-342900" algn="l" defTabSz="1828800" hangingPunct="1">
              <a:buFont typeface="Arial" panose="020B0604020202020204" pitchFamily="34" charset="0"/>
              <a:buChar char="•"/>
            </a:pPr>
            <a:r>
              <a:rPr lang="fr-FR" b="1" i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Chef de projet </a:t>
            </a:r>
            <a:endParaRPr lang="fr-FR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/>
            </a:endParaRPr>
          </a:p>
          <a:p>
            <a:pPr algn="l" defTabSz="1828800" hangingPunct="1"/>
            <a:r>
              <a:rPr lang="fr-FR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</a:rPr>
              <a:t>Vjona</a:t>
            </a:r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</a:rPr>
              <a:t> CIFLIKU</a:t>
            </a:r>
          </a:p>
        </p:txBody>
      </p:sp>
      <p:sp>
        <p:nvSpPr>
          <p:cNvPr id="27" name="Rectangle à coins arrondis 6">
            <a:extLst>
              <a:ext uri="{FF2B5EF4-FFF2-40B4-BE49-F238E27FC236}">
                <a16:creationId xmlns:a16="http://schemas.microsoft.com/office/drawing/2014/main" id="{6234C5A5-C4D6-0940-8ED4-E7750F3B571A}"/>
              </a:ext>
            </a:extLst>
          </p:cNvPr>
          <p:cNvSpPr/>
          <p:nvPr/>
        </p:nvSpPr>
        <p:spPr>
          <a:xfrm>
            <a:off x="408714" y="3646225"/>
            <a:ext cx="6799422" cy="9409376"/>
          </a:xfrm>
          <a:prstGeom prst="round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srgbClr val="A5A5A5">
                  <a:lumMod val="20000"/>
                  <a:lumOff val="80000"/>
                </a:srgbClr>
              </a:solidFill>
              <a:latin typeface="Calibri" panose="020F0502020204030204"/>
            </a:endParaRPr>
          </a:p>
        </p:txBody>
      </p:sp>
      <p:pic>
        <p:nvPicPr>
          <p:cNvPr id="29" name="image1.png" descr="image1.png">
            <a:extLst>
              <a:ext uri="{FF2B5EF4-FFF2-40B4-BE49-F238E27FC236}">
                <a16:creationId xmlns:a16="http://schemas.microsoft.com/office/drawing/2014/main" id="{832D7057-FD88-0E49-A116-20FD6E513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338" y1="19735" x2="9338" y2="19735"/>
                        <a14:foregroundMark x1="20557" y1="26792" x2="20557" y2="26792"/>
                        <a14:foregroundMark x1="33519" y1="26240" x2="33519" y2="26240"/>
                        <a14:foregroundMark x1="43693" y1="27784" x2="43693" y2="27784"/>
                        <a14:foregroundMark x1="50871" y1="29989" x2="50871" y2="29989"/>
                        <a14:foregroundMark x1="59373" y1="29438" x2="59373" y2="29438"/>
                        <a14:foregroundMark x1="69268" y1="32194" x2="69268" y2="32194"/>
                        <a14:foregroundMark x1="81185" y1="28335" x2="81185" y2="28335"/>
                        <a14:foregroundMark x1="76376" y1="45645" x2="76376" y2="45645"/>
                        <a14:foregroundMark x1="85226" y1="51047" x2="85226" y2="51047"/>
                        <a14:foregroundMark x1="80139" y1="68247" x2="80139" y2="68247"/>
                        <a14:foregroundMark x1="69895" y1="70893" x2="69895" y2="70893"/>
                        <a14:foregroundMark x1="66829" y1="52591" x2="66829" y2="52591"/>
                        <a14:foregroundMark x1="54286" y1="50496" x2="54286" y2="50496"/>
                        <a14:foregroundMark x1="42369" y1="49394" x2="42369" y2="49394"/>
                        <a14:foregroundMark x1="28711" y1="47740" x2="28711" y2="47740"/>
                        <a14:foregroundMark x1="49129" y1="70121" x2="49129" y2="70121"/>
                        <a14:foregroundMark x1="46620" y1="73760" x2="46620" y2="73760"/>
                        <a14:foregroundMark x1="42300" y1="73760" x2="42300" y2="73760"/>
                        <a14:foregroundMark x1="40627" y1="70783" x2="40627" y2="70783"/>
                        <a14:foregroundMark x1="37979" y1="69129" x2="37979" y2="69129"/>
                        <a14:foregroundMark x1="37840" y1="73098" x2="37840" y2="73098"/>
                        <a14:foregroundMark x1="36307" y1="71996" x2="36307" y2="71996"/>
                        <a14:foregroundMark x1="31010" y1="71775" x2="31010" y2="71775"/>
                        <a14:foregroundMark x1="27944" y1="72878" x2="27944" y2="72878"/>
                        <a14:foregroundMark x1="23345" y1="71003" x2="23345" y2="71003"/>
                        <a14:foregroundMark x1="20348" y1="68578" x2="20348" y2="68578"/>
                        <a14:foregroundMark x1="16794" y1="71444" x2="16794" y2="71444"/>
                        <a14:foregroundMark x1="13868" y1="73649" x2="13868" y2="73649"/>
                        <a14:foregroundMark x1="9756" y1="68578" x2="9756" y2="68578"/>
                        <a14:foregroundMark x1="8571" y1="77949" x2="8571" y2="77949"/>
                        <a14:foregroundMark x1="12056" y1="82249" x2="12056" y2="82249"/>
                        <a14:foregroundMark x1="15401" y1="82249" x2="15401" y2="82249"/>
                        <a14:foregroundMark x1="19164" y1="81477" x2="19164" y2="81477"/>
                        <a14:foregroundMark x1="23554" y1="82580" x2="23554" y2="82580"/>
                        <a14:foregroundMark x1="28293" y1="80595" x2="28293" y2="80595"/>
                        <a14:foregroundMark x1="31220" y1="81698" x2="31220" y2="81698"/>
                        <a14:foregroundMark x1="34913" y1="80706" x2="34913" y2="80706"/>
                        <a14:foregroundMark x1="38467" y1="79603" x2="38467" y2="79603"/>
                        <a14:foregroundMark x1="40348" y1="79493" x2="40348" y2="79493"/>
                        <a14:backgroundMark x1="52892" y1="27343" x2="52892" y2="27343"/>
                        <a14:backgroundMark x1="43345" y1="70121" x2="43345" y2="70121"/>
                        <a14:backgroundMark x1="38328" y1="71224" x2="38328" y2="71224"/>
                        <a14:backgroundMark x1="35261" y1="71003" x2="35261" y2="71003"/>
                        <a14:backgroundMark x1="27108" y1="69680" x2="27108" y2="69680"/>
                        <a14:backgroundMark x1="13031" y1="71775" x2="13031" y2="71775"/>
                        <a14:backgroundMark x1="13380" y1="78170" x2="13380" y2="78170"/>
                        <a14:backgroundMark x1="16725" y1="80044" x2="16725" y2="80044"/>
                        <a14:backgroundMark x1="23902" y1="79824" x2="23902" y2="79824"/>
                        <a14:backgroundMark x1="29338" y1="78280" x2="29338" y2="78280"/>
                        <a14:backgroundMark x1="32404" y1="80044" x2="32404" y2="80044"/>
                        <a14:backgroundMark x1="35889" y1="78170" x2="35889" y2="781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65567" y="712863"/>
            <a:ext cx="3126214" cy="1975942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528B187-0CBB-9C4A-A7A0-3A54E9310D61}"/>
              </a:ext>
            </a:extLst>
          </p:cNvPr>
          <p:cNvSpPr/>
          <p:nvPr/>
        </p:nvSpPr>
        <p:spPr>
          <a:xfrm>
            <a:off x="7888062" y="4102394"/>
            <a:ext cx="61190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828800" hangingPunct="1">
              <a:buFont typeface="Arial" panose="020B0604020202020204" pitchFamily="34" charset="0"/>
              <a:buChar char="•"/>
            </a:pPr>
            <a:r>
              <a:rPr lang="fr-FR" b="1" i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CentraleSupélec</a:t>
            </a:r>
            <a:r>
              <a:rPr lang="fr-FR" b="1" i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/ </a:t>
            </a:r>
            <a:r>
              <a:rPr lang="fr-FR" b="1" i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Therapanacea</a:t>
            </a:r>
            <a:endParaRPr lang="fr-FR" b="1" i="1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algn="l" defTabSz="1828800" hangingPunct="1"/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Pr. Nikos </a:t>
            </a:r>
            <a:r>
              <a:rPr lang="fr-FR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Paragios</a:t>
            </a:r>
            <a:endParaRPr lang="fr-FR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/>
            </a:endParaRPr>
          </a:p>
          <a:p>
            <a:pPr marL="342900" indent="-342900" algn="l" defTabSz="1828800" hangingPunct="1">
              <a:buFont typeface="Arial" panose="020B0604020202020204" pitchFamily="34" charset="0"/>
              <a:buChar char="•"/>
            </a:pPr>
            <a:endParaRPr lang="fr-FR" i="1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marL="342900" indent="-342900" algn="l" defTabSz="1828800" hangingPunct="1">
              <a:buFont typeface="Arial" panose="020B0604020202020204" pitchFamily="34" charset="0"/>
              <a:buChar char="•"/>
            </a:pPr>
            <a:r>
              <a:rPr lang="fr-FR" b="1" i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Ghent</a:t>
            </a:r>
            <a:r>
              <a:rPr lang="fr-FR" b="1" i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</a:t>
            </a:r>
            <a:r>
              <a:rPr lang="fr-FR" b="1" i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university</a:t>
            </a:r>
            <a:endParaRPr lang="fr-FR" b="1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/>
            </a:endParaRPr>
          </a:p>
          <a:p>
            <a:pPr algn="l" defTabSz="1828800" hangingPunct="1"/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Pr. Piet Ost</a:t>
            </a:r>
          </a:p>
          <a:p>
            <a:pPr algn="l" defTabSz="1828800" hangingPunct="1"/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Dr. Nora </a:t>
            </a:r>
            <a:r>
              <a:rPr lang="fr-FR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Sundahl</a:t>
            </a:r>
            <a:endParaRPr lang="fr-FR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algn="l" defTabSz="1828800" hangingPunct="1"/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Dr. Mathieu </a:t>
            </a:r>
            <a:r>
              <a:rPr lang="fr-FR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Spaas</a:t>
            </a:r>
            <a:endParaRPr lang="fr-FR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algn="l" defTabSz="1828800" hangingPunct="1"/>
            <a:endParaRPr lang="fr-FR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algn="l" defTabSz="1828800" hangingPunct="1"/>
            <a:endParaRPr lang="fr-FR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algn="l" defTabSz="1828800" hangingPunct="1"/>
            <a:b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</a:rPr>
            </a:br>
            <a:endParaRPr lang="fr-FR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/>
            </a:endParaRPr>
          </a:p>
        </p:txBody>
      </p:sp>
      <p:sp>
        <p:nvSpPr>
          <p:cNvPr id="36" name="Rectangle à coins arrondis 6">
            <a:extLst>
              <a:ext uri="{FF2B5EF4-FFF2-40B4-BE49-F238E27FC236}">
                <a16:creationId xmlns:a16="http://schemas.microsoft.com/office/drawing/2014/main" id="{034A34CA-45AC-0B41-B8E1-213465317D47}"/>
              </a:ext>
            </a:extLst>
          </p:cNvPr>
          <p:cNvSpPr/>
          <p:nvPr/>
        </p:nvSpPr>
        <p:spPr>
          <a:xfrm>
            <a:off x="7642360" y="3753356"/>
            <a:ext cx="15577320" cy="3535270"/>
          </a:xfrm>
          <a:prstGeom prst="round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srgbClr val="A5A5A5">
                  <a:lumMod val="20000"/>
                  <a:lumOff val="80000"/>
                </a:srgbClr>
              </a:solidFill>
              <a:latin typeface="Calibri" panose="020F0502020204030204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2887DA21-3059-664E-8F3F-A43B8A4D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59" y="1273337"/>
            <a:ext cx="3718058" cy="929514"/>
          </a:xfrm>
          <a:prstGeom prst="rect">
            <a:avLst/>
          </a:prstGeom>
        </p:spPr>
      </p:pic>
      <p:sp>
        <p:nvSpPr>
          <p:cNvPr id="38" name="Espace réservé de la date 3">
            <a:extLst>
              <a:ext uri="{FF2B5EF4-FFF2-40B4-BE49-F238E27FC236}">
                <a16:creationId xmlns:a16="http://schemas.microsoft.com/office/drawing/2014/main" id="{A098902A-6A86-EA4A-8D1B-BBE243B6C711}"/>
              </a:ext>
            </a:extLst>
          </p:cNvPr>
          <p:cNvSpPr txBox="1">
            <a:spLocks/>
          </p:cNvSpPr>
          <p:nvPr/>
        </p:nvSpPr>
        <p:spPr>
          <a:xfrm>
            <a:off x="1270000" y="13055601"/>
            <a:ext cx="5689600" cy="730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defRPr/>
            </a:pPr>
            <a:fld id="{02D959B6-2151-4447-82EA-B7D61A1592E4}" type="datetime1">
              <a:rPr lang="fr-FR" sz="2800">
                <a:solidFill>
                  <a:prstClr val="white"/>
                </a:solidFill>
              </a:rPr>
              <a:pPr defTabSz="1828800">
                <a:defRPr/>
              </a:pPr>
              <a:t>28/09/2022</a:t>
            </a:fld>
            <a:endParaRPr lang="fr-FR" sz="2800" dirty="0">
              <a:solidFill>
                <a:prstClr val="white"/>
              </a:solidFill>
            </a:endParaRPr>
          </a:p>
        </p:txBody>
      </p:sp>
      <p:sp>
        <p:nvSpPr>
          <p:cNvPr id="39" name="Espace réservé du numéro de diapositive 5">
            <a:extLst>
              <a:ext uri="{FF2B5EF4-FFF2-40B4-BE49-F238E27FC236}">
                <a16:creationId xmlns:a16="http://schemas.microsoft.com/office/drawing/2014/main" id="{3D863CAB-4C60-3640-AF2B-42860262D1A8}"/>
              </a:ext>
            </a:extLst>
          </p:cNvPr>
          <p:cNvSpPr txBox="1">
            <a:spLocks/>
          </p:cNvSpPr>
          <p:nvPr/>
        </p:nvSpPr>
        <p:spPr>
          <a:xfrm>
            <a:off x="17459326" y="13023851"/>
            <a:ext cx="5689600" cy="730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defRPr/>
            </a:pPr>
            <a:fld id="{5B74336B-2C83-EB42-B658-0CE6E4FB962F}" type="slidenum">
              <a:rPr lang="fr-FR" sz="2800">
                <a:solidFill>
                  <a:prstClr val="white"/>
                </a:solidFill>
              </a:rPr>
              <a:pPr defTabSz="1828800">
                <a:defRPr/>
              </a:pPr>
              <a:t>22</a:t>
            </a:fld>
            <a:endParaRPr lang="fr-FR" sz="2800" dirty="0">
              <a:solidFill>
                <a:prstClr val="white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5D1051B-D5B5-5C4B-91C2-24A2612E0E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" t="28410" r="7698" b="29927"/>
          <a:stretch/>
        </p:blipFill>
        <p:spPr>
          <a:xfrm>
            <a:off x="8435210" y="7465356"/>
            <a:ext cx="13991620" cy="40894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99408B-CFFB-344B-ACA3-52F742D56767}"/>
              </a:ext>
            </a:extLst>
          </p:cNvPr>
          <p:cNvSpPr/>
          <p:nvPr/>
        </p:nvSpPr>
        <p:spPr>
          <a:xfrm>
            <a:off x="13116246" y="3981931"/>
            <a:ext cx="1219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828800" hangingPunct="1">
              <a:buFont typeface="Arial" panose="020B0604020202020204" pitchFamily="34" charset="0"/>
              <a:buChar char="•"/>
            </a:pPr>
            <a:r>
              <a:rPr lang="fr-FR" b="1" i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Erlangen </a:t>
            </a:r>
            <a:r>
              <a:rPr lang="fr-FR" b="1" i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Strahlenklinik</a:t>
            </a:r>
            <a:endParaRPr lang="fr-FR" b="1" i="1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algn="l" defTabSz="1828800" hangingPunct="1"/>
            <a:r>
              <a:rPr lang="fr-FR" i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Pr. Rainer </a:t>
            </a:r>
            <a:r>
              <a:rPr lang="fr-FR" i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Fietkau</a:t>
            </a:r>
            <a:endParaRPr lang="fr-FR" i="1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algn="l" defTabSz="1828800" hangingPunct="1"/>
            <a:r>
              <a:rPr lang="fr-FR" i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Dr. Udo </a:t>
            </a:r>
            <a:r>
              <a:rPr lang="fr-FR" i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Gaipl</a:t>
            </a:r>
            <a:endParaRPr lang="fr-FR" i="1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algn="l" defTabSz="1828800" hangingPunct="1"/>
            <a:r>
              <a:rPr lang="fr-FR" i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Dr. Markus Hecht</a:t>
            </a:r>
          </a:p>
          <a:p>
            <a:pPr marL="342900" indent="-342900" algn="l" defTabSz="1828800" hangingPunct="1">
              <a:buFont typeface="Arial" panose="020B0604020202020204" pitchFamily="34" charset="0"/>
              <a:buChar char="•"/>
            </a:pPr>
            <a:endParaRPr lang="fr-FR" b="1" i="1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marL="342900" indent="-342900" algn="l" defTabSz="1828800" hangingPunct="1">
              <a:buFont typeface="Arial" panose="020B0604020202020204" pitchFamily="34" charset="0"/>
              <a:buChar char="•"/>
            </a:pPr>
            <a:r>
              <a:rPr lang="fr-FR" b="1" i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Fondazione</a:t>
            </a:r>
            <a:r>
              <a:rPr lang="fr-FR" b="1" i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IRCCS </a:t>
            </a:r>
            <a:r>
              <a:rPr lang="fr-FR" b="1" i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Policlinico</a:t>
            </a:r>
            <a:r>
              <a:rPr lang="fr-FR" b="1" i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San Matteo di </a:t>
            </a:r>
            <a:r>
              <a:rPr lang="fr-FR" b="1" i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Pavia</a:t>
            </a:r>
            <a:endParaRPr lang="fr-FR" b="1" i="1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algn="l" defTabSz="1828800" hangingPunct="1"/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Pr. Andrea </a:t>
            </a:r>
            <a:r>
              <a:rPr lang="fr-FR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Filippi</a:t>
            </a:r>
            <a:endParaRPr lang="fr-FR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algn="l" defTabSz="1828800" hangingPunct="1"/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Dr Andrea Lancia</a:t>
            </a:r>
          </a:p>
          <a:p>
            <a:pPr marL="342900" indent="-342900" algn="l" defTabSz="1828800" hangingPunct="1">
              <a:buFont typeface="Arial" panose="020B0604020202020204" pitchFamily="34" charset="0"/>
              <a:buChar char="•"/>
            </a:pPr>
            <a:endParaRPr lang="fr-FR" b="1" i="1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marL="342900" indent="-342900" algn="l" defTabSz="1828800" hangingPunct="1">
              <a:buFont typeface="Arial" panose="020B0604020202020204" pitchFamily="34" charset="0"/>
              <a:buChar char="•"/>
            </a:pPr>
            <a:endParaRPr lang="fr-FR" b="1" i="1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141678-F71E-2546-B364-761575648763}"/>
              </a:ext>
            </a:extLst>
          </p:cNvPr>
          <p:cNvSpPr/>
          <p:nvPr/>
        </p:nvSpPr>
        <p:spPr>
          <a:xfrm>
            <a:off x="17914756" y="3684637"/>
            <a:ext cx="4695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828800" hangingPunct="1">
              <a:buFont typeface="Arial" panose="020B0604020202020204" pitchFamily="34" charset="0"/>
              <a:buChar char="•"/>
            </a:pPr>
            <a:endParaRPr lang="fr-FR" b="1" i="1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marL="342900" indent="-342900" algn="l" defTabSz="1828800" hangingPunct="1">
              <a:buFont typeface="Arial" panose="020B0604020202020204" pitchFamily="34" charset="0"/>
              <a:buChar char="•"/>
            </a:pPr>
            <a:r>
              <a:rPr lang="fr-FR" b="1" i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Parma </a:t>
            </a:r>
            <a:r>
              <a:rPr lang="fr-FR" b="1" i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university</a:t>
            </a:r>
            <a:endParaRPr lang="fr-FR" b="1" i="1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  <a:p>
            <a:pPr algn="l" defTabSz="1828800" hangingPunct="1"/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Dr </a:t>
            </a:r>
            <a:r>
              <a:rPr lang="fr-FR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Giulia</a:t>
            </a:r>
            <a:r>
              <a:rPr lang="fr-FR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 </a:t>
            </a:r>
            <a:r>
              <a:rPr lang="fr-FR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  <a:t>Mazzaschi</a:t>
            </a:r>
            <a:endParaRPr lang="fr-FR" kern="12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C7558B6-06F1-05D4-4265-9A894F4D3C69}"/>
              </a:ext>
            </a:extLst>
          </p:cNvPr>
          <p:cNvSpPr txBox="1">
            <a:spLocks/>
          </p:cNvSpPr>
          <p:nvPr/>
        </p:nvSpPr>
        <p:spPr>
          <a:xfrm>
            <a:off x="539262" y="246650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INPro-Regular" panose="02000503030000020004" pitchFamily="2" charset="0"/>
              </a:rPr>
              <a:t>Thank</a:t>
            </a:r>
            <a:r>
              <a:rPr lang="fr-FR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DINPro-Regular" panose="02000503030000020004" pitchFamily="2" charset="0"/>
              </a:rPr>
              <a:t> </a:t>
            </a:r>
            <a:r>
              <a:rPr lang="fr-FR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INPro-Regular" panose="02000503030000020004" pitchFamily="2" charset="0"/>
              </a:rPr>
              <a:t>you</a:t>
            </a:r>
            <a:r>
              <a:rPr lang="fr-FR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DINPro-Regular" panose="02000503030000020004" pitchFamily="2" charset="0"/>
              </a:rPr>
              <a:t> for </a:t>
            </a:r>
            <a:r>
              <a:rPr lang="fr-FR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INPro-Regular" panose="02000503030000020004" pitchFamily="2" charset="0"/>
              </a:rPr>
              <a:t>your</a:t>
            </a:r>
            <a:r>
              <a:rPr lang="fr-FR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DINPro-Regular" panose="02000503030000020004" pitchFamily="2" charset="0"/>
              </a:rPr>
              <a:t> attention !</a:t>
            </a:r>
          </a:p>
        </p:txBody>
      </p:sp>
      <p:pic>
        <p:nvPicPr>
          <p:cNvPr id="2050" name="Picture 2" descr="Twitter - Wikipedia, la enciclopedia libre">
            <a:extLst>
              <a:ext uri="{FF2B5EF4-FFF2-40B4-BE49-F238E27FC236}">
                <a16:creationId xmlns:a16="http://schemas.microsoft.com/office/drawing/2014/main" id="{3998E9CA-84F0-102A-5A90-729591123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64" y="11894889"/>
            <a:ext cx="726060" cy="59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D7B7905-471C-3208-B3EE-B549F43BBC66}"/>
              </a:ext>
            </a:extLst>
          </p:cNvPr>
          <p:cNvSpPr txBox="1"/>
          <p:nvPr/>
        </p:nvSpPr>
        <p:spPr>
          <a:xfrm>
            <a:off x="19101403" y="11831943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/>
              <a:t>rgrsun</a:t>
            </a:r>
            <a:endParaRPr lang="fr-FR" sz="3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DC3AC6-5ECA-B158-9913-332BB4A74DD4}"/>
              </a:ext>
            </a:extLst>
          </p:cNvPr>
          <p:cNvSpPr txBox="1"/>
          <p:nvPr/>
        </p:nvSpPr>
        <p:spPr>
          <a:xfrm>
            <a:off x="8263887" y="11805176"/>
            <a:ext cx="4897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3200" dirty="0" err="1"/>
              <a:t>roger.sun@gustaveroussy.fr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890827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F5F9A-BB8A-EEBB-6CA9-CBA383A95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834" y="823523"/>
            <a:ext cx="21031200" cy="2651126"/>
          </a:xfrm>
        </p:spPr>
        <p:txBody>
          <a:bodyPr/>
          <a:lstStyle/>
          <a:p>
            <a:r>
              <a:rPr lang="fr-FR" dirty="0" err="1"/>
              <a:t>Melanoma</a:t>
            </a:r>
            <a:r>
              <a:rPr lang="fr-FR" dirty="0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59A657-1FFB-2083-D486-D20364575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802" y="1217548"/>
            <a:ext cx="12882724" cy="1128090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5EBB958-6BEE-08A5-7F94-1757BA7314FE}"/>
              </a:ext>
            </a:extLst>
          </p:cNvPr>
          <p:cNvSpPr txBox="1"/>
          <p:nvPr/>
        </p:nvSpPr>
        <p:spPr>
          <a:xfrm>
            <a:off x="1027834" y="2919712"/>
            <a:ext cx="60564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/>
              <a:t>CD8 </a:t>
            </a:r>
            <a:r>
              <a:rPr lang="fr-FR" sz="5400" dirty="0" err="1"/>
              <a:t>radiomics</a:t>
            </a:r>
            <a:r>
              <a:rPr lang="fr-FR" sz="5400" dirty="0"/>
              <a:t> score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C9DA2F-5DEF-DF54-BF3A-2E7330BBB32E}"/>
              </a:ext>
            </a:extLst>
          </p:cNvPr>
          <p:cNvSpPr txBox="1"/>
          <p:nvPr/>
        </p:nvSpPr>
        <p:spPr>
          <a:xfrm>
            <a:off x="1675718" y="4621876"/>
            <a:ext cx="30428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136 patients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8F7D2F-ED5B-B8B7-6C9E-4A272BD50665}"/>
              </a:ext>
            </a:extLst>
          </p:cNvPr>
          <p:cNvSpPr txBox="1"/>
          <p:nvPr/>
        </p:nvSpPr>
        <p:spPr>
          <a:xfrm>
            <a:off x="19230238" y="11266160"/>
            <a:ext cx="4112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Submitted</a:t>
            </a:r>
            <a:r>
              <a:rPr lang="fr-FR" dirty="0"/>
              <a:t> (minor </a:t>
            </a:r>
            <a:r>
              <a:rPr lang="fr-FR" dirty="0" err="1"/>
              <a:t>revision</a:t>
            </a:r>
            <a:r>
              <a:rPr lang="fr-FR" dirty="0"/>
              <a:t> JITC)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33C038E-E5AE-9BF0-680E-16249566E647}"/>
              </a:ext>
            </a:extLst>
          </p:cNvPr>
          <p:cNvSpPr txBox="1"/>
          <p:nvPr/>
        </p:nvSpPr>
        <p:spPr>
          <a:xfrm>
            <a:off x="19349077" y="11759195"/>
            <a:ext cx="3082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DO NOT POST</a:t>
            </a:r>
          </a:p>
        </p:txBody>
      </p:sp>
    </p:spTree>
    <p:extLst>
      <p:ext uri="{BB962C8B-B14F-4D97-AF65-F5344CB8AC3E}">
        <p14:creationId xmlns:p14="http://schemas.microsoft.com/office/powerpoint/2010/main" val="39463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25ED21EF-FBF2-3B4D-A12C-9EC8381D265C}"/>
              </a:ext>
            </a:extLst>
          </p:cNvPr>
          <p:cNvGrpSpPr/>
          <p:nvPr/>
        </p:nvGrpSpPr>
        <p:grpSpPr>
          <a:xfrm>
            <a:off x="18709651" y="3329572"/>
            <a:ext cx="5069574" cy="7934366"/>
            <a:chOff x="6821715" y="1196752"/>
            <a:chExt cx="3978808" cy="4862488"/>
          </a:xfrm>
        </p:grpSpPr>
        <p:pic>
          <p:nvPicPr>
            <p:cNvPr id="12" name="Picture 2" descr="http://www.bmb.leeds.ac.uk/illingworth/metabol/organ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715" y="1196752"/>
              <a:ext cx="3978808" cy="486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Ellipse 12"/>
            <p:cNvSpPr/>
            <p:nvPr/>
          </p:nvSpPr>
          <p:spPr>
            <a:xfrm>
              <a:off x="7781821" y="2852941"/>
              <a:ext cx="414867" cy="31273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243792" tIns="121896" rIns="243792" bIns="121896" anchor="ctr"/>
            <a:lstStyle/>
            <a:p>
              <a:pPr algn="l" defTabSz="1828800" hangingPunct="1">
                <a:defRPr/>
              </a:pPr>
              <a:endParaRPr lang="en-US" sz="4800" kern="120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9125972" y="4365109"/>
              <a:ext cx="414867" cy="31273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243792" tIns="121896" rIns="243792" bIns="121896" anchor="ctr"/>
            <a:lstStyle/>
            <a:p>
              <a:pPr algn="l" defTabSz="1828800" hangingPunct="1">
                <a:defRPr/>
              </a:pPr>
              <a:endParaRPr lang="en-US" sz="4800" kern="12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7627403" y="2487997"/>
              <a:ext cx="999108" cy="1257499"/>
            </a:xfrm>
            <a:prstGeom prst="rect">
              <a:avLst/>
            </a:prstGeom>
            <a:noFill/>
          </p:spPr>
          <p:txBody>
            <a:bodyPr wrap="none" lIns="243792" tIns="121896" rIns="243792" bIns="121896" rtlCol="0">
              <a:spAutoFit/>
            </a:bodyPr>
            <a:lstStyle/>
            <a:p>
              <a:pPr algn="l" defTabSz="1828800" hangingPunct="1"/>
              <a:r>
                <a:rPr lang="fr-FR" sz="11734" kern="1200" dirty="0">
                  <a:solidFill>
                    <a:srgbClr val="FF0000"/>
                  </a:solidFill>
                  <a:latin typeface="Calibri" panose="020F0502020204030204"/>
                </a:rPr>
                <a:t>X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8954487" y="4014885"/>
              <a:ext cx="999108" cy="1257499"/>
            </a:xfrm>
            <a:prstGeom prst="rect">
              <a:avLst/>
            </a:prstGeom>
            <a:noFill/>
          </p:spPr>
          <p:txBody>
            <a:bodyPr wrap="none" lIns="243792" tIns="121896" rIns="243792" bIns="121896" rtlCol="0">
              <a:spAutoFit/>
            </a:bodyPr>
            <a:lstStyle/>
            <a:p>
              <a:pPr algn="l" defTabSz="1828800" hangingPunct="1"/>
              <a:r>
                <a:rPr lang="fr-FR" sz="11734" kern="1200" dirty="0">
                  <a:solidFill>
                    <a:srgbClr val="FF0000"/>
                  </a:solidFill>
                  <a:latin typeface="Calibri" panose="020F0502020204030204"/>
                </a:rPr>
                <a:t>X</a:t>
              </a:r>
            </a:p>
          </p:txBody>
        </p:sp>
      </p:grpSp>
      <p:sp>
        <p:nvSpPr>
          <p:cNvPr id="3" name="Flèche droite 2"/>
          <p:cNvSpPr/>
          <p:nvPr/>
        </p:nvSpPr>
        <p:spPr>
          <a:xfrm>
            <a:off x="17382322" y="7227970"/>
            <a:ext cx="1530940" cy="408428"/>
          </a:xfrm>
          <a:prstGeom prst="rightArrow">
            <a:avLst>
              <a:gd name="adj1" fmla="val 10927"/>
              <a:gd name="adj2" fmla="val 1129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2" tIns="121896" rIns="243792" bIns="121896" rtlCol="0" anchor="ctr"/>
          <a:lstStyle/>
          <a:p>
            <a:pPr algn="l" defTabSz="1828800" hangingPunct="1"/>
            <a:endParaRPr lang="fr-FR" sz="4800" kern="120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2ED7083-88A6-ED4F-A234-C6E2AE402932}"/>
              </a:ext>
            </a:extLst>
          </p:cNvPr>
          <p:cNvGrpSpPr/>
          <p:nvPr/>
        </p:nvGrpSpPr>
        <p:grpSpPr>
          <a:xfrm>
            <a:off x="12960652" y="3283037"/>
            <a:ext cx="5069572" cy="7934366"/>
            <a:chOff x="1541128" y="1196752"/>
            <a:chExt cx="3978808" cy="4862488"/>
          </a:xfrm>
        </p:grpSpPr>
        <p:pic>
          <p:nvPicPr>
            <p:cNvPr id="7" name="Picture 2" descr="http://www.bmb.leeds.ac.uk/illingworth/metabol/organ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1128" y="1196752"/>
              <a:ext cx="3978808" cy="486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Ellipse 7"/>
            <p:cNvSpPr/>
            <p:nvPr/>
          </p:nvSpPr>
          <p:spPr>
            <a:xfrm>
              <a:off x="2501236" y="2852941"/>
              <a:ext cx="414867" cy="31273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243792" tIns="121896" rIns="243792" bIns="121896" anchor="ctr"/>
            <a:lstStyle/>
            <a:p>
              <a:pPr algn="l" defTabSz="1828800" hangingPunct="1">
                <a:defRPr/>
              </a:pPr>
              <a:endParaRPr lang="en-US" sz="4800" kern="12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3845385" y="4365109"/>
              <a:ext cx="414867" cy="31273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243792" tIns="121896" rIns="243792" bIns="121896" anchor="ctr"/>
            <a:lstStyle/>
            <a:p>
              <a:pPr algn="l" defTabSz="1828800" hangingPunct="1">
                <a:defRPr/>
              </a:pPr>
              <a:endParaRPr lang="en-US" sz="4800" kern="12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1550598" y="1546515"/>
              <a:ext cx="967657" cy="55827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182880" tIns="91440" rIns="182880" bIns="91440" rtlCol="0" anchor="ctr">
              <a:noAutofit/>
            </a:bodyPr>
            <a:lstStyle>
              <a:lvl1pPr>
                <a:lnSpc>
                  <a:spcPct val="90000"/>
                </a:lnSpc>
                <a:spcBef>
                  <a:spcPct val="0"/>
                </a:spcBef>
                <a:buNone/>
                <a:defRPr sz="2400">
                  <a:latin typeface="DINPro-Light" panose="02000504040000020003" pitchFamily="2" charset="0"/>
                  <a:ea typeface="+mj-ea"/>
                  <a:cs typeface="+mj-cs"/>
                </a:defRPr>
              </a:lvl1pPr>
            </a:lstStyle>
            <a:p>
              <a:pPr algn="l" defTabSz="1828800" hangingPunct="1"/>
              <a:r>
                <a:rPr lang="fr-FR" sz="3600" kern="1200" dirty="0">
                  <a:solidFill>
                    <a:prstClr val="black"/>
                  </a:solidFill>
                </a:rPr>
                <a:t>RT</a:t>
              </a:r>
            </a:p>
          </p:txBody>
        </p:sp>
        <p:sp>
          <p:nvSpPr>
            <p:cNvPr id="2" name="Éclair 1"/>
            <p:cNvSpPr/>
            <p:nvPr/>
          </p:nvSpPr>
          <p:spPr>
            <a:xfrm>
              <a:off x="1700434" y="2068132"/>
              <a:ext cx="1049020" cy="835938"/>
            </a:xfrm>
            <a:prstGeom prst="lightningBol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243792" tIns="121896" rIns="243792" bIns="121896" rtlCol="0" anchor="ctr"/>
            <a:lstStyle/>
            <a:p>
              <a:pPr algn="l" defTabSz="1828800" hangingPunct="1"/>
              <a:endParaRPr lang="fr-FR" sz="4800" kern="120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sp>
        <p:nvSpPr>
          <p:cNvPr id="19" name="Titre 1">
            <a:extLst>
              <a:ext uri="{FF2B5EF4-FFF2-40B4-BE49-F238E27FC236}">
                <a16:creationId xmlns:a16="http://schemas.microsoft.com/office/drawing/2014/main" id="{99B605AE-5E59-744D-8DD2-CF22A0A47648}"/>
              </a:ext>
            </a:extLst>
          </p:cNvPr>
          <p:cNvSpPr txBox="1">
            <a:spLocks/>
          </p:cNvSpPr>
          <p:nvPr/>
        </p:nvSpPr>
        <p:spPr>
          <a:xfrm>
            <a:off x="15394804" y="1947895"/>
            <a:ext cx="6451068" cy="167199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/>
            <a:r>
              <a:rPr lang="fr-FR" sz="5600" dirty="0">
                <a:solidFill>
                  <a:prstClr val="black"/>
                </a:solidFill>
                <a:latin typeface="DINPro-Light" panose="02000504040000020003" pitchFamily="2" charset="0"/>
              </a:rPr>
              <a:t>« Abscopal » </a:t>
            </a:r>
            <a:r>
              <a:rPr lang="fr-FR" sz="5600" dirty="0" err="1">
                <a:solidFill>
                  <a:prstClr val="black"/>
                </a:solidFill>
                <a:latin typeface="DINPro-Light" panose="02000504040000020003" pitchFamily="2" charset="0"/>
              </a:rPr>
              <a:t>effect</a:t>
            </a:r>
            <a:endParaRPr lang="fr-FR" sz="5600" dirty="0">
              <a:solidFill>
                <a:prstClr val="black"/>
              </a:solidFill>
              <a:latin typeface="DINPro-Light" panose="02000504040000020003" pitchFamily="2" charset="0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C0C10B2-9495-3B4A-9443-8135B389DD06}"/>
              </a:ext>
            </a:extLst>
          </p:cNvPr>
          <p:cNvSpPr/>
          <p:nvPr/>
        </p:nvSpPr>
        <p:spPr>
          <a:xfrm>
            <a:off x="2870639" y="3333635"/>
            <a:ext cx="7342354" cy="7342354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defTabSz="1828800" hangingPunct="1"/>
            <a:r>
              <a:rPr lang="en-US" sz="64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Optimization</a:t>
            </a:r>
            <a:r>
              <a:rPr lang="fr-FR" sz="64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?</a:t>
            </a:r>
          </a:p>
        </p:txBody>
      </p:sp>
      <p:sp>
        <p:nvSpPr>
          <p:cNvPr id="31" name="Lune 30">
            <a:extLst>
              <a:ext uri="{FF2B5EF4-FFF2-40B4-BE49-F238E27FC236}">
                <a16:creationId xmlns:a16="http://schemas.microsoft.com/office/drawing/2014/main" id="{FE0DAE74-1458-DC4B-886A-DC42A112E650}"/>
              </a:ext>
            </a:extLst>
          </p:cNvPr>
          <p:cNvSpPr/>
          <p:nvPr/>
        </p:nvSpPr>
        <p:spPr>
          <a:xfrm rot="19314325">
            <a:off x="3188498" y="4490979"/>
            <a:ext cx="3631272" cy="7201694"/>
          </a:xfrm>
          <a:prstGeom prst="moon">
            <a:avLst>
              <a:gd name="adj" fmla="val 414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Lune 31">
            <a:extLst>
              <a:ext uri="{FF2B5EF4-FFF2-40B4-BE49-F238E27FC236}">
                <a16:creationId xmlns:a16="http://schemas.microsoft.com/office/drawing/2014/main" id="{E89D31BC-5381-0D4C-91F4-A154793D3C23}"/>
              </a:ext>
            </a:extLst>
          </p:cNvPr>
          <p:cNvSpPr/>
          <p:nvPr/>
        </p:nvSpPr>
        <p:spPr>
          <a:xfrm rot="19314325">
            <a:off x="3213249" y="5057431"/>
            <a:ext cx="2921630" cy="6764714"/>
          </a:xfrm>
          <a:prstGeom prst="moon">
            <a:avLst>
              <a:gd name="adj" fmla="val 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Lune 32">
            <a:extLst>
              <a:ext uri="{FF2B5EF4-FFF2-40B4-BE49-F238E27FC236}">
                <a16:creationId xmlns:a16="http://schemas.microsoft.com/office/drawing/2014/main" id="{2B3B9F2B-85E9-8341-9108-B0D244A6457F}"/>
              </a:ext>
            </a:extLst>
          </p:cNvPr>
          <p:cNvSpPr/>
          <p:nvPr/>
        </p:nvSpPr>
        <p:spPr>
          <a:xfrm rot="19749316" flipH="1" flipV="1">
            <a:off x="6525803" y="2252206"/>
            <a:ext cx="3565898" cy="7046764"/>
          </a:xfrm>
          <a:prstGeom prst="moon">
            <a:avLst>
              <a:gd name="adj" fmla="val 414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Lune 33">
            <a:extLst>
              <a:ext uri="{FF2B5EF4-FFF2-40B4-BE49-F238E27FC236}">
                <a16:creationId xmlns:a16="http://schemas.microsoft.com/office/drawing/2014/main" id="{3EAE7CC2-7F73-FD45-80C9-707168041A5E}"/>
              </a:ext>
            </a:extLst>
          </p:cNvPr>
          <p:cNvSpPr/>
          <p:nvPr/>
        </p:nvSpPr>
        <p:spPr>
          <a:xfrm rot="19749316" flipH="1" flipV="1">
            <a:off x="6649776" y="2347366"/>
            <a:ext cx="3463000" cy="7111456"/>
          </a:xfrm>
          <a:prstGeom prst="moon">
            <a:avLst>
              <a:gd name="adj" fmla="val 4144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EFEF770-B57C-EE4A-A931-9572EB32EA6E}"/>
              </a:ext>
            </a:extLst>
          </p:cNvPr>
          <p:cNvSpPr txBox="1"/>
          <p:nvPr/>
        </p:nvSpPr>
        <p:spPr>
          <a:xfrm>
            <a:off x="1638314" y="10214694"/>
            <a:ext cx="5105432" cy="965488"/>
          </a:xfrm>
          <a:prstGeom prst="rect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6000">
                  <a:schemeClr val="accent1">
                    <a:lumMod val="45000"/>
                    <a:lumOff val="55000"/>
                  </a:schemeClr>
                </a:gs>
                <a:gs pos="58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defTabSz="1828800" hangingPunct="1"/>
            <a:r>
              <a:rPr lang="fr-FR" sz="40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Immunotherapy</a:t>
            </a:r>
            <a:endParaRPr lang="fr-FR" sz="4000" kern="1200" dirty="0">
              <a:solidFill>
                <a:prstClr val="black"/>
              </a:solidFill>
              <a:latin typeface="DINPro-Light" panose="02000504040000020003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070D28E4-4296-A745-BCA4-7E41573B3C9A}"/>
              </a:ext>
            </a:extLst>
          </p:cNvPr>
          <p:cNvSpPr txBox="1"/>
          <p:nvPr/>
        </p:nvSpPr>
        <p:spPr>
          <a:xfrm>
            <a:off x="1353654" y="2498598"/>
            <a:ext cx="5105432" cy="965488"/>
          </a:xfrm>
          <a:prstGeom prst="rect">
            <a:avLst/>
          </a:prstGeom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chemeClr val="accent2">
                    <a:lumMod val="60000"/>
                    <a:lumOff val="40000"/>
                  </a:schemeClr>
                </a:gs>
                <a:gs pos="43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3500000" scaled="1"/>
              <a:tileRect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defTabSz="1828800" hangingPunct="1"/>
            <a:r>
              <a:rPr lang="fr-FR" sz="40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Radiotherapy</a:t>
            </a:r>
            <a:endParaRPr lang="fr-FR" sz="4000" kern="1200" dirty="0">
              <a:solidFill>
                <a:prstClr val="black"/>
              </a:solidFill>
              <a:latin typeface="DINPro-Light" panose="02000504040000020003" pitchFamily="2" charset="0"/>
            </a:endParaRP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6902FF2F-6B4F-4F4E-B581-A77E5807E170}"/>
              </a:ext>
            </a:extLst>
          </p:cNvPr>
          <p:cNvCxnSpPr/>
          <p:nvPr/>
        </p:nvCxnSpPr>
        <p:spPr>
          <a:xfrm>
            <a:off x="11993470" y="2876969"/>
            <a:ext cx="0" cy="8839578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83000">
                  <a:schemeClr val="accent3"/>
                </a:gs>
                <a:gs pos="100000">
                  <a:schemeClr val="tx1"/>
                </a:gs>
              </a:gsLst>
              <a:lin ang="135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re 1">
            <a:extLst>
              <a:ext uri="{FF2B5EF4-FFF2-40B4-BE49-F238E27FC236}">
                <a16:creationId xmlns:a16="http://schemas.microsoft.com/office/drawing/2014/main" id="{D5980771-927D-D542-8E45-C9A1873C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89" y="290531"/>
            <a:ext cx="6674510" cy="167199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r-FR" sz="4800" dirty="0" err="1">
                <a:latin typeface="DINPro-Light" panose="02000504040000020003" pitchFamily="2" charset="0"/>
              </a:rPr>
              <a:t>Radioimmunotherapy</a:t>
            </a:r>
            <a:endParaRPr lang="fr-FR" sz="4800" dirty="0">
              <a:latin typeface="DINPro-Light" panose="0200050404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96327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Lune 56">
            <a:extLst>
              <a:ext uri="{FF2B5EF4-FFF2-40B4-BE49-F238E27FC236}">
                <a16:creationId xmlns:a16="http://schemas.microsoft.com/office/drawing/2014/main" id="{83DCE0DD-253E-F49B-958B-5AA84EEDD3AD}"/>
              </a:ext>
            </a:extLst>
          </p:cNvPr>
          <p:cNvSpPr/>
          <p:nvPr/>
        </p:nvSpPr>
        <p:spPr>
          <a:xfrm rot="19749316" flipH="1" flipV="1">
            <a:off x="5850549" y="2252206"/>
            <a:ext cx="3565898" cy="7046764"/>
          </a:xfrm>
          <a:prstGeom prst="moon">
            <a:avLst>
              <a:gd name="adj" fmla="val 414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Titre 1">
            <a:extLst>
              <a:ext uri="{FF2B5EF4-FFF2-40B4-BE49-F238E27FC236}">
                <a16:creationId xmlns:a16="http://schemas.microsoft.com/office/drawing/2014/main" id="{D5980771-927D-D542-8E45-C9A1873C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89" y="290531"/>
            <a:ext cx="6674510" cy="167199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r-FR" sz="4800" dirty="0" err="1">
                <a:latin typeface="DINPro-Light" panose="02000504040000020003" pitchFamily="2" charset="0"/>
              </a:rPr>
              <a:t>Radioimmunotherapy</a:t>
            </a:r>
            <a:endParaRPr lang="fr-FR" sz="4800" dirty="0">
              <a:latin typeface="DINPro-Light" panose="02000504040000020003" pitchFamily="2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DCA1B86-A61E-99ED-1824-E3F544E5C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95" b="29354"/>
          <a:stretch/>
        </p:blipFill>
        <p:spPr bwMode="auto">
          <a:xfrm>
            <a:off x="13187017" y="2797635"/>
            <a:ext cx="10972718" cy="787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613780D-F478-078E-4466-C3FB10E63EC1}"/>
              </a:ext>
            </a:extLst>
          </p:cNvPr>
          <p:cNvSpPr txBox="1"/>
          <p:nvPr/>
        </p:nvSpPr>
        <p:spPr>
          <a:xfrm>
            <a:off x="15971067" y="11026114"/>
            <a:ext cx="5347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>
              <a:defRPr/>
            </a:pPr>
            <a:r>
              <a:rPr lang="fr-FR" sz="28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Deutsch </a:t>
            </a:r>
            <a:r>
              <a:rPr lang="fr-FR" sz="2800" i="1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et al. </a:t>
            </a:r>
            <a:r>
              <a:rPr lang="fr-FR" sz="28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Lancet Oncol 2019</a:t>
            </a:r>
          </a:p>
        </p:txBody>
      </p:sp>
      <p:sp>
        <p:nvSpPr>
          <p:cNvPr id="42" name="Connecteur droit 4">
            <a:extLst>
              <a:ext uri="{FF2B5EF4-FFF2-40B4-BE49-F238E27FC236}">
                <a16:creationId xmlns:a16="http://schemas.microsoft.com/office/drawing/2014/main" id="{E8BA2D78-164D-F7F1-A89A-4B98B93CD98F}"/>
              </a:ext>
            </a:extLst>
          </p:cNvPr>
          <p:cNvSpPr/>
          <p:nvPr/>
        </p:nvSpPr>
        <p:spPr>
          <a:xfrm>
            <a:off x="8854369" y="6895876"/>
            <a:ext cx="1459170" cy="11812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9531"/>
                </a:moveTo>
                <a:lnTo>
                  <a:pt x="729585" y="29531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Connecteur droit 4">
            <a:extLst>
              <a:ext uri="{FF2B5EF4-FFF2-40B4-BE49-F238E27FC236}">
                <a16:creationId xmlns:a16="http://schemas.microsoft.com/office/drawing/2014/main" id="{A3D294B5-0AC1-4D51-2124-9FF04BB78CA4}"/>
              </a:ext>
            </a:extLst>
          </p:cNvPr>
          <p:cNvSpPr/>
          <p:nvPr/>
        </p:nvSpPr>
        <p:spPr>
          <a:xfrm rot="2692293">
            <a:off x="8133975" y="9324714"/>
            <a:ext cx="1459170" cy="11812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9531"/>
                </a:moveTo>
                <a:lnTo>
                  <a:pt x="729585" y="29531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Connecteur droit 5">
            <a:extLst>
              <a:ext uri="{FF2B5EF4-FFF2-40B4-BE49-F238E27FC236}">
                <a16:creationId xmlns:a16="http://schemas.microsoft.com/office/drawing/2014/main" id="{D258B8EC-E61C-DA4E-A736-684D633A0DE0}"/>
              </a:ext>
            </a:extLst>
          </p:cNvPr>
          <p:cNvSpPr/>
          <p:nvPr/>
        </p:nvSpPr>
        <p:spPr>
          <a:xfrm rot="19036639">
            <a:off x="8375599" y="4793678"/>
            <a:ext cx="1311218" cy="11812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9531"/>
                </a:moveTo>
                <a:lnTo>
                  <a:pt x="655609" y="29531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408EECD-5F99-BDD6-1BFE-42AF40A84C14}"/>
              </a:ext>
            </a:extLst>
          </p:cNvPr>
          <p:cNvSpPr/>
          <p:nvPr/>
        </p:nvSpPr>
        <p:spPr>
          <a:xfrm>
            <a:off x="2195385" y="3333635"/>
            <a:ext cx="7342354" cy="7342354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defTabSz="1828800" hangingPunct="1"/>
            <a:r>
              <a:rPr lang="en-US" sz="64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Optimization</a:t>
            </a:r>
            <a:r>
              <a:rPr lang="fr-FR" sz="64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?</a:t>
            </a:r>
          </a:p>
        </p:txBody>
      </p:sp>
      <p:sp>
        <p:nvSpPr>
          <p:cNvPr id="47" name="Lune 46">
            <a:extLst>
              <a:ext uri="{FF2B5EF4-FFF2-40B4-BE49-F238E27FC236}">
                <a16:creationId xmlns:a16="http://schemas.microsoft.com/office/drawing/2014/main" id="{BDC88A05-2FC8-B409-E931-283B3DE1F995}"/>
              </a:ext>
            </a:extLst>
          </p:cNvPr>
          <p:cNvSpPr/>
          <p:nvPr/>
        </p:nvSpPr>
        <p:spPr>
          <a:xfrm rot="19314325">
            <a:off x="2513244" y="4490979"/>
            <a:ext cx="3631272" cy="7201694"/>
          </a:xfrm>
          <a:prstGeom prst="moon">
            <a:avLst>
              <a:gd name="adj" fmla="val 414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Lune 47">
            <a:extLst>
              <a:ext uri="{FF2B5EF4-FFF2-40B4-BE49-F238E27FC236}">
                <a16:creationId xmlns:a16="http://schemas.microsoft.com/office/drawing/2014/main" id="{B4A4D993-D378-DF0E-B32B-213A88A540EE}"/>
              </a:ext>
            </a:extLst>
          </p:cNvPr>
          <p:cNvSpPr/>
          <p:nvPr/>
        </p:nvSpPr>
        <p:spPr>
          <a:xfrm rot="19314325">
            <a:off x="2537995" y="5057431"/>
            <a:ext cx="2921630" cy="6764714"/>
          </a:xfrm>
          <a:prstGeom prst="moon">
            <a:avLst>
              <a:gd name="adj" fmla="val 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Lune 48">
            <a:extLst>
              <a:ext uri="{FF2B5EF4-FFF2-40B4-BE49-F238E27FC236}">
                <a16:creationId xmlns:a16="http://schemas.microsoft.com/office/drawing/2014/main" id="{382888A7-C353-BE9A-86FB-750D5F3BCD9B}"/>
              </a:ext>
            </a:extLst>
          </p:cNvPr>
          <p:cNvSpPr/>
          <p:nvPr/>
        </p:nvSpPr>
        <p:spPr>
          <a:xfrm rot="19749316" flipH="1" flipV="1">
            <a:off x="5974522" y="2347366"/>
            <a:ext cx="3463000" cy="7111456"/>
          </a:xfrm>
          <a:prstGeom prst="moon">
            <a:avLst>
              <a:gd name="adj" fmla="val 4144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05CAD691-0D6B-85C5-876E-78376FFD4FF0}"/>
              </a:ext>
            </a:extLst>
          </p:cNvPr>
          <p:cNvSpPr txBox="1"/>
          <p:nvPr/>
        </p:nvSpPr>
        <p:spPr>
          <a:xfrm>
            <a:off x="963060" y="10214694"/>
            <a:ext cx="5105432" cy="965488"/>
          </a:xfrm>
          <a:prstGeom prst="rect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6000">
                  <a:schemeClr val="accent1">
                    <a:lumMod val="45000"/>
                    <a:lumOff val="55000"/>
                  </a:schemeClr>
                </a:gs>
                <a:gs pos="58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defTabSz="1828800" hangingPunct="1"/>
            <a:r>
              <a:rPr lang="fr-FR" sz="40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Immunotherapy</a:t>
            </a:r>
            <a:endParaRPr lang="fr-FR" sz="4000" kern="1200" dirty="0">
              <a:solidFill>
                <a:prstClr val="black"/>
              </a:solidFill>
              <a:latin typeface="DINPro-Light" panose="02000504040000020003" pitchFamily="2" charset="0"/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517909A2-E283-A9D5-1D0B-CAFC8ACB4F6D}"/>
              </a:ext>
            </a:extLst>
          </p:cNvPr>
          <p:cNvSpPr/>
          <p:nvPr/>
        </p:nvSpPr>
        <p:spPr>
          <a:xfrm>
            <a:off x="9022434" y="2498598"/>
            <a:ext cx="2475652" cy="2475652"/>
          </a:xfrm>
          <a:prstGeom prst="ellipse">
            <a:avLst/>
          </a:prstGeom>
          <a:solidFill>
            <a:srgbClr val="ED7D31">
              <a:hueOff val="-485121"/>
              <a:satOff val="-27976"/>
              <a:lumOff val="2876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defTabSz="1828800" hangingPunct="1"/>
            <a:r>
              <a:rPr lang="fr-FR" sz="3600" kern="1200" dirty="0">
                <a:solidFill>
                  <a:prstClr val="white"/>
                </a:solidFill>
                <a:latin typeface="DINPro-Regular" panose="02000503030000020004" pitchFamily="2" charset="0"/>
              </a:rPr>
              <a:t>Dose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CA721CA2-2C79-CCBF-D4A3-6D019D424CDF}"/>
              </a:ext>
            </a:extLst>
          </p:cNvPr>
          <p:cNvSpPr txBox="1"/>
          <p:nvPr/>
        </p:nvSpPr>
        <p:spPr>
          <a:xfrm>
            <a:off x="678400" y="2498598"/>
            <a:ext cx="5105432" cy="965488"/>
          </a:xfrm>
          <a:prstGeom prst="rect">
            <a:avLst/>
          </a:prstGeom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chemeClr val="accent2">
                    <a:lumMod val="60000"/>
                    <a:lumOff val="40000"/>
                  </a:schemeClr>
                </a:gs>
                <a:gs pos="43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3500000" scaled="1"/>
              <a:tileRect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defTabSz="1828800" hangingPunct="1"/>
            <a:r>
              <a:rPr lang="fr-FR" sz="40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Radiotherapy</a:t>
            </a:r>
            <a:endParaRPr lang="fr-FR" sz="4000" kern="1200" dirty="0">
              <a:solidFill>
                <a:prstClr val="black"/>
              </a:solidFill>
              <a:latin typeface="DINPro-Light" panose="02000504040000020003" pitchFamily="2" charset="0"/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053B572B-177A-40A4-2106-F7D90B081108}"/>
              </a:ext>
            </a:extLst>
          </p:cNvPr>
          <p:cNvCxnSpPr/>
          <p:nvPr/>
        </p:nvCxnSpPr>
        <p:spPr>
          <a:xfrm>
            <a:off x="12753130" y="2876969"/>
            <a:ext cx="0" cy="8839578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83000">
                  <a:schemeClr val="accent3"/>
                </a:gs>
                <a:gs pos="100000">
                  <a:schemeClr val="tx1"/>
                </a:gs>
              </a:gsLst>
              <a:lin ang="135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5F80BE9B-3907-A644-F976-4321797E8D6E}"/>
              </a:ext>
            </a:extLst>
          </p:cNvPr>
          <p:cNvSpPr/>
          <p:nvPr/>
        </p:nvSpPr>
        <p:spPr>
          <a:xfrm>
            <a:off x="10069582" y="5737818"/>
            <a:ext cx="2475652" cy="2475652"/>
          </a:xfrm>
          <a:prstGeom prst="ellipse">
            <a:avLst/>
          </a:prstGeom>
          <a:solidFill>
            <a:srgbClr val="ED7D31">
              <a:hueOff val="-970242"/>
              <a:satOff val="-55952"/>
              <a:lumOff val="5752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defTabSz="1828800" hangingPunct="1"/>
            <a:r>
              <a:rPr lang="fr-FR" sz="3600" kern="1200" dirty="0" err="1">
                <a:solidFill>
                  <a:prstClr val="white"/>
                </a:solidFill>
                <a:latin typeface="Calibri" panose="020F0502020204030204"/>
              </a:rPr>
              <a:t>Number</a:t>
            </a:r>
            <a:r>
              <a:rPr lang="fr-FR" sz="3600" kern="1200" dirty="0">
                <a:solidFill>
                  <a:prstClr val="white"/>
                </a:solidFill>
                <a:latin typeface="Calibri" panose="020F0502020204030204"/>
              </a:rPr>
              <a:t> of </a:t>
            </a:r>
            <a:r>
              <a:rPr lang="fr-FR" sz="3600" kern="1200" dirty="0" err="1">
                <a:solidFill>
                  <a:prstClr val="white"/>
                </a:solidFill>
                <a:latin typeface="Calibri" panose="020F0502020204030204"/>
              </a:rPr>
              <a:t>targets</a:t>
            </a:r>
            <a:endParaRPr lang="fr-FR" sz="36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A9CF456A-761B-3F57-6408-B5C146849BF8}"/>
              </a:ext>
            </a:extLst>
          </p:cNvPr>
          <p:cNvSpPr/>
          <p:nvPr/>
        </p:nvSpPr>
        <p:spPr>
          <a:xfrm>
            <a:off x="9142212" y="8885266"/>
            <a:ext cx="2475652" cy="2475652"/>
          </a:xfrm>
          <a:prstGeom prst="ellipse">
            <a:avLst/>
          </a:prstGeom>
          <a:solidFill>
            <a:srgbClr val="ED7D31">
              <a:hueOff val="-1455363"/>
              <a:satOff val="-83928"/>
              <a:lumOff val="8628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defTabSz="1828800" hangingPunct="1"/>
            <a:r>
              <a:rPr lang="fr-FR" sz="3600" kern="1200" dirty="0" err="1">
                <a:solidFill>
                  <a:prstClr val="white"/>
                </a:solidFill>
                <a:latin typeface="Calibri" panose="020F0502020204030204"/>
              </a:rPr>
              <a:t>Choice</a:t>
            </a:r>
            <a:r>
              <a:rPr lang="fr-FR" sz="3600" kern="1200" dirty="0">
                <a:solidFill>
                  <a:prstClr val="white"/>
                </a:solidFill>
                <a:latin typeface="Calibri" panose="020F0502020204030204"/>
              </a:rPr>
              <a:t> of </a:t>
            </a:r>
            <a:r>
              <a:rPr lang="fr-FR" sz="3600" kern="1200" dirty="0" err="1">
                <a:solidFill>
                  <a:prstClr val="white"/>
                </a:solidFill>
                <a:latin typeface="Calibri" panose="020F0502020204030204"/>
              </a:rPr>
              <a:t>targets</a:t>
            </a:r>
            <a:endParaRPr lang="fr-FR" sz="36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4391754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necteur droit 4">
            <a:extLst>
              <a:ext uri="{FF2B5EF4-FFF2-40B4-BE49-F238E27FC236}">
                <a16:creationId xmlns:a16="http://schemas.microsoft.com/office/drawing/2014/main" id="{AA35834C-49B0-B04B-9825-A3C50C8E9A38}"/>
              </a:ext>
            </a:extLst>
          </p:cNvPr>
          <p:cNvSpPr/>
          <p:nvPr/>
        </p:nvSpPr>
        <p:spPr>
          <a:xfrm>
            <a:off x="8854369" y="6895876"/>
            <a:ext cx="1459170" cy="11812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9531"/>
                </a:moveTo>
                <a:lnTo>
                  <a:pt x="729585" y="29531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Connecteur droit 4">
            <a:extLst>
              <a:ext uri="{FF2B5EF4-FFF2-40B4-BE49-F238E27FC236}">
                <a16:creationId xmlns:a16="http://schemas.microsoft.com/office/drawing/2014/main" id="{54E9B126-7A3F-6E49-A63B-CE1DD45D3F8B}"/>
              </a:ext>
            </a:extLst>
          </p:cNvPr>
          <p:cNvSpPr/>
          <p:nvPr/>
        </p:nvSpPr>
        <p:spPr>
          <a:xfrm rot="2692293">
            <a:off x="8133975" y="9324714"/>
            <a:ext cx="1459170" cy="11812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9531"/>
                </a:moveTo>
                <a:lnTo>
                  <a:pt x="729585" y="29531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Connecteur droit 5">
            <a:extLst>
              <a:ext uri="{FF2B5EF4-FFF2-40B4-BE49-F238E27FC236}">
                <a16:creationId xmlns:a16="http://schemas.microsoft.com/office/drawing/2014/main" id="{C85049C0-62B3-9443-91EA-C3DCF88E2FA1}"/>
              </a:ext>
            </a:extLst>
          </p:cNvPr>
          <p:cNvSpPr/>
          <p:nvPr/>
        </p:nvSpPr>
        <p:spPr>
          <a:xfrm rot="19036639">
            <a:off x="8375599" y="4793678"/>
            <a:ext cx="1311218" cy="11812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9531"/>
                </a:moveTo>
                <a:lnTo>
                  <a:pt x="655609" y="29531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C0C10B2-9495-3B4A-9443-8135B389DD06}"/>
              </a:ext>
            </a:extLst>
          </p:cNvPr>
          <p:cNvSpPr/>
          <p:nvPr/>
        </p:nvSpPr>
        <p:spPr>
          <a:xfrm>
            <a:off x="2195385" y="3333635"/>
            <a:ext cx="7342354" cy="7342354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defTabSz="1828800" hangingPunct="1"/>
            <a:r>
              <a:rPr lang="en-US" sz="64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Optimization</a:t>
            </a:r>
            <a:r>
              <a:rPr lang="fr-FR" sz="64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?</a:t>
            </a:r>
          </a:p>
        </p:txBody>
      </p:sp>
      <p:sp>
        <p:nvSpPr>
          <p:cNvPr id="31" name="Lune 30">
            <a:extLst>
              <a:ext uri="{FF2B5EF4-FFF2-40B4-BE49-F238E27FC236}">
                <a16:creationId xmlns:a16="http://schemas.microsoft.com/office/drawing/2014/main" id="{FE0DAE74-1458-DC4B-886A-DC42A112E650}"/>
              </a:ext>
            </a:extLst>
          </p:cNvPr>
          <p:cNvSpPr/>
          <p:nvPr/>
        </p:nvSpPr>
        <p:spPr>
          <a:xfrm rot="19314325">
            <a:off x="2513244" y="4490979"/>
            <a:ext cx="3631272" cy="7201694"/>
          </a:xfrm>
          <a:prstGeom prst="moon">
            <a:avLst>
              <a:gd name="adj" fmla="val 414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Lune 31">
            <a:extLst>
              <a:ext uri="{FF2B5EF4-FFF2-40B4-BE49-F238E27FC236}">
                <a16:creationId xmlns:a16="http://schemas.microsoft.com/office/drawing/2014/main" id="{E89D31BC-5381-0D4C-91F4-A154793D3C23}"/>
              </a:ext>
            </a:extLst>
          </p:cNvPr>
          <p:cNvSpPr/>
          <p:nvPr/>
        </p:nvSpPr>
        <p:spPr>
          <a:xfrm rot="19314325">
            <a:off x="2537995" y="5057431"/>
            <a:ext cx="2921630" cy="6764714"/>
          </a:xfrm>
          <a:prstGeom prst="moon">
            <a:avLst>
              <a:gd name="adj" fmla="val 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Lune 32">
            <a:extLst>
              <a:ext uri="{FF2B5EF4-FFF2-40B4-BE49-F238E27FC236}">
                <a16:creationId xmlns:a16="http://schemas.microsoft.com/office/drawing/2014/main" id="{2B3B9F2B-85E9-8341-9108-B0D244A6457F}"/>
              </a:ext>
            </a:extLst>
          </p:cNvPr>
          <p:cNvSpPr/>
          <p:nvPr/>
        </p:nvSpPr>
        <p:spPr>
          <a:xfrm rot="19749316" flipH="1" flipV="1">
            <a:off x="5850549" y="2252206"/>
            <a:ext cx="3565898" cy="7046764"/>
          </a:xfrm>
          <a:prstGeom prst="moon">
            <a:avLst>
              <a:gd name="adj" fmla="val 414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Lune 33">
            <a:extLst>
              <a:ext uri="{FF2B5EF4-FFF2-40B4-BE49-F238E27FC236}">
                <a16:creationId xmlns:a16="http://schemas.microsoft.com/office/drawing/2014/main" id="{3EAE7CC2-7F73-FD45-80C9-707168041A5E}"/>
              </a:ext>
            </a:extLst>
          </p:cNvPr>
          <p:cNvSpPr/>
          <p:nvPr/>
        </p:nvSpPr>
        <p:spPr>
          <a:xfrm rot="19749316" flipH="1" flipV="1">
            <a:off x="5974522" y="2347366"/>
            <a:ext cx="3463000" cy="7111456"/>
          </a:xfrm>
          <a:prstGeom prst="moon">
            <a:avLst>
              <a:gd name="adj" fmla="val 4144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828800" hangingPunct="1"/>
            <a:endParaRPr lang="fr-FR" sz="36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EFEF770-B57C-EE4A-A931-9572EB32EA6E}"/>
              </a:ext>
            </a:extLst>
          </p:cNvPr>
          <p:cNvSpPr txBox="1"/>
          <p:nvPr/>
        </p:nvSpPr>
        <p:spPr>
          <a:xfrm>
            <a:off x="963060" y="10214694"/>
            <a:ext cx="5105432" cy="965488"/>
          </a:xfrm>
          <a:prstGeom prst="rect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6000">
                  <a:schemeClr val="accent1">
                    <a:lumMod val="45000"/>
                    <a:lumOff val="55000"/>
                  </a:schemeClr>
                </a:gs>
                <a:gs pos="58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defTabSz="1828800" hangingPunct="1"/>
            <a:r>
              <a:rPr lang="fr-FR" sz="40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Immunotherapy</a:t>
            </a:r>
            <a:endParaRPr lang="fr-FR" sz="4000" kern="1200" dirty="0">
              <a:solidFill>
                <a:prstClr val="black"/>
              </a:solidFill>
              <a:latin typeface="DINPro-Light" panose="02000504040000020003" pitchFamily="2" charset="0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E95B2AC6-A045-5E43-92BC-AA9BECB3B67F}"/>
              </a:ext>
            </a:extLst>
          </p:cNvPr>
          <p:cNvSpPr/>
          <p:nvPr/>
        </p:nvSpPr>
        <p:spPr>
          <a:xfrm>
            <a:off x="9022434" y="2498598"/>
            <a:ext cx="2475652" cy="2475652"/>
          </a:xfrm>
          <a:prstGeom prst="ellipse">
            <a:avLst/>
          </a:prstGeom>
          <a:solidFill>
            <a:srgbClr val="ED7D31">
              <a:hueOff val="-485121"/>
              <a:satOff val="-27976"/>
              <a:lumOff val="2876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defTabSz="1828800" hangingPunct="1"/>
            <a:r>
              <a:rPr lang="fr-FR" sz="3600" kern="1200" dirty="0">
                <a:solidFill>
                  <a:prstClr val="white"/>
                </a:solidFill>
                <a:latin typeface="DINPro-Regular" panose="02000503030000020004" pitchFamily="2" charset="0"/>
              </a:rPr>
              <a:t>Dose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070D28E4-4296-A745-BCA4-7E41573B3C9A}"/>
              </a:ext>
            </a:extLst>
          </p:cNvPr>
          <p:cNvSpPr txBox="1"/>
          <p:nvPr/>
        </p:nvSpPr>
        <p:spPr>
          <a:xfrm>
            <a:off x="678400" y="2498598"/>
            <a:ext cx="5105432" cy="965488"/>
          </a:xfrm>
          <a:prstGeom prst="rect">
            <a:avLst/>
          </a:prstGeom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chemeClr val="accent2">
                    <a:lumMod val="60000"/>
                    <a:lumOff val="40000"/>
                  </a:schemeClr>
                </a:gs>
                <a:gs pos="43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3500000" scaled="1"/>
              <a:tileRect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defTabSz="1828800" hangingPunct="1"/>
            <a:r>
              <a:rPr lang="fr-FR" sz="40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Radiotherapy</a:t>
            </a:r>
            <a:endParaRPr lang="fr-FR" sz="4000" kern="1200" dirty="0">
              <a:solidFill>
                <a:prstClr val="black"/>
              </a:solidFill>
              <a:latin typeface="DINPro-Light" panose="02000504040000020003" pitchFamily="2" charset="0"/>
            </a:endParaRP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6902FF2F-6B4F-4F4E-B581-A77E5807E170}"/>
              </a:ext>
            </a:extLst>
          </p:cNvPr>
          <p:cNvCxnSpPr/>
          <p:nvPr/>
        </p:nvCxnSpPr>
        <p:spPr>
          <a:xfrm>
            <a:off x="12753130" y="2876969"/>
            <a:ext cx="0" cy="8839578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83000">
                  <a:schemeClr val="accent3"/>
                </a:gs>
                <a:gs pos="100000">
                  <a:schemeClr val="tx1"/>
                </a:gs>
              </a:gsLst>
              <a:lin ang="135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C969CB71-45D8-7940-B986-6DB762A4FA29}"/>
              </a:ext>
            </a:extLst>
          </p:cNvPr>
          <p:cNvSpPr/>
          <p:nvPr/>
        </p:nvSpPr>
        <p:spPr>
          <a:xfrm>
            <a:off x="10069582" y="5737818"/>
            <a:ext cx="2475652" cy="2475652"/>
          </a:xfrm>
          <a:prstGeom prst="ellipse">
            <a:avLst/>
          </a:prstGeom>
          <a:solidFill>
            <a:srgbClr val="ED7D31">
              <a:hueOff val="-970242"/>
              <a:satOff val="-55952"/>
              <a:lumOff val="5752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defTabSz="1828800" hangingPunct="1"/>
            <a:r>
              <a:rPr lang="fr-FR" sz="3600" kern="1200" dirty="0" err="1">
                <a:solidFill>
                  <a:prstClr val="white"/>
                </a:solidFill>
                <a:latin typeface="Calibri" panose="020F0502020204030204"/>
              </a:rPr>
              <a:t>Number</a:t>
            </a:r>
            <a:r>
              <a:rPr lang="fr-FR" sz="3600" kern="1200" dirty="0">
                <a:solidFill>
                  <a:prstClr val="white"/>
                </a:solidFill>
                <a:latin typeface="Calibri" panose="020F0502020204030204"/>
              </a:rPr>
              <a:t> of </a:t>
            </a:r>
            <a:r>
              <a:rPr lang="fr-FR" sz="3600" kern="1200" dirty="0" err="1">
                <a:solidFill>
                  <a:prstClr val="white"/>
                </a:solidFill>
                <a:latin typeface="Calibri" panose="020F0502020204030204"/>
              </a:rPr>
              <a:t>targets</a:t>
            </a:r>
            <a:endParaRPr lang="fr-FR" sz="36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93E218C-BD77-7445-988C-8143DDCBC232}"/>
              </a:ext>
            </a:extLst>
          </p:cNvPr>
          <p:cNvSpPr/>
          <p:nvPr/>
        </p:nvSpPr>
        <p:spPr>
          <a:xfrm>
            <a:off x="9142212" y="8885266"/>
            <a:ext cx="2475652" cy="2475652"/>
          </a:xfrm>
          <a:prstGeom prst="ellipse">
            <a:avLst/>
          </a:prstGeom>
          <a:solidFill>
            <a:srgbClr val="ED7D31">
              <a:hueOff val="-1455363"/>
              <a:satOff val="-83928"/>
              <a:lumOff val="8628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defTabSz="1828800" hangingPunct="1"/>
            <a:r>
              <a:rPr lang="fr-FR" sz="3600" kern="1200" dirty="0" err="1">
                <a:solidFill>
                  <a:prstClr val="white"/>
                </a:solidFill>
                <a:latin typeface="Calibri" panose="020F0502020204030204"/>
              </a:rPr>
              <a:t>Choice</a:t>
            </a:r>
            <a:r>
              <a:rPr lang="fr-FR" sz="3600" kern="1200" dirty="0">
                <a:solidFill>
                  <a:prstClr val="white"/>
                </a:solidFill>
                <a:latin typeface="Calibri" panose="020F0502020204030204"/>
              </a:rPr>
              <a:t> of </a:t>
            </a:r>
            <a:r>
              <a:rPr lang="fr-FR" sz="3600" kern="1200" dirty="0" err="1">
                <a:solidFill>
                  <a:prstClr val="white"/>
                </a:solidFill>
                <a:latin typeface="Calibri" panose="020F0502020204030204"/>
              </a:rPr>
              <a:t>targets</a:t>
            </a:r>
            <a:endParaRPr lang="fr-FR" sz="36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374E3676-787F-7C4A-B735-821DB64DD651}"/>
              </a:ext>
            </a:extLst>
          </p:cNvPr>
          <p:cNvSpPr txBox="1">
            <a:spLocks/>
          </p:cNvSpPr>
          <p:nvPr/>
        </p:nvSpPr>
        <p:spPr>
          <a:xfrm>
            <a:off x="476589" y="290531"/>
            <a:ext cx="6674510" cy="1671994"/>
          </a:xfrm>
          <a:prstGeom prst="rect">
            <a:avLst/>
          </a:prstGeom>
          <a:solidFill>
            <a:schemeClr val="bg1"/>
          </a:solidFill>
        </p:spPr>
        <p:txBody>
          <a:bodyPr vert="horz" lIns="182880" tIns="91440" rIns="182880" bIns="9144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/>
            <a:r>
              <a:rPr lang="fr-FR" sz="4800">
                <a:solidFill>
                  <a:prstClr val="black"/>
                </a:solidFill>
                <a:latin typeface="DINPro-Light" panose="02000504040000020003" pitchFamily="2" charset="0"/>
              </a:rPr>
              <a:t>Radioimmunotherapy</a:t>
            </a:r>
            <a:endParaRPr lang="fr-FR" sz="4800" dirty="0">
              <a:solidFill>
                <a:prstClr val="black"/>
              </a:solidFill>
              <a:latin typeface="DINPro-Light" panose="0200050404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3B137E-AA92-CE41-819C-EDA03080A2D6}"/>
              </a:ext>
            </a:extLst>
          </p:cNvPr>
          <p:cNvSpPr/>
          <p:nvPr/>
        </p:nvSpPr>
        <p:spPr>
          <a:xfrm>
            <a:off x="920614" y="6208273"/>
            <a:ext cx="10080295" cy="2177064"/>
          </a:xfrm>
          <a:prstGeom prst="rect">
            <a:avLst/>
          </a:prstGeom>
          <a:solidFill>
            <a:srgbClr val="DBDBDB">
              <a:alpha val="29804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defTabSz="1828800" hangingPunct="1"/>
            <a:r>
              <a:rPr lang="fr-FR" sz="4800" b="1" kern="1200" dirty="0">
                <a:solidFill>
                  <a:srgbClr val="5B9BD5">
                    <a:lumMod val="75000"/>
                  </a:srgbClr>
                </a:solidFill>
                <a:latin typeface="DINPro-Light" panose="02000504040000020003" pitchFamily="2" charset="0"/>
              </a:rPr>
              <a:t>Spatial </a:t>
            </a:r>
            <a:r>
              <a:rPr lang="fr-FR" sz="4800" b="1" kern="1200" dirty="0" err="1">
                <a:solidFill>
                  <a:srgbClr val="5B9BD5">
                    <a:lumMod val="75000"/>
                  </a:srgbClr>
                </a:solidFill>
                <a:latin typeface="DINPro-Light" panose="02000504040000020003" pitchFamily="2" charset="0"/>
              </a:rPr>
              <a:t>heterogeneity</a:t>
            </a:r>
            <a:r>
              <a:rPr lang="fr-FR" sz="4800" b="1" kern="1200" dirty="0">
                <a:solidFill>
                  <a:srgbClr val="5B9BD5">
                    <a:lumMod val="75000"/>
                  </a:srgbClr>
                </a:solidFill>
                <a:latin typeface="DINPro-Light" panose="02000504040000020003" pitchFamily="2" charset="0"/>
              </a:rPr>
              <a:t>: </a:t>
            </a:r>
          </a:p>
          <a:p>
            <a:pPr defTabSz="1828800" hangingPunct="1"/>
            <a:r>
              <a:rPr lang="fr-FR" sz="4800" kern="1200" dirty="0" err="1">
                <a:solidFill>
                  <a:srgbClr val="5B9BD5">
                    <a:lumMod val="75000"/>
                  </a:srgbClr>
                </a:solidFill>
                <a:latin typeface="DINPro-Light" panose="02000504040000020003" pitchFamily="2" charset="0"/>
              </a:rPr>
              <a:t>Medical</a:t>
            </a:r>
            <a:r>
              <a:rPr lang="fr-FR" sz="4800" kern="1200" dirty="0">
                <a:solidFill>
                  <a:srgbClr val="5B9BD5">
                    <a:lumMod val="75000"/>
                  </a:srgbClr>
                </a:solidFill>
                <a:latin typeface="DINPro-Light" panose="02000504040000020003" pitchFamily="2" charset="0"/>
              </a:rPr>
              <a:t> </a:t>
            </a:r>
            <a:r>
              <a:rPr lang="fr-FR" sz="4800" kern="1200" dirty="0" err="1">
                <a:solidFill>
                  <a:srgbClr val="5B9BD5">
                    <a:lumMod val="75000"/>
                  </a:srgbClr>
                </a:solidFill>
                <a:latin typeface="DINPro-Light" panose="02000504040000020003" pitchFamily="2" charset="0"/>
              </a:rPr>
              <a:t>imaging</a:t>
            </a:r>
            <a:endParaRPr lang="fr-FR" sz="4800" kern="1200" dirty="0">
              <a:solidFill>
                <a:srgbClr val="5B9BD5">
                  <a:lumMod val="75000"/>
                </a:srgbClr>
              </a:solidFill>
              <a:latin typeface="DINPro-Light" panose="02000504040000020003" pitchFamily="2" charset="0"/>
            </a:endParaRPr>
          </a:p>
          <a:p>
            <a:pPr defTabSz="1828800" hangingPunct="1"/>
            <a:r>
              <a:rPr lang="fr-FR" sz="4800" kern="1200" dirty="0">
                <a:solidFill>
                  <a:srgbClr val="5B9BD5">
                    <a:lumMod val="75000"/>
                  </a:srgbClr>
                </a:solidFill>
                <a:latin typeface="DINPro-Light" panose="02000504040000020003" pitchFamily="2" charset="0"/>
              </a:rPr>
              <a:t> &amp; AI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165065-433A-F3A1-F74C-10C05C06F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0573" y="3333635"/>
            <a:ext cx="8367690" cy="47539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50ECAE1-1295-7EDD-7D31-4F172FD60668}"/>
              </a:ext>
            </a:extLst>
          </p:cNvPr>
          <p:cNvSpPr txBox="1"/>
          <p:nvPr/>
        </p:nvSpPr>
        <p:spPr>
          <a:xfrm>
            <a:off x="13680500" y="5641484"/>
            <a:ext cx="6531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fr-FR" sz="28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Schoenfeled</a:t>
            </a:r>
            <a:r>
              <a:rPr lang="fr-FR" sz="28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 </a:t>
            </a:r>
            <a:r>
              <a:rPr lang="fr-FR" sz="2800" i="1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et al. </a:t>
            </a:r>
          </a:p>
          <a:p>
            <a:pPr algn="l" defTabSz="1828800" hangingPunct="1"/>
            <a:r>
              <a:rPr lang="fr-FR" sz="28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Lancet </a:t>
            </a:r>
            <a:r>
              <a:rPr lang="fr-FR" sz="28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Oncol</a:t>
            </a:r>
            <a:r>
              <a:rPr lang="fr-FR" sz="28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 2022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0243FCE-FFA9-00C7-9C3E-6EAB0A6B470C}"/>
              </a:ext>
            </a:extLst>
          </p:cNvPr>
          <p:cNvSpPr txBox="1">
            <a:spLocks/>
          </p:cNvSpPr>
          <p:nvPr/>
        </p:nvSpPr>
        <p:spPr>
          <a:xfrm>
            <a:off x="15040138" y="1502736"/>
            <a:ext cx="6451068" cy="167199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/>
            <a:r>
              <a:rPr lang="fr-FR" sz="5600" dirty="0" err="1">
                <a:solidFill>
                  <a:prstClr val="black"/>
                </a:solidFill>
                <a:latin typeface="Calibri Light" panose="020F0302020204030204"/>
              </a:rPr>
              <a:t>Mitigated</a:t>
            </a:r>
            <a:r>
              <a:rPr lang="fr-FR" sz="56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-FR" sz="5600" dirty="0" err="1">
                <a:solidFill>
                  <a:prstClr val="black"/>
                </a:solidFill>
                <a:latin typeface="Calibri Light" panose="020F0302020204030204"/>
              </a:rPr>
              <a:t>results</a:t>
            </a:r>
            <a:endParaRPr lang="fr-FR" sz="5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C4AA6C2-B012-7B50-DDC3-3FFC2F23CC95}"/>
              </a:ext>
            </a:extLst>
          </p:cNvPr>
          <p:cNvSpPr txBox="1"/>
          <p:nvPr/>
        </p:nvSpPr>
        <p:spPr>
          <a:xfrm>
            <a:off x="13641339" y="3626232"/>
            <a:ext cx="2630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828800" hangingPunct="1">
              <a:defRPr sz="2800" kern="1200">
                <a:solidFill>
                  <a:prstClr val="black"/>
                </a:solidFill>
                <a:latin typeface="DINPro-Light" panose="02000504040000020003" pitchFamily="2" charset="0"/>
              </a:defRPr>
            </a:lvl1pPr>
          </a:lstStyle>
          <a:p>
            <a:r>
              <a:rPr lang="fr-FR" sz="3200" dirty="0"/>
              <a:t>Lung cancers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E606F87-2C8E-0BAC-88F2-956B74EB1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8194" y="8439788"/>
            <a:ext cx="6168266" cy="31009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2032258-C345-2AD6-0C83-284AE4BA7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8888" y="8558613"/>
            <a:ext cx="5245342" cy="292354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560D153-FEA9-2E9F-F8A1-41EA7DA65090}"/>
              </a:ext>
            </a:extLst>
          </p:cNvPr>
          <p:cNvSpPr txBox="1"/>
          <p:nvPr/>
        </p:nvSpPr>
        <p:spPr>
          <a:xfrm>
            <a:off x="18921395" y="5190813"/>
            <a:ext cx="2630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828800" hangingPunct="1">
              <a:defRPr sz="2800" kern="1200">
                <a:solidFill>
                  <a:prstClr val="black"/>
                </a:solidFill>
                <a:latin typeface="DINPro-Light" panose="02000504040000020003" pitchFamily="2" charset="0"/>
              </a:defRPr>
            </a:lvl1pPr>
          </a:lstStyle>
          <a:p>
            <a:pPr algn="r"/>
            <a:r>
              <a:rPr lang="fr-FR" sz="3200" dirty="0"/>
              <a:t>PFS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22C8A4-ECC4-E1F4-C9DA-1DFD8B9E86C5}"/>
              </a:ext>
            </a:extLst>
          </p:cNvPr>
          <p:cNvSpPr/>
          <p:nvPr/>
        </p:nvSpPr>
        <p:spPr>
          <a:xfrm>
            <a:off x="16736291" y="3912161"/>
            <a:ext cx="554182" cy="2130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38C2A8-23F0-F3CE-D164-A6ED8AA711E6}"/>
              </a:ext>
            </a:extLst>
          </p:cNvPr>
          <p:cNvSpPr/>
          <p:nvPr/>
        </p:nvSpPr>
        <p:spPr>
          <a:xfrm>
            <a:off x="13757329" y="8324914"/>
            <a:ext cx="554182" cy="2130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4FDB38-72FC-1CA5-D999-6BFDECDA3130}"/>
              </a:ext>
            </a:extLst>
          </p:cNvPr>
          <p:cNvSpPr/>
          <p:nvPr/>
        </p:nvSpPr>
        <p:spPr>
          <a:xfrm>
            <a:off x="18921395" y="8753869"/>
            <a:ext cx="141657" cy="2130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D7A468-43C6-9486-913B-8CEF693CD055}"/>
              </a:ext>
            </a:extLst>
          </p:cNvPr>
          <p:cNvSpPr/>
          <p:nvPr/>
        </p:nvSpPr>
        <p:spPr>
          <a:xfrm>
            <a:off x="14301685" y="8213470"/>
            <a:ext cx="1096453" cy="345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4B61B9D-DDBC-A14D-C34F-1D527A22FE70}"/>
              </a:ext>
            </a:extLst>
          </p:cNvPr>
          <p:cNvSpPr txBox="1"/>
          <p:nvPr/>
        </p:nvSpPr>
        <p:spPr>
          <a:xfrm>
            <a:off x="14659978" y="8861937"/>
            <a:ext cx="2630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828800" hangingPunct="1">
              <a:defRPr sz="2800" kern="1200">
                <a:solidFill>
                  <a:prstClr val="black"/>
                </a:solidFill>
                <a:latin typeface="DINPro-Light" panose="02000504040000020003" pitchFamily="2" charset="0"/>
              </a:defRPr>
            </a:lvl1pPr>
          </a:lstStyle>
          <a:p>
            <a:pPr algn="r"/>
            <a:r>
              <a:rPr lang="fr-FR" sz="3200" dirty="0"/>
              <a:t>PFS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4BA4626-B691-6F3A-5517-EA22AFCF1840}"/>
              </a:ext>
            </a:extLst>
          </p:cNvPr>
          <p:cNvSpPr txBox="1"/>
          <p:nvPr/>
        </p:nvSpPr>
        <p:spPr>
          <a:xfrm>
            <a:off x="20685735" y="9180975"/>
            <a:ext cx="2630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828800" hangingPunct="1">
              <a:defRPr sz="2800" kern="1200">
                <a:solidFill>
                  <a:prstClr val="black"/>
                </a:solidFill>
                <a:latin typeface="DINPro-Light" panose="02000504040000020003" pitchFamily="2" charset="0"/>
              </a:defRPr>
            </a:lvl1pPr>
          </a:lstStyle>
          <a:p>
            <a:pPr algn="r"/>
            <a:r>
              <a:rPr lang="fr-FR" sz="3200" dirty="0"/>
              <a:t>OS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BA6A823-4DDA-7313-56EA-F38C6B8428E8}"/>
              </a:ext>
            </a:extLst>
          </p:cNvPr>
          <p:cNvSpPr txBox="1"/>
          <p:nvPr/>
        </p:nvSpPr>
        <p:spPr>
          <a:xfrm>
            <a:off x="15513172" y="11659373"/>
            <a:ext cx="6531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fr-FR" sz="28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Theelen</a:t>
            </a:r>
            <a:r>
              <a:rPr lang="fr-FR" sz="28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 et al. Lancet </a:t>
            </a:r>
            <a:r>
              <a:rPr lang="fr-FR" sz="28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Oncol</a:t>
            </a:r>
            <a:r>
              <a:rPr lang="fr-FR" sz="28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522072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82447C05-4C97-F94D-B1AE-C320609DCD43}"/>
              </a:ext>
            </a:extLst>
          </p:cNvPr>
          <p:cNvGrpSpPr/>
          <p:nvPr/>
        </p:nvGrpSpPr>
        <p:grpSpPr>
          <a:xfrm>
            <a:off x="1583064" y="5259271"/>
            <a:ext cx="19693920" cy="6224962"/>
            <a:chOff x="20253" y="2431803"/>
            <a:chExt cx="11175866" cy="3532529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DBD39BF0-FBAF-5B44-99BA-87D1E0EE86D0}"/>
                </a:ext>
              </a:extLst>
            </p:cNvPr>
            <p:cNvGrpSpPr/>
            <p:nvPr/>
          </p:nvGrpSpPr>
          <p:grpSpPr>
            <a:xfrm>
              <a:off x="20253" y="2431803"/>
              <a:ext cx="11175866" cy="3532529"/>
              <a:chOff x="40132" y="2431803"/>
              <a:chExt cx="11175866" cy="3532529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9C9C7B1D-2E12-E548-AF47-0C66579DAE13}"/>
                  </a:ext>
                </a:extLst>
              </p:cNvPr>
              <p:cNvGrpSpPr/>
              <p:nvPr/>
            </p:nvGrpSpPr>
            <p:grpSpPr>
              <a:xfrm>
                <a:off x="6720332" y="2431803"/>
                <a:ext cx="4495666" cy="3532529"/>
                <a:chOff x="7068586" y="2525231"/>
                <a:chExt cx="4495666" cy="3532529"/>
              </a:xfrm>
            </p:grpSpPr>
            <p:grpSp>
              <p:nvGrpSpPr>
                <p:cNvPr id="15" name="Groupe 14">
                  <a:extLst>
                    <a:ext uri="{FF2B5EF4-FFF2-40B4-BE49-F238E27FC236}">
                      <a16:creationId xmlns:a16="http://schemas.microsoft.com/office/drawing/2014/main" id="{42FF904E-637B-AA4E-A4FF-8013CB997943}"/>
                    </a:ext>
                  </a:extLst>
                </p:cNvPr>
                <p:cNvGrpSpPr/>
                <p:nvPr/>
              </p:nvGrpSpPr>
              <p:grpSpPr>
                <a:xfrm>
                  <a:off x="7068586" y="2525231"/>
                  <a:ext cx="4495666" cy="3532529"/>
                  <a:chOff x="7068586" y="2517364"/>
                  <a:chExt cx="4495666" cy="3532529"/>
                </a:xfrm>
              </p:grpSpPr>
              <p:pic>
                <p:nvPicPr>
                  <p:cNvPr id="17" name="Image 16">
                    <a:extLst>
                      <a:ext uri="{FF2B5EF4-FFF2-40B4-BE49-F238E27FC236}">
                        <a16:creationId xmlns:a16="http://schemas.microsoft.com/office/drawing/2014/main" id="{ED88DCF5-93B6-1940-B8AE-66F1478ECD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7131189" y="2525232"/>
                    <a:ext cx="4433063" cy="3524661"/>
                  </a:xfrm>
                  <a:prstGeom prst="rect">
                    <a:avLst/>
                  </a:prstGeom>
                </p:spPr>
              </p:pic>
              <p:sp>
                <p:nvSpPr>
                  <p:cNvPr id="18" name="Triangle rectangle 17">
                    <a:extLst>
                      <a:ext uri="{FF2B5EF4-FFF2-40B4-BE49-F238E27FC236}">
                        <a16:creationId xmlns:a16="http://schemas.microsoft.com/office/drawing/2014/main" id="{0462B610-0087-204D-8967-C59B2A5AB847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7068586" y="2517364"/>
                    <a:ext cx="1454896" cy="1967549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1828800" hangingPunct="1"/>
                    <a:endParaRPr lang="fr-FR" sz="3600" kern="12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sp>
              <p:nvSpPr>
                <p:cNvPr id="16" name="Triangle rectangle 15">
                  <a:extLst>
                    <a:ext uri="{FF2B5EF4-FFF2-40B4-BE49-F238E27FC236}">
                      <a16:creationId xmlns:a16="http://schemas.microsoft.com/office/drawing/2014/main" id="{1A76AED5-EA1A-3444-8CED-74A0D1BEAF64}"/>
                    </a:ext>
                  </a:extLst>
                </p:cNvPr>
                <p:cNvSpPr/>
                <p:nvPr/>
              </p:nvSpPr>
              <p:spPr>
                <a:xfrm>
                  <a:off x="7068586" y="4090211"/>
                  <a:ext cx="1327928" cy="1967549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1828800" hangingPunct="1"/>
                  <a:endParaRPr lang="fr-FR" sz="360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3A757520-F101-E749-B8C7-B047FF17618E}"/>
                  </a:ext>
                </a:extLst>
              </p:cNvPr>
              <p:cNvGrpSpPr/>
              <p:nvPr/>
            </p:nvGrpSpPr>
            <p:grpSpPr>
              <a:xfrm>
                <a:off x="40132" y="3255907"/>
                <a:ext cx="7278858" cy="2331076"/>
                <a:chOff x="-210272" y="3254761"/>
                <a:chExt cx="7278858" cy="2331076"/>
              </a:xfrm>
            </p:grpSpPr>
            <p:pic>
              <p:nvPicPr>
                <p:cNvPr id="12" name="Image 11">
                  <a:extLst>
                    <a:ext uri="{FF2B5EF4-FFF2-40B4-BE49-F238E27FC236}">
                      <a16:creationId xmlns:a16="http://schemas.microsoft.com/office/drawing/2014/main" id="{8DAEE792-5667-474A-A6A2-0D9106EFB6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-210272" y="3261063"/>
                  <a:ext cx="7152778" cy="2316907"/>
                </a:xfrm>
                <a:prstGeom prst="rect">
                  <a:avLst/>
                </a:prstGeom>
              </p:spPr>
            </p:pic>
            <p:sp>
              <p:nvSpPr>
                <p:cNvPr id="13" name="Triangle rectangle 12">
                  <a:extLst>
                    <a:ext uri="{FF2B5EF4-FFF2-40B4-BE49-F238E27FC236}">
                      <a16:creationId xmlns:a16="http://schemas.microsoft.com/office/drawing/2014/main" id="{F73C1B3C-1461-8741-B0FF-DE0DC07463F7}"/>
                    </a:ext>
                  </a:extLst>
                </p:cNvPr>
                <p:cNvSpPr/>
                <p:nvPr/>
              </p:nvSpPr>
              <p:spPr>
                <a:xfrm rot="10800000">
                  <a:off x="6190343" y="3254761"/>
                  <a:ext cx="752163" cy="921657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1828800" hangingPunct="1"/>
                  <a:endParaRPr lang="fr-FR" sz="360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" name="Triangle rectangle 13">
                  <a:extLst>
                    <a:ext uri="{FF2B5EF4-FFF2-40B4-BE49-F238E27FC236}">
                      <a16:creationId xmlns:a16="http://schemas.microsoft.com/office/drawing/2014/main" id="{2BC76FF7-1569-324A-BDBC-8217F0E5AC7F}"/>
                    </a:ext>
                  </a:extLst>
                </p:cNvPr>
                <p:cNvSpPr/>
                <p:nvPr/>
              </p:nvSpPr>
              <p:spPr>
                <a:xfrm flipH="1">
                  <a:off x="6001659" y="4108153"/>
                  <a:ext cx="1066927" cy="1477684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1828800" hangingPunct="1"/>
                  <a:endParaRPr lang="fr-FR" sz="360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1" name="Triangle rectangle 34">
                <a:extLst>
                  <a:ext uri="{FF2B5EF4-FFF2-40B4-BE49-F238E27FC236}">
                    <a16:creationId xmlns:a16="http://schemas.microsoft.com/office/drawing/2014/main" id="{2C6A9EDA-A3C3-E141-AB63-4BAFBD120406}"/>
                  </a:ext>
                </a:extLst>
              </p:cNvPr>
              <p:cNvSpPr/>
              <p:nvPr/>
            </p:nvSpPr>
            <p:spPr>
              <a:xfrm flipH="1">
                <a:off x="7056010" y="4094921"/>
                <a:ext cx="262977" cy="730561"/>
              </a:xfrm>
              <a:custGeom>
                <a:avLst/>
                <a:gdLst>
                  <a:gd name="connsiteX0" fmla="*/ 0 w 1066927"/>
                  <a:gd name="connsiteY0" fmla="*/ 1477684 h 1477684"/>
                  <a:gd name="connsiteX1" fmla="*/ 0 w 1066927"/>
                  <a:gd name="connsiteY1" fmla="*/ 0 h 1477684"/>
                  <a:gd name="connsiteX2" fmla="*/ 1066927 w 1066927"/>
                  <a:gd name="connsiteY2" fmla="*/ 1477684 h 1477684"/>
                  <a:gd name="connsiteX3" fmla="*/ 0 w 1066927"/>
                  <a:gd name="connsiteY3" fmla="*/ 1477684 h 1477684"/>
                  <a:gd name="connsiteX0" fmla="*/ 0 w 225098"/>
                  <a:gd name="connsiteY0" fmla="*/ 1477684 h 1477684"/>
                  <a:gd name="connsiteX1" fmla="*/ 0 w 225098"/>
                  <a:gd name="connsiteY1" fmla="*/ 0 h 1477684"/>
                  <a:gd name="connsiteX2" fmla="*/ 225098 w 225098"/>
                  <a:gd name="connsiteY2" fmla="*/ 316541 h 1477684"/>
                  <a:gd name="connsiteX3" fmla="*/ 0 w 225098"/>
                  <a:gd name="connsiteY3" fmla="*/ 1477684 h 1477684"/>
                  <a:gd name="connsiteX0" fmla="*/ 0 w 225098"/>
                  <a:gd name="connsiteY0" fmla="*/ 679399 h 679399"/>
                  <a:gd name="connsiteX1" fmla="*/ 0 w 225098"/>
                  <a:gd name="connsiteY1" fmla="*/ 0 h 679399"/>
                  <a:gd name="connsiteX2" fmla="*/ 225098 w 225098"/>
                  <a:gd name="connsiteY2" fmla="*/ 316541 h 679399"/>
                  <a:gd name="connsiteX3" fmla="*/ 0 w 225098"/>
                  <a:gd name="connsiteY3" fmla="*/ 679399 h 679399"/>
                  <a:gd name="connsiteX0" fmla="*/ 0 w 225098"/>
                  <a:gd name="connsiteY0" fmla="*/ 658030 h 658030"/>
                  <a:gd name="connsiteX1" fmla="*/ 11653 w 225098"/>
                  <a:gd name="connsiteY1" fmla="*/ 0 h 658030"/>
                  <a:gd name="connsiteX2" fmla="*/ 225098 w 225098"/>
                  <a:gd name="connsiteY2" fmla="*/ 295172 h 658030"/>
                  <a:gd name="connsiteX3" fmla="*/ 0 w 225098"/>
                  <a:gd name="connsiteY3" fmla="*/ 658030 h 658030"/>
                  <a:gd name="connsiteX0" fmla="*/ 0 w 225098"/>
                  <a:gd name="connsiteY0" fmla="*/ 654469 h 654469"/>
                  <a:gd name="connsiteX1" fmla="*/ 0 w 225098"/>
                  <a:gd name="connsiteY1" fmla="*/ 0 h 654469"/>
                  <a:gd name="connsiteX2" fmla="*/ 225098 w 225098"/>
                  <a:gd name="connsiteY2" fmla="*/ 291611 h 654469"/>
                  <a:gd name="connsiteX3" fmla="*/ 0 w 225098"/>
                  <a:gd name="connsiteY3" fmla="*/ 654469 h 654469"/>
                  <a:gd name="connsiteX0" fmla="*/ 0 w 244519"/>
                  <a:gd name="connsiteY0" fmla="*/ 654469 h 654469"/>
                  <a:gd name="connsiteX1" fmla="*/ 0 w 244519"/>
                  <a:gd name="connsiteY1" fmla="*/ 0 h 654469"/>
                  <a:gd name="connsiteX2" fmla="*/ 244519 w 244519"/>
                  <a:gd name="connsiteY2" fmla="*/ 277365 h 654469"/>
                  <a:gd name="connsiteX3" fmla="*/ 0 w 244519"/>
                  <a:gd name="connsiteY3" fmla="*/ 654469 h 654469"/>
                  <a:gd name="connsiteX0" fmla="*/ 0 w 256927"/>
                  <a:gd name="connsiteY0" fmla="*/ 654469 h 654469"/>
                  <a:gd name="connsiteX1" fmla="*/ 0 w 256927"/>
                  <a:gd name="connsiteY1" fmla="*/ 0 h 654469"/>
                  <a:gd name="connsiteX2" fmla="*/ 256927 w 256927"/>
                  <a:gd name="connsiteY2" fmla="*/ 271676 h 654469"/>
                  <a:gd name="connsiteX3" fmla="*/ 0 w 256927"/>
                  <a:gd name="connsiteY3" fmla="*/ 654469 h 654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6927" h="654469">
                    <a:moveTo>
                      <a:pt x="0" y="654469"/>
                    </a:moveTo>
                    <a:lnTo>
                      <a:pt x="0" y="0"/>
                    </a:lnTo>
                    <a:lnTo>
                      <a:pt x="256927" y="271676"/>
                    </a:lnTo>
                    <a:lnTo>
                      <a:pt x="0" y="654469"/>
                    </a:lnTo>
                    <a:close/>
                  </a:path>
                </a:pathLst>
              </a:custGeom>
              <a:solidFill>
                <a:srgbClr val="8045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800" hangingPunct="1"/>
                <a:endParaRPr lang="fr-FR" sz="360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8" name="Triangle rectangle 35">
              <a:extLst>
                <a:ext uri="{FF2B5EF4-FFF2-40B4-BE49-F238E27FC236}">
                  <a16:creationId xmlns:a16="http://schemas.microsoft.com/office/drawing/2014/main" id="{318CDC53-7287-F646-A11B-F849844BE191}"/>
                </a:ext>
              </a:extLst>
            </p:cNvPr>
            <p:cNvSpPr/>
            <p:nvPr/>
          </p:nvSpPr>
          <p:spPr>
            <a:xfrm rot="10800000">
              <a:off x="7036128" y="3722328"/>
              <a:ext cx="203540" cy="483862"/>
            </a:xfrm>
            <a:custGeom>
              <a:avLst/>
              <a:gdLst>
                <a:gd name="connsiteX0" fmla="*/ 0 w 752163"/>
                <a:gd name="connsiteY0" fmla="*/ 921657 h 921657"/>
                <a:gd name="connsiteX1" fmla="*/ 0 w 752163"/>
                <a:gd name="connsiteY1" fmla="*/ 0 h 921657"/>
                <a:gd name="connsiteX2" fmla="*/ 752163 w 752163"/>
                <a:gd name="connsiteY2" fmla="*/ 921657 h 921657"/>
                <a:gd name="connsiteX3" fmla="*/ 0 w 752163"/>
                <a:gd name="connsiteY3" fmla="*/ 921657 h 921657"/>
                <a:gd name="connsiteX0" fmla="*/ 0 w 164335"/>
                <a:gd name="connsiteY0" fmla="*/ 921657 h 921657"/>
                <a:gd name="connsiteX1" fmla="*/ 0 w 164335"/>
                <a:gd name="connsiteY1" fmla="*/ 0 h 921657"/>
                <a:gd name="connsiteX2" fmla="*/ 164335 w 164335"/>
                <a:gd name="connsiteY2" fmla="*/ 188686 h 921657"/>
                <a:gd name="connsiteX3" fmla="*/ 0 w 164335"/>
                <a:gd name="connsiteY3" fmla="*/ 921657 h 921657"/>
                <a:gd name="connsiteX0" fmla="*/ 0 w 171592"/>
                <a:gd name="connsiteY0" fmla="*/ 377371 h 377371"/>
                <a:gd name="connsiteX1" fmla="*/ 7257 w 171592"/>
                <a:gd name="connsiteY1" fmla="*/ 0 h 377371"/>
                <a:gd name="connsiteX2" fmla="*/ 171592 w 171592"/>
                <a:gd name="connsiteY2" fmla="*/ 188686 h 377371"/>
                <a:gd name="connsiteX3" fmla="*/ 0 w 171592"/>
                <a:gd name="connsiteY3" fmla="*/ 377371 h 377371"/>
                <a:gd name="connsiteX0" fmla="*/ 0 w 135306"/>
                <a:gd name="connsiteY0" fmla="*/ 377371 h 377371"/>
                <a:gd name="connsiteX1" fmla="*/ 7257 w 135306"/>
                <a:gd name="connsiteY1" fmla="*/ 0 h 377371"/>
                <a:gd name="connsiteX2" fmla="*/ 135306 w 135306"/>
                <a:gd name="connsiteY2" fmla="*/ 123371 h 377371"/>
                <a:gd name="connsiteX3" fmla="*/ 0 w 135306"/>
                <a:gd name="connsiteY3" fmla="*/ 377371 h 377371"/>
                <a:gd name="connsiteX0" fmla="*/ 4670 w 139976"/>
                <a:gd name="connsiteY0" fmla="*/ 409177 h 409177"/>
                <a:gd name="connsiteX1" fmla="*/ 0 w 139976"/>
                <a:gd name="connsiteY1" fmla="*/ 0 h 409177"/>
                <a:gd name="connsiteX2" fmla="*/ 139976 w 139976"/>
                <a:gd name="connsiteY2" fmla="*/ 155177 h 409177"/>
                <a:gd name="connsiteX3" fmla="*/ 4670 w 139976"/>
                <a:gd name="connsiteY3" fmla="*/ 409177 h 409177"/>
                <a:gd name="connsiteX0" fmla="*/ 4670 w 151903"/>
                <a:gd name="connsiteY0" fmla="*/ 409177 h 409177"/>
                <a:gd name="connsiteX1" fmla="*/ 0 w 151903"/>
                <a:gd name="connsiteY1" fmla="*/ 0 h 409177"/>
                <a:gd name="connsiteX2" fmla="*/ 151903 w 151903"/>
                <a:gd name="connsiteY2" fmla="*/ 214812 h 409177"/>
                <a:gd name="connsiteX3" fmla="*/ 4670 w 151903"/>
                <a:gd name="connsiteY3" fmla="*/ 409177 h 409177"/>
                <a:gd name="connsiteX0" fmla="*/ 4670 w 151903"/>
                <a:gd name="connsiteY0" fmla="*/ 405201 h 405201"/>
                <a:gd name="connsiteX1" fmla="*/ 0 w 151903"/>
                <a:gd name="connsiteY1" fmla="*/ 0 h 405201"/>
                <a:gd name="connsiteX2" fmla="*/ 151903 w 151903"/>
                <a:gd name="connsiteY2" fmla="*/ 214812 h 405201"/>
                <a:gd name="connsiteX3" fmla="*/ 4670 w 151903"/>
                <a:gd name="connsiteY3" fmla="*/ 405201 h 405201"/>
                <a:gd name="connsiteX0" fmla="*/ 4670 w 155879"/>
                <a:gd name="connsiteY0" fmla="*/ 405201 h 405201"/>
                <a:gd name="connsiteX1" fmla="*/ 0 w 155879"/>
                <a:gd name="connsiteY1" fmla="*/ 0 h 405201"/>
                <a:gd name="connsiteX2" fmla="*/ 155879 w 155879"/>
                <a:gd name="connsiteY2" fmla="*/ 210837 h 405201"/>
                <a:gd name="connsiteX3" fmla="*/ 4670 w 155879"/>
                <a:gd name="connsiteY3" fmla="*/ 405201 h 405201"/>
                <a:gd name="connsiteX0" fmla="*/ 4670 w 155879"/>
                <a:gd name="connsiteY0" fmla="*/ 405201 h 405201"/>
                <a:gd name="connsiteX1" fmla="*/ 0 w 155879"/>
                <a:gd name="connsiteY1" fmla="*/ 0 h 405201"/>
                <a:gd name="connsiteX2" fmla="*/ 155879 w 155879"/>
                <a:gd name="connsiteY2" fmla="*/ 210837 h 405201"/>
                <a:gd name="connsiteX3" fmla="*/ 4670 w 155879"/>
                <a:gd name="connsiteY3" fmla="*/ 405201 h 405201"/>
                <a:gd name="connsiteX0" fmla="*/ 4670 w 155879"/>
                <a:gd name="connsiteY0" fmla="*/ 405201 h 405201"/>
                <a:gd name="connsiteX1" fmla="*/ 0 w 155879"/>
                <a:gd name="connsiteY1" fmla="*/ 0 h 405201"/>
                <a:gd name="connsiteX2" fmla="*/ 155879 w 155879"/>
                <a:gd name="connsiteY2" fmla="*/ 204508 h 405201"/>
                <a:gd name="connsiteX3" fmla="*/ 4670 w 155879"/>
                <a:gd name="connsiteY3" fmla="*/ 405201 h 405201"/>
                <a:gd name="connsiteX0" fmla="*/ 29 w 213180"/>
                <a:gd name="connsiteY0" fmla="*/ 482286 h 482286"/>
                <a:gd name="connsiteX1" fmla="*/ 57301 w 213180"/>
                <a:gd name="connsiteY1" fmla="*/ 0 h 482286"/>
                <a:gd name="connsiteX2" fmla="*/ 213180 w 213180"/>
                <a:gd name="connsiteY2" fmla="*/ 204508 h 482286"/>
                <a:gd name="connsiteX3" fmla="*/ 29 w 213180"/>
                <a:gd name="connsiteY3" fmla="*/ 482286 h 48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180" h="482286">
                  <a:moveTo>
                    <a:pt x="29" y="482286"/>
                  </a:moveTo>
                  <a:cubicBezTo>
                    <a:pt x="-1528" y="345894"/>
                    <a:pt x="58858" y="136392"/>
                    <a:pt x="57301" y="0"/>
                  </a:cubicBezTo>
                  <a:lnTo>
                    <a:pt x="213180" y="204508"/>
                  </a:lnTo>
                  <a:lnTo>
                    <a:pt x="29" y="482286"/>
                  </a:lnTo>
                  <a:close/>
                </a:path>
              </a:pathLst>
            </a:custGeom>
            <a:solidFill>
              <a:srgbClr val="8045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fr-FR" sz="36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4CA70959-CD1E-3A45-B6EF-163DD4483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398" y="3397110"/>
            <a:ext cx="21031200" cy="8702676"/>
          </a:xfrm>
        </p:spPr>
        <p:txBody>
          <a:bodyPr>
            <a:normAutofit/>
          </a:bodyPr>
          <a:lstStyle/>
          <a:p>
            <a:r>
              <a:rPr lang="fr-FR" sz="4000" dirty="0">
                <a:latin typeface="DINPro-Light" panose="02000504040000020003" pitchFamily="2" charset="0"/>
              </a:rPr>
              <a:t>Translates </a:t>
            </a:r>
            <a:r>
              <a:rPr lang="fr-FR" sz="4000" dirty="0" err="1">
                <a:latin typeface="DINPro-Light" panose="02000504040000020003" pitchFamily="2" charset="0"/>
              </a:rPr>
              <a:t>medical</a:t>
            </a:r>
            <a:r>
              <a:rPr lang="fr-FR" sz="4000" dirty="0">
                <a:latin typeface="DINPro-Light" panose="02000504040000020003" pitchFamily="2" charset="0"/>
              </a:rPr>
              <a:t> </a:t>
            </a:r>
            <a:r>
              <a:rPr lang="fr-FR" sz="4000" dirty="0" err="1">
                <a:latin typeface="DINPro-Light" panose="02000504040000020003" pitchFamily="2" charset="0"/>
              </a:rPr>
              <a:t>imaging</a:t>
            </a:r>
            <a:r>
              <a:rPr lang="fr-FR" sz="4000" dirty="0">
                <a:latin typeface="DINPro-Light" panose="02000504040000020003" pitchFamily="2" charset="0"/>
              </a:rPr>
              <a:t> </a:t>
            </a:r>
            <a:r>
              <a:rPr lang="fr-FR" sz="4000" dirty="0" err="1">
                <a:latin typeface="DINPro-Light" panose="02000504040000020003" pitchFamily="2" charset="0"/>
              </a:rPr>
              <a:t>into</a:t>
            </a:r>
            <a:r>
              <a:rPr lang="fr-FR" sz="4000" dirty="0">
                <a:latin typeface="DINPro-Light" panose="02000504040000020003" pitchFamily="2" charset="0"/>
              </a:rPr>
              <a:t> quantitative data</a:t>
            </a:r>
          </a:p>
          <a:p>
            <a:r>
              <a:rPr lang="fr-FR" sz="4000" dirty="0" err="1">
                <a:latin typeface="DINPro-Light" panose="02000504040000020003" pitchFamily="2" charset="0"/>
              </a:rPr>
              <a:t>Reflects</a:t>
            </a:r>
            <a:r>
              <a:rPr lang="fr-FR" sz="4000" dirty="0">
                <a:latin typeface="DINPro-Light" panose="02000504040000020003" pitchFamily="2" charset="0"/>
              </a:rPr>
              <a:t> the </a:t>
            </a:r>
            <a:r>
              <a:rPr lang="fr-FR" sz="4000" dirty="0" err="1">
                <a:latin typeface="DINPro-Light" panose="02000504040000020003" pitchFamily="2" charset="0"/>
              </a:rPr>
              <a:t>tumor</a:t>
            </a:r>
            <a:r>
              <a:rPr lang="fr-FR" sz="4000" dirty="0">
                <a:latin typeface="DINPro-Light" panose="02000504040000020003" pitchFamily="2" charset="0"/>
              </a:rPr>
              <a:t> </a:t>
            </a:r>
            <a:r>
              <a:rPr lang="fr-FR" sz="4000" dirty="0" err="1">
                <a:latin typeface="DINPro-Light" panose="02000504040000020003" pitchFamily="2" charset="0"/>
              </a:rPr>
              <a:t>phenotype</a:t>
            </a:r>
            <a:r>
              <a:rPr lang="fr-FR" sz="4000" dirty="0">
                <a:latin typeface="DINPro-Light" panose="02000504040000020003" pitchFamily="2" charset="0"/>
              </a:rPr>
              <a:t> (cellular and </a:t>
            </a:r>
            <a:r>
              <a:rPr lang="fr-FR" sz="4000" dirty="0" err="1">
                <a:latin typeface="DINPro-Light" panose="02000504040000020003" pitchFamily="2" charset="0"/>
              </a:rPr>
              <a:t>molecular</a:t>
            </a:r>
            <a:r>
              <a:rPr lang="fr-FR" sz="4000" dirty="0">
                <a:latin typeface="DINPro-Light" panose="02000504040000020003" pitchFamily="2" charset="0"/>
              </a:rPr>
              <a:t> </a:t>
            </a:r>
            <a:r>
              <a:rPr lang="fr-FR" sz="4000" dirty="0" err="1">
                <a:latin typeface="DINPro-Light" panose="02000504040000020003" pitchFamily="2" charset="0"/>
              </a:rPr>
              <a:t>properties</a:t>
            </a:r>
            <a:r>
              <a:rPr lang="fr-FR" sz="4000" dirty="0">
                <a:latin typeface="DINPro-Light" panose="02000504040000020003" pitchFamily="2" charset="0"/>
              </a:rPr>
              <a:t>)</a:t>
            </a:r>
          </a:p>
          <a:p>
            <a:r>
              <a:rPr lang="en-US" sz="4000" dirty="0">
                <a:latin typeface="DINPro-Light" panose="02000504040000020003" pitchFamily="2" charset="0"/>
              </a:rPr>
              <a:t>AI approaches: development</a:t>
            </a:r>
            <a:r>
              <a:rPr lang="fr-FR" sz="4000" dirty="0">
                <a:latin typeface="DINPro-Light" panose="02000504040000020003" pitchFamily="2" charset="0"/>
              </a:rPr>
              <a:t> of </a:t>
            </a:r>
            <a:r>
              <a:rPr lang="fr-FR" sz="4000" dirty="0" err="1">
                <a:latin typeface="DINPro-Light" panose="02000504040000020003" pitchFamily="2" charset="0"/>
              </a:rPr>
              <a:t>imaging</a:t>
            </a:r>
            <a:r>
              <a:rPr lang="fr-FR" sz="4000" dirty="0">
                <a:latin typeface="DINPro-Light" panose="02000504040000020003" pitchFamily="2" charset="0"/>
              </a:rPr>
              <a:t> </a:t>
            </a:r>
            <a:r>
              <a:rPr lang="fr-FR" sz="4000" dirty="0" err="1">
                <a:latin typeface="DINPro-Light" panose="02000504040000020003" pitchFamily="2" charset="0"/>
              </a:rPr>
              <a:t>biomarkers</a:t>
            </a:r>
            <a:endParaRPr lang="fr-FR" sz="4000" dirty="0">
              <a:latin typeface="DINPro-Light" panose="02000504040000020003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6A3AF4-43DA-6643-9D3A-F1948791FD93}"/>
              </a:ext>
            </a:extLst>
          </p:cNvPr>
          <p:cNvSpPr txBox="1"/>
          <p:nvPr/>
        </p:nvSpPr>
        <p:spPr>
          <a:xfrm>
            <a:off x="15679973" y="11944399"/>
            <a:ext cx="6531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fr-FR" sz="28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Limkin</a:t>
            </a:r>
            <a:r>
              <a:rPr lang="fr-FR" sz="28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 E, Sun R </a:t>
            </a:r>
            <a:r>
              <a:rPr lang="fr-FR" sz="2800" i="1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et al. </a:t>
            </a:r>
            <a:r>
              <a:rPr lang="fr-FR" sz="28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Ann Oncol 2017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CD481F1C-69BB-4C40-966C-2EC02F5F8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</p:spPr>
        <p:txBody>
          <a:bodyPr>
            <a:normAutofit/>
          </a:bodyPr>
          <a:lstStyle/>
          <a:p>
            <a:r>
              <a:rPr lang="fr-FR" sz="7200" dirty="0" err="1">
                <a:latin typeface="DINPro-Light" panose="02000504040000020003" pitchFamily="2" charset="0"/>
              </a:rPr>
              <a:t>Radiomics</a:t>
            </a:r>
            <a:endParaRPr lang="fr-FR" sz="7200" dirty="0">
              <a:latin typeface="DINPro-Light" panose="0200050404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17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74;p27">
            <a:extLst>
              <a:ext uri="{FF2B5EF4-FFF2-40B4-BE49-F238E27FC236}">
                <a16:creationId xmlns:a16="http://schemas.microsoft.com/office/drawing/2014/main" id="{FF5692F0-1D32-6346-98DC-6C1316F04CD0}"/>
              </a:ext>
            </a:extLst>
          </p:cNvPr>
          <p:cNvSpPr txBox="1">
            <a:spLocks/>
          </p:cNvSpPr>
          <p:nvPr/>
        </p:nvSpPr>
        <p:spPr>
          <a:xfrm>
            <a:off x="16151612" y="11719535"/>
            <a:ext cx="7010704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8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543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Char char="–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14400" indent="-457200" algn="r" defTabSz="1828800" hangingPunct="1"/>
            <a:endParaRPr lang="en-GB" sz="3200" kern="1200" dirty="0">
              <a:latin typeface="Calibri Light" panose="020F0302020204030204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B8DDCD4-130D-5843-8A63-9E915D8EAF45}"/>
              </a:ext>
            </a:extLst>
          </p:cNvPr>
          <p:cNvCxnSpPr>
            <a:cxnSpLocks/>
          </p:cNvCxnSpPr>
          <p:nvPr/>
        </p:nvCxnSpPr>
        <p:spPr>
          <a:xfrm flipV="1">
            <a:off x="12267012" y="3350787"/>
            <a:ext cx="0" cy="8368746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>
                    <a:lumMod val="95000"/>
                    <a:lumOff val="5000"/>
                  </a:schemeClr>
                </a:gs>
                <a:gs pos="83000">
                  <a:schemeClr val="tx1">
                    <a:lumMod val="95000"/>
                    <a:lumOff val="5000"/>
                  </a:schemeClr>
                </a:gs>
                <a:gs pos="100000">
                  <a:schemeClr val="bg2">
                    <a:lumMod val="2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A5CA601-C93C-F94A-81A0-357AA915F6F7}"/>
              </a:ext>
            </a:extLst>
          </p:cNvPr>
          <p:cNvSpPr/>
          <p:nvPr/>
        </p:nvSpPr>
        <p:spPr>
          <a:xfrm>
            <a:off x="13166930" y="2475131"/>
            <a:ext cx="11217070" cy="11135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 defTabSz="1828800" hangingPunct="1">
              <a:defRPr/>
            </a:pPr>
            <a:r>
              <a:rPr lang="fr-FR" sz="3600" kern="1200" dirty="0" err="1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Molecular</a:t>
            </a:r>
            <a:r>
              <a:rPr lang="fr-FR" sz="3600" kern="1200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 </a:t>
            </a:r>
            <a:r>
              <a:rPr lang="fr-FR" sz="3600" kern="1200" dirty="0" err="1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pathways</a:t>
            </a:r>
            <a:r>
              <a:rPr lang="fr-FR" sz="3600" kern="1200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 of immune </a:t>
            </a:r>
            <a:r>
              <a:rPr lang="fr-FR" sz="3600" kern="1200" dirty="0" err="1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response</a:t>
            </a:r>
            <a:r>
              <a:rPr lang="fr-FR" sz="3600" kern="1200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, inflammation, TILS, PD-L1</a:t>
            </a:r>
            <a:endParaRPr lang="fr-FR" sz="3200" kern="1200" dirty="0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  <a:p>
            <a:pPr algn="l" defTabSz="1828800" hangingPunct="1">
              <a:defRPr/>
            </a:pPr>
            <a:r>
              <a:rPr lang="fr-FR" sz="3200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Grossman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et al. </a:t>
            </a:r>
            <a:r>
              <a:rPr lang="fr-FR" sz="3200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eLife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2017</a:t>
            </a:r>
          </a:p>
          <a:p>
            <a:pPr algn="l" defTabSz="1828800" hangingPunct="1">
              <a:defRPr/>
            </a:pP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Tang et al. </a:t>
            </a:r>
            <a:r>
              <a:rPr lang="fr-FR" sz="3200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Sci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</a:t>
            </a:r>
            <a:r>
              <a:rPr lang="fr-FR" sz="3200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Rep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2018</a:t>
            </a:r>
          </a:p>
          <a:p>
            <a:pPr algn="l" defTabSz="1828800" hangingPunct="1">
              <a:defRPr/>
            </a:pP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Chen et al. </a:t>
            </a:r>
            <a:r>
              <a:rPr lang="fr-FR" sz="3200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Eur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</a:t>
            </a:r>
            <a:r>
              <a:rPr lang="fr-FR" sz="3200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Radiol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2019</a:t>
            </a:r>
          </a:p>
          <a:p>
            <a:pPr algn="l" defTabSz="1828800" hangingPunct="1">
              <a:defRPr/>
            </a:pPr>
            <a:r>
              <a:rPr lang="fr-FR" sz="3200" b="1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MSI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: </a:t>
            </a:r>
            <a:r>
              <a:rPr lang="fr-FR" sz="3200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Golia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</a:t>
            </a:r>
            <a:r>
              <a:rPr lang="fr-FR" sz="3200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Pernicka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et al. </a:t>
            </a:r>
            <a:r>
              <a:rPr lang="fr-FR" sz="3200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Abdom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</a:t>
            </a:r>
            <a:r>
              <a:rPr lang="fr-FR" sz="3200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Radiol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2019</a:t>
            </a:r>
          </a:p>
          <a:p>
            <a:pPr algn="l" defTabSz="1828800" hangingPunct="1">
              <a:defRPr/>
            </a:pPr>
            <a:endParaRPr lang="fr-FR" sz="3600" kern="1200" dirty="0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  <a:p>
            <a:pPr algn="l" defTabSz="1828800" hangingPunct="1">
              <a:defRPr/>
            </a:pPr>
            <a:r>
              <a:rPr lang="en-US" sz="3600" kern="1200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Microenvironment &gt; IO response</a:t>
            </a:r>
          </a:p>
          <a:p>
            <a:pPr algn="l" defTabSz="1828800" hangingPunct="1">
              <a:defRPr/>
            </a:pPr>
            <a:r>
              <a:rPr lang="fr-FR" sz="3200" b="1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CD8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: Sun et al. Lancet oncol 2018</a:t>
            </a:r>
          </a:p>
          <a:p>
            <a:pPr algn="l" defTabSz="1828800" hangingPunct="1">
              <a:defRPr/>
            </a:pPr>
            <a:r>
              <a:rPr lang="fr-FR" sz="3200" b="1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TMB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: He et al. J </a:t>
            </a:r>
            <a:r>
              <a:rPr lang="fr-FR" sz="3200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Immunother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Cancer. 2020 </a:t>
            </a:r>
          </a:p>
          <a:p>
            <a:pPr algn="l" defTabSz="1828800" hangingPunct="1">
              <a:defRPr/>
            </a:pPr>
            <a:r>
              <a:rPr lang="fr-FR" sz="3200" b="1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PDL1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: Mu et al. J </a:t>
            </a:r>
            <a:r>
              <a:rPr lang="fr-FR" sz="3200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Immunother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Cancer. 2021</a:t>
            </a:r>
          </a:p>
          <a:p>
            <a:pPr algn="l" defTabSz="1828800" hangingPunct="1">
              <a:defRPr/>
            </a:pPr>
            <a:r>
              <a:rPr lang="fr-FR" sz="3200" b="1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Hypoxia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: </a:t>
            </a:r>
            <a:r>
              <a:rPr lang="fr-FR" sz="3200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Tunali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et al. JNCI Cancer </a:t>
            </a:r>
            <a:r>
              <a:rPr lang="fr-FR" sz="3200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Spectr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. 2021</a:t>
            </a:r>
          </a:p>
          <a:p>
            <a:pPr algn="l" defTabSz="1828800" hangingPunct="1">
              <a:defRPr/>
            </a:pPr>
            <a:endParaRPr lang="fr-FR" sz="3600" kern="1200" dirty="0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  <a:p>
            <a:pPr algn="l" defTabSz="1828800" hangingPunct="1">
              <a:defRPr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</a:rPr>
              <a:t>Response to IO directly</a:t>
            </a:r>
          </a:p>
          <a:p>
            <a:pPr algn="l" defTabSz="1828800" hangingPunct="1">
              <a:defRPr/>
            </a:pPr>
            <a:r>
              <a:rPr lang="fr-FR" sz="3200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Tunali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et al. Lung Cancer 2019 </a:t>
            </a:r>
          </a:p>
          <a:p>
            <a:pPr algn="l" defTabSz="1828800" hangingPunct="1">
              <a:defRPr/>
            </a:pPr>
            <a:r>
              <a:rPr lang="fr-FR" sz="3200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Trebeshi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et al. Ann oncol 2019</a:t>
            </a:r>
          </a:p>
          <a:p>
            <a:pPr algn="l" defTabSz="1828800" hangingPunct="1">
              <a:defRPr/>
            </a:pPr>
            <a:r>
              <a:rPr lang="fr-FR" sz="3200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Khorrami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et al. Cancer </a:t>
            </a:r>
            <a:r>
              <a:rPr lang="fr-FR" sz="3200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Immunol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</a:t>
            </a:r>
            <a:r>
              <a:rPr lang="fr-FR" sz="3200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Res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2019</a:t>
            </a:r>
          </a:p>
          <a:p>
            <a:pPr algn="l" defTabSz="1828800" hangingPunct="1">
              <a:defRPr/>
            </a:pP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Mu et al. EJNMMI 2020 </a:t>
            </a:r>
          </a:p>
          <a:p>
            <a:pPr algn="l" defTabSz="1828800" hangingPunct="1">
              <a:defRPr/>
            </a:pP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Liu et al. Front Oncol 2021</a:t>
            </a:r>
          </a:p>
          <a:p>
            <a:pPr algn="l" defTabSz="1828800" hangingPunct="1">
              <a:defRPr/>
            </a:pPr>
            <a:r>
              <a:rPr lang="fr-FR" sz="3200" b="1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MDSC-</a:t>
            </a:r>
            <a:r>
              <a:rPr lang="fr-FR" sz="3200" b="1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targeting</a:t>
            </a:r>
            <a:r>
              <a:rPr lang="fr-FR" sz="3200" b="1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</a:t>
            </a:r>
            <a:r>
              <a:rPr lang="fr-FR" sz="3200" b="1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immunotherapy</a:t>
            </a:r>
            <a:r>
              <a:rPr lang="fr-FR" sz="3200" b="1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: </a:t>
            </a:r>
            <a:r>
              <a:rPr lang="fr-FR" sz="3200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Devkota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</a:t>
            </a:r>
            <a:r>
              <a:rPr lang="fr-FR" sz="3200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Sci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Adv. 2020 (</a:t>
            </a:r>
            <a:r>
              <a:rPr lang="fr-FR" sz="3200" kern="1200" dirty="0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mice</a:t>
            </a:r>
            <a:r>
              <a:rPr lang="fr-FR" sz="32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) </a:t>
            </a:r>
          </a:p>
          <a:p>
            <a:pPr algn="l" defTabSz="1828800" hangingPunct="1">
              <a:defRPr/>
            </a:pPr>
            <a:endParaRPr lang="fr-FR" sz="3200" kern="1200" dirty="0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  <a:p>
            <a:pPr algn="l" defTabSz="1828800" hangingPunct="1">
              <a:defRPr/>
            </a:pPr>
            <a:endParaRPr lang="fr-FR" sz="3600" i="1" kern="1200" dirty="0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  <a:p>
            <a:pPr algn="l" defTabSz="1828800" hangingPunct="1">
              <a:defRPr/>
            </a:pPr>
            <a:r>
              <a:rPr lang="fr-FR" sz="3600" kern="1200" dirty="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 </a:t>
            </a:r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109380DB-767D-BA4D-A061-5FD8839AEC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891997"/>
              </p:ext>
            </p:extLst>
          </p:nvPr>
        </p:nvGraphicFramePr>
        <p:xfrm>
          <a:off x="713634" y="2873179"/>
          <a:ext cx="11117952" cy="8773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91C7A47D-58A1-17D8-3E06-933F9CEDE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634" y="222053"/>
            <a:ext cx="21031200" cy="2651126"/>
          </a:xfrm>
        </p:spPr>
        <p:txBody>
          <a:bodyPr>
            <a:normAutofit/>
          </a:bodyPr>
          <a:lstStyle/>
          <a:p>
            <a:r>
              <a:rPr lang="fr-FR" sz="7200" dirty="0" err="1">
                <a:latin typeface="DINPro-Light" panose="02000504040000020003" pitchFamily="2" charset="0"/>
              </a:rPr>
              <a:t>Radiomics</a:t>
            </a:r>
            <a:r>
              <a:rPr lang="fr-FR" sz="7200" dirty="0">
                <a:latin typeface="DINPro-Light" panose="02000504040000020003" pitchFamily="2" charset="0"/>
              </a:rPr>
              <a:t> and </a:t>
            </a:r>
            <a:r>
              <a:rPr lang="fr-FR" sz="7200" dirty="0" err="1">
                <a:latin typeface="DINPro-Light" panose="02000504040000020003" pitchFamily="2" charset="0"/>
              </a:rPr>
              <a:t>immunotherapy</a:t>
            </a:r>
            <a:endParaRPr lang="fr-FR" sz="7200" dirty="0">
              <a:latin typeface="DINPro-Light" panose="02000504040000020003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01C465-6989-23AD-1977-73BB60261B17}"/>
              </a:ext>
            </a:extLst>
          </p:cNvPr>
          <p:cNvSpPr/>
          <p:nvPr/>
        </p:nvSpPr>
        <p:spPr>
          <a:xfrm>
            <a:off x="12836769" y="6189785"/>
            <a:ext cx="10325547" cy="9495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353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26">
            <a:extLst>
              <a:ext uri="{FF2B5EF4-FFF2-40B4-BE49-F238E27FC236}">
                <a16:creationId xmlns:a16="http://schemas.microsoft.com/office/drawing/2014/main" id="{33CDDC11-8B4B-B147-8840-873103CB8652}"/>
              </a:ext>
            </a:extLst>
          </p:cNvPr>
          <p:cNvSpPr txBox="1"/>
          <p:nvPr/>
        </p:nvSpPr>
        <p:spPr>
          <a:xfrm>
            <a:off x="1270001" y="2711322"/>
            <a:ext cx="9815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fr-FR" sz="36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Prediction</a:t>
            </a:r>
            <a:r>
              <a:rPr lang="fr-FR" sz="36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 of CD8 T </a:t>
            </a:r>
            <a:r>
              <a:rPr lang="fr-FR" sz="36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cells</a:t>
            </a:r>
            <a:r>
              <a:rPr lang="fr-FR" sz="36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 </a:t>
            </a:r>
            <a:r>
              <a:rPr lang="fr-FR" sz="36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using</a:t>
            </a:r>
            <a:r>
              <a:rPr lang="fr-FR" sz="36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 radiomics on </a:t>
            </a:r>
            <a:r>
              <a:rPr lang="fr-FR" sz="36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contrast</a:t>
            </a:r>
            <a:r>
              <a:rPr lang="fr-FR" sz="36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 </a:t>
            </a:r>
            <a:r>
              <a:rPr lang="fr-FR" sz="36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enhanced</a:t>
            </a:r>
            <a:r>
              <a:rPr lang="fr-FR" sz="36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 </a:t>
            </a:r>
            <a:r>
              <a:rPr lang="fr-FR" sz="36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CTs</a:t>
            </a:r>
            <a:endParaRPr lang="fr-FR" sz="3600" kern="1200" dirty="0">
              <a:solidFill>
                <a:prstClr val="black"/>
              </a:solidFill>
              <a:latin typeface="DINPro-Light" panose="02000504040000020003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824572FC-46FA-4A57-8899-2ED9787DB89C}"/>
              </a:ext>
            </a:extLst>
          </p:cNvPr>
          <p:cNvSpPr txBox="1"/>
          <p:nvPr/>
        </p:nvSpPr>
        <p:spPr>
          <a:xfrm>
            <a:off x="16714180" y="11757429"/>
            <a:ext cx="5985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fr-FR" sz="32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Sun R, et al – Lancet </a:t>
            </a:r>
            <a:r>
              <a:rPr lang="fr-FR" sz="32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Oncol</a:t>
            </a:r>
            <a:r>
              <a:rPr lang="fr-FR" sz="32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 2018</a:t>
            </a:r>
          </a:p>
        </p:txBody>
      </p:sp>
      <p:sp>
        <p:nvSpPr>
          <p:cNvPr id="58" name="Espace réservé de la date 3">
            <a:extLst>
              <a:ext uri="{FF2B5EF4-FFF2-40B4-BE49-F238E27FC236}">
                <a16:creationId xmlns:a16="http://schemas.microsoft.com/office/drawing/2014/main" id="{2B208586-FBB6-44F6-B729-11EDB0BFDAA9}"/>
              </a:ext>
            </a:extLst>
          </p:cNvPr>
          <p:cNvSpPr txBox="1">
            <a:spLocks/>
          </p:cNvSpPr>
          <p:nvPr/>
        </p:nvSpPr>
        <p:spPr>
          <a:xfrm>
            <a:off x="1270000" y="13055601"/>
            <a:ext cx="5689600" cy="730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defRPr/>
            </a:pPr>
            <a:fld id="{02D959B6-2151-4447-82EA-B7D61A1592E4}" type="datetime1">
              <a:rPr lang="fr-FR" sz="2800">
                <a:solidFill>
                  <a:prstClr val="white"/>
                </a:solidFill>
              </a:rPr>
              <a:pPr defTabSz="1828800">
                <a:defRPr/>
              </a:pPr>
              <a:t>27/09/2022</a:t>
            </a:fld>
            <a:endParaRPr lang="fr-FR" sz="2800" dirty="0">
              <a:solidFill>
                <a:prstClr val="white"/>
              </a:solidFill>
            </a:endParaRPr>
          </a:p>
        </p:txBody>
      </p:sp>
      <p:sp>
        <p:nvSpPr>
          <p:cNvPr id="59" name="Espace réservé du numéro de diapositive 5">
            <a:extLst>
              <a:ext uri="{FF2B5EF4-FFF2-40B4-BE49-F238E27FC236}">
                <a16:creationId xmlns:a16="http://schemas.microsoft.com/office/drawing/2014/main" id="{8835036C-14EE-4C0D-8AF7-9F33BFCF5F69}"/>
              </a:ext>
            </a:extLst>
          </p:cNvPr>
          <p:cNvSpPr txBox="1">
            <a:spLocks/>
          </p:cNvSpPr>
          <p:nvPr/>
        </p:nvSpPr>
        <p:spPr>
          <a:xfrm>
            <a:off x="17459326" y="13023851"/>
            <a:ext cx="5689600" cy="730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defRPr/>
            </a:pPr>
            <a:fld id="{5B74336B-2C83-EB42-B658-0CE6E4FB962F}" type="slidenum">
              <a:rPr lang="fr-FR" sz="2800">
                <a:solidFill>
                  <a:prstClr val="white"/>
                </a:solidFill>
              </a:rPr>
              <a:pPr defTabSz="1828800">
                <a:defRPr/>
              </a:pPr>
              <a:t>8</a:t>
            </a:fld>
            <a:endParaRPr lang="fr-FR" sz="2800" dirty="0">
              <a:solidFill>
                <a:prstClr val="white"/>
              </a:solidFill>
            </a:endParaRP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D76368A9-4A37-45FD-AC21-2BAADA6091E4}"/>
              </a:ext>
            </a:extLst>
          </p:cNvPr>
          <p:cNvSpPr txBox="1">
            <a:spLocks/>
          </p:cNvSpPr>
          <p:nvPr/>
        </p:nvSpPr>
        <p:spPr bwMode="auto">
          <a:xfrm>
            <a:off x="1037022" y="1437719"/>
            <a:ext cx="6787832" cy="75153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 fontScale="92500" lnSpcReduction="1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DINPro-Light" panose="02000504040000020003" pitchFamily="2" charset="0"/>
                <a:ea typeface="+mj-ea"/>
                <a:cs typeface="+mj-cs"/>
              </a:defRPr>
            </a:lvl1pPr>
          </a:lstStyle>
          <a:p>
            <a:pPr algn="l" defTabSz="1828800" hangingPunct="1"/>
            <a:r>
              <a:rPr lang="en-US" sz="4800" kern="1200" dirty="0">
                <a:solidFill>
                  <a:prstClr val="black"/>
                </a:solidFill>
              </a:rPr>
              <a:t>CD8 Radiomics signature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DD44B4-489D-4CD7-B0A4-6E94D36C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1662" y="4105715"/>
            <a:ext cx="9167264" cy="7123958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61957594-2478-4861-9D5F-6B866ECB8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75" y="4616590"/>
            <a:ext cx="12310330" cy="610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3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A7D1114-512D-D840-A2C7-9075C57C8796}"/>
              </a:ext>
            </a:extLst>
          </p:cNvPr>
          <p:cNvSpPr txBox="1"/>
          <p:nvPr/>
        </p:nvSpPr>
        <p:spPr>
          <a:xfrm>
            <a:off x="1479253" y="2101897"/>
            <a:ext cx="194383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fr-FR" sz="36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The </a:t>
            </a:r>
            <a:r>
              <a:rPr lang="fr-FR" sz="36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radiomic</a:t>
            </a:r>
            <a:r>
              <a:rPr lang="fr-FR" sz="36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 signature </a:t>
            </a:r>
            <a:r>
              <a:rPr lang="fr-FR" sz="36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could</a:t>
            </a:r>
            <a:r>
              <a:rPr lang="fr-FR" sz="36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 </a:t>
            </a:r>
            <a:r>
              <a:rPr lang="fr-FR" sz="36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discriminate</a:t>
            </a:r>
            <a:r>
              <a:rPr lang="fr-FR" sz="36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 high vs </a:t>
            </a:r>
            <a:r>
              <a:rPr lang="fr-FR" sz="36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low</a:t>
            </a:r>
            <a:r>
              <a:rPr lang="fr-FR" sz="36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 </a:t>
            </a:r>
            <a:r>
              <a:rPr lang="fr-FR" sz="36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genomic</a:t>
            </a:r>
            <a:r>
              <a:rPr lang="fr-FR" sz="36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 score of CD8 </a:t>
            </a:r>
            <a:r>
              <a:rPr lang="fr-FR" sz="3600" kern="1200" dirty="0" err="1">
                <a:solidFill>
                  <a:prstClr val="black"/>
                </a:solidFill>
                <a:latin typeface="DINPro-Light" panose="02000504040000020003" pitchFamily="2" charset="0"/>
              </a:rPr>
              <a:t>T-cells</a:t>
            </a:r>
            <a:r>
              <a:rPr lang="fr-FR" sz="36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 infiltration</a:t>
            </a:r>
          </a:p>
          <a:p>
            <a:pPr algn="l" defTabSz="1828800" hangingPunct="1"/>
            <a:r>
              <a:rPr lang="fr-FR" sz="3600" kern="1200" dirty="0">
                <a:solidFill>
                  <a:prstClr val="black"/>
                </a:solidFill>
                <a:latin typeface="DINPro-Light" panose="02000504040000020003" pitchFamily="2" charset="0"/>
              </a:rPr>
              <a:t> </a:t>
            </a:r>
          </a:p>
        </p:txBody>
      </p:sp>
      <p:sp>
        <p:nvSpPr>
          <p:cNvPr id="14" name="Espace réservé du numéro de diapositive 4">
            <a:extLst>
              <a:ext uri="{FF2B5EF4-FFF2-40B4-BE49-F238E27FC236}">
                <a16:creationId xmlns:a16="http://schemas.microsoft.com/office/drawing/2014/main" id="{54FD6042-9041-6C49-9C0D-D0540A712421}"/>
              </a:ext>
            </a:extLst>
          </p:cNvPr>
          <p:cNvSpPr txBox="1">
            <a:spLocks/>
          </p:cNvSpPr>
          <p:nvPr/>
        </p:nvSpPr>
        <p:spPr bwMode="auto">
          <a:xfrm>
            <a:off x="17475200" y="13039727"/>
            <a:ext cx="5689600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rgbClr val="B1B422"/>
              </a:buClr>
              <a:buSzPct val="80000"/>
              <a:buFont typeface="Wingdings" pitchFamily="2" charset="2"/>
              <a:buChar char="l"/>
              <a:defRPr sz="2400" b="1" kern="1200">
                <a:solidFill>
                  <a:srgbClr val="5C526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B1B422"/>
              </a:buClr>
              <a:buFont typeface="Arial Black" panose="020B0604020202020204" pitchFamily="34" charset="0"/>
              <a:buChar char="&gt;"/>
              <a:defRPr sz="2200" kern="1200">
                <a:solidFill>
                  <a:srgbClr val="5C526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B1B422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C526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B1B42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C526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B1B42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C526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B1B42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C5262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B1B42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C5262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B1B42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C5262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B1B42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C5262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 defTabSz="1828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1B1A570B-7375-784A-B648-AB3DE313840B}" type="slidenum">
              <a:rPr lang="fr-FR" altLang="fr-FR" sz="2800" b="0">
                <a:solidFill>
                  <a:prstClr val="white"/>
                </a:solidFill>
              </a:rPr>
              <a:pPr algn="r" defTabSz="1828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9</a:t>
            </a:fld>
            <a:endParaRPr lang="fr-FR" altLang="fr-FR" sz="2800" b="0" dirty="0">
              <a:solidFill>
                <a:prstClr val="white"/>
              </a:solidFill>
            </a:endParaRPr>
          </a:p>
        </p:txBody>
      </p:sp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410D97EB-7E83-F24B-A1CC-052C1DA632AB}"/>
              </a:ext>
            </a:extLst>
          </p:cNvPr>
          <p:cNvSpPr txBox="1">
            <a:spLocks/>
          </p:cNvSpPr>
          <p:nvPr/>
        </p:nvSpPr>
        <p:spPr bwMode="auto">
          <a:xfrm>
            <a:off x="1412876" y="13081000"/>
            <a:ext cx="5689600" cy="6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rgbClr val="B1B422"/>
              </a:buClr>
              <a:buSzPct val="80000"/>
              <a:buFont typeface="Wingdings" pitchFamily="2" charset="2"/>
              <a:buChar char="l"/>
              <a:defRPr sz="2400" b="1" kern="1200">
                <a:solidFill>
                  <a:srgbClr val="5C526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B1B422"/>
              </a:buClr>
              <a:buFont typeface="Arial Black" panose="020B0604020202020204" pitchFamily="34" charset="0"/>
              <a:buChar char="&gt;"/>
              <a:defRPr sz="2200" kern="1200">
                <a:solidFill>
                  <a:srgbClr val="5C526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B1B422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C526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B1B42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C526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B1B42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C526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B1B42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C5262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B1B42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C5262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B1B42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C5262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B1B42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C5262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CEC0B995-DCA7-524F-89ED-9446DD3C959E}" type="datetime1">
              <a:rPr lang="fr-FR" altLang="fr-FR" sz="2800" b="0">
                <a:solidFill>
                  <a:prstClr val="white"/>
                </a:solidFill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27/09/2022</a:t>
            </a:fld>
            <a:endParaRPr lang="fr-FR" altLang="fr-FR" sz="2800" b="0">
              <a:solidFill>
                <a:prstClr val="white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F4D6281-7D4E-4645-AA48-0BB960A58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185" y="3251668"/>
            <a:ext cx="9815274" cy="528567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0226F1E-FC35-4389-9398-736E67E1A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93" y="8537344"/>
            <a:ext cx="10713454" cy="4841356"/>
          </a:xfrm>
          <a:prstGeom prst="rect">
            <a:avLst/>
          </a:prstGeom>
        </p:spPr>
      </p:pic>
      <p:grpSp>
        <p:nvGrpSpPr>
          <p:cNvPr id="51" name="Groupe 50">
            <a:extLst>
              <a:ext uri="{FF2B5EF4-FFF2-40B4-BE49-F238E27FC236}">
                <a16:creationId xmlns:a16="http://schemas.microsoft.com/office/drawing/2014/main" id="{FE38D244-DAF8-485F-8263-A7737F2CEDAA}"/>
              </a:ext>
            </a:extLst>
          </p:cNvPr>
          <p:cNvGrpSpPr/>
          <p:nvPr/>
        </p:nvGrpSpPr>
        <p:grpSpPr>
          <a:xfrm>
            <a:off x="12567564" y="5094331"/>
            <a:ext cx="8731268" cy="6519774"/>
            <a:chOff x="2752777" y="2381693"/>
            <a:chExt cx="4066000" cy="3377652"/>
          </a:xfrm>
        </p:grpSpPr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DA64729B-85CD-4753-8993-EBAC70CE5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217"/>
            <a:stretch/>
          </p:blipFill>
          <p:spPr>
            <a:xfrm>
              <a:off x="2752777" y="2381693"/>
              <a:ext cx="3912350" cy="2870791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56578B60-531F-47CE-9D46-52FD10226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2" t="72791" b="20902"/>
            <a:stretch/>
          </p:blipFill>
          <p:spPr>
            <a:xfrm>
              <a:off x="2903136" y="5249763"/>
              <a:ext cx="3758529" cy="279516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544DD4A5-7CA4-4713-ACFF-A691DC74F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2" t="65535" b="31203"/>
            <a:stretch/>
          </p:blipFill>
          <p:spPr>
            <a:xfrm>
              <a:off x="3105447" y="5208153"/>
              <a:ext cx="2600614" cy="105182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3CE9D1C1-F9E7-43F1-8FF6-0F3C54370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" t="85517" r="-93" b="10866"/>
            <a:stretch/>
          </p:blipFill>
          <p:spPr>
            <a:xfrm>
              <a:off x="2908803" y="5470885"/>
              <a:ext cx="3758529" cy="16028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A870C304-ABB2-469B-81A4-52C4D48ED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4" t="92714" r="-3942" b="3891"/>
            <a:stretch/>
          </p:blipFill>
          <p:spPr>
            <a:xfrm>
              <a:off x="3060248" y="5608981"/>
              <a:ext cx="3758529" cy="150364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19F3BA4-A96F-4D65-B9E5-C8AC046C3C70}"/>
                </a:ext>
              </a:extLst>
            </p:cNvPr>
            <p:cNvSpPr/>
            <p:nvPr/>
          </p:nvSpPr>
          <p:spPr>
            <a:xfrm>
              <a:off x="2778753" y="5129044"/>
              <a:ext cx="150359" cy="156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fr-FR" sz="36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0A993BC6-99A1-44BD-8893-AB1D4B6DA6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0" t="78460" r="88992" b="14769"/>
            <a:stretch/>
          </p:blipFill>
          <p:spPr>
            <a:xfrm>
              <a:off x="3135631" y="5313335"/>
              <a:ext cx="45719" cy="300041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55E37CF-2A46-0141-B578-464AB2FCA79C}"/>
              </a:ext>
            </a:extLst>
          </p:cNvPr>
          <p:cNvSpPr txBox="1"/>
          <p:nvPr/>
        </p:nvSpPr>
        <p:spPr>
          <a:xfrm>
            <a:off x="4926974" y="3316759"/>
            <a:ext cx="1456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fr-FR" kern="1200" dirty="0">
                <a:solidFill>
                  <a:prstClr val="black"/>
                </a:solidFill>
                <a:latin typeface="Calibri" panose="020F0502020204030204"/>
              </a:rPr>
              <a:t>N=135 pts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12B92EF-6B5C-CC44-A742-F2C6DE259360}"/>
              </a:ext>
            </a:extLst>
          </p:cNvPr>
          <p:cNvSpPr txBox="1"/>
          <p:nvPr/>
        </p:nvSpPr>
        <p:spPr>
          <a:xfrm>
            <a:off x="9743884" y="3392693"/>
            <a:ext cx="1456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fr-FR" kern="1200" dirty="0">
                <a:solidFill>
                  <a:prstClr val="black"/>
                </a:solidFill>
                <a:latin typeface="Calibri" panose="020F0502020204030204"/>
              </a:rPr>
              <a:t>N=119 pts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159A81D-0113-3646-9DCE-E3E7BE674243}"/>
              </a:ext>
            </a:extLst>
          </p:cNvPr>
          <p:cNvSpPr txBox="1"/>
          <p:nvPr/>
        </p:nvSpPr>
        <p:spPr>
          <a:xfrm>
            <a:off x="13450397" y="4488601"/>
            <a:ext cx="1994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>
                <a:latin typeface="DINPro-Light" panose="02000504040000020003" pitchFamily="2" charset="0"/>
              </a:defRPr>
            </a:lvl1pPr>
          </a:lstStyle>
          <a:p>
            <a:pPr algn="l" defTabSz="1828800" hangingPunct="1"/>
            <a:r>
              <a:rPr lang="fr-FR" sz="3200" kern="1200" dirty="0">
                <a:solidFill>
                  <a:prstClr val="black"/>
                </a:solidFill>
              </a:rPr>
              <a:t>N=137 pts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1505135-9061-8B44-A237-5BD1F96C2A63}"/>
              </a:ext>
            </a:extLst>
          </p:cNvPr>
          <p:cNvSpPr txBox="1"/>
          <p:nvPr/>
        </p:nvSpPr>
        <p:spPr>
          <a:xfrm>
            <a:off x="13309795" y="3214953"/>
            <a:ext cx="97230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latin typeface="DINPro-Light" panose="02000504040000020003" pitchFamily="2" charset="0"/>
              </a:defRPr>
            </a:lvl1pPr>
          </a:lstStyle>
          <a:p>
            <a:pPr algn="l" defTabSz="1828800" hangingPunct="1"/>
            <a:r>
              <a:rPr lang="fr-FR" sz="3200" kern="1200" dirty="0">
                <a:solidFill>
                  <a:prstClr val="black"/>
                </a:solidFill>
              </a:rPr>
              <a:t>And </a:t>
            </a:r>
            <a:r>
              <a:rPr lang="fr-FR" sz="3200" kern="1200" dirty="0" err="1">
                <a:solidFill>
                  <a:prstClr val="black"/>
                </a:solidFill>
              </a:rPr>
              <a:t>was</a:t>
            </a:r>
            <a:r>
              <a:rPr lang="fr-FR" sz="3200" kern="1200" dirty="0">
                <a:solidFill>
                  <a:prstClr val="black"/>
                </a:solidFill>
              </a:rPr>
              <a:t> </a:t>
            </a:r>
            <a:r>
              <a:rPr lang="fr-FR" sz="3200" kern="1200" dirty="0" err="1">
                <a:solidFill>
                  <a:prstClr val="black"/>
                </a:solidFill>
              </a:rPr>
              <a:t>associated</a:t>
            </a:r>
            <a:r>
              <a:rPr lang="fr-FR" sz="3200" kern="1200" dirty="0">
                <a:solidFill>
                  <a:prstClr val="black"/>
                </a:solidFill>
              </a:rPr>
              <a:t> </a:t>
            </a:r>
            <a:r>
              <a:rPr lang="fr-FR" sz="3200" kern="1200" dirty="0" err="1">
                <a:solidFill>
                  <a:prstClr val="black"/>
                </a:solidFill>
              </a:rPr>
              <a:t>with</a:t>
            </a:r>
            <a:r>
              <a:rPr lang="fr-FR" sz="3200" kern="1200" dirty="0">
                <a:solidFill>
                  <a:prstClr val="black"/>
                </a:solidFill>
              </a:rPr>
              <a:t> OS in patients </a:t>
            </a:r>
            <a:r>
              <a:rPr lang="fr-FR" sz="3200" kern="1200" dirty="0" err="1">
                <a:solidFill>
                  <a:prstClr val="black"/>
                </a:solidFill>
              </a:rPr>
              <a:t>treated</a:t>
            </a:r>
            <a:r>
              <a:rPr lang="fr-FR" sz="3200" kern="1200" dirty="0">
                <a:solidFill>
                  <a:prstClr val="black"/>
                </a:solidFill>
              </a:rPr>
              <a:t> </a:t>
            </a:r>
            <a:r>
              <a:rPr lang="fr-FR" sz="3200" kern="1200" dirty="0" err="1">
                <a:solidFill>
                  <a:prstClr val="black"/>
                </a:solidFill>
              </a:rPr>
              <a:t>with</a:t>
            </a:r>
            <a:r>
              <a:rPr lang="fr-FR" sz="3200" kern="1200" dirty="0">
                <a:solidFill>
                  <a:prstClr val="black"/>
                </a:solidFill>
              </a:rPr>
              <a:t> anti-PD-1/PD-L1</a:t>
            </a:r>
          </a:p>
          <a:p>
            <a:pPr algn="l" defTabSz="1828800" hangingPunct="1"/>
            <a:r>
              <a:rPr lang="fr-FR" sz="3200" kern="1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6F0D529-55B5-3B44-9305-EE5F7B1CA9CB}"/>
              </a:ext>
            </a:extLst>
          </p:cNvPr>
          <p:cNvSpPr txBox="1"/>
          <p:nvPr/>
        </p:nvSpPr>
        <p:spPr>
          <a:xfrm>
            <a:off x="18435855" y="12079895"/>
            <a:ext cx="4382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>
                <a:latin typeface="DINPro-Light" panose="02000504040000020003" pitchFamily="2" charset="0"/>
              </a:defRPr>
            </a:lvl1pPr>
          </a:lstStyle>
          <a:p>
            <a:pPr algn="l" defTabSz="1828800" hangingPunct="1"/>
            <a:r>
              <a:rPr lang="fr-FR" kern="1200" dirty="0">
                <a:solidFill>
                  <a:prstClr val="black"/>
                </a:solidFill>
              </a:rPr>
              <a:t>Sun R et al. Lancet  Oncol 2018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22738F6E-F89A-468D-B028-C9490B6B0441}"/>
              </a:ext>
            </a:extLst>
          </p:cNvPr>
          <p:cNvSpPr txBox="1"/>
          <p:nvPr/>
        </p:nvSpPr>
        <p:spPr>
          <a:xfrm>
            <a:off x="586154" y="109314"/>
            <a:ext cx="2844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fr-FR" sz="4000" b="1" kern="1200" dirty="0">
                <a:solidFill>
                  <a:prstClr val="white"/>
                </a:solidFill>
                <a:latin typeface="Calibri" panose="020F0502020204030204"/>
              </a:rPr>
              <a:t>Introduction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41FB34A8-8AA3-7C41-8204-4EED60F0B02F}"/>
              </a:ext>
            </a:extLst>
          </p:cNvPr>
          <p:cNvSpPr txBox="1">
            <a:spLocks/>
          </p:cNvSpPr>
          <p:nvPr/>
        </p:nvSpPr>
        <p:spPr bwMode="auto">
          <a:xfrm>
            <a:off x="840074" y="1211203"/>
            <a:ext cx="6787832" cy="75153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 fontScale="92500" lnSpcReduction="1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DINPro-Light" panose="02000504040000020003" pitchFamily="2" charset="0"/>
                <a:ea typeface="+mj-ea"/>
                <a:cs typeface="+mj-cs"/>
              </a:defRPr>
            </a:lvl1pPr>
          </a:lstStyle>
          <a:p>
            <a:pPr algn="l" defTabSz="1828800" hangingPunct="1"/>
            <a:r>
              <a:rPr lang="en-US" sz="4800" kern="1200" dirty="0">
                <a:solidFill>
                  <a:prstClr val="black"/>
                </a:solidFill>
              </a:rPr>
              <a:t>CD8 Radiomics signature</a:t>
            </a:r>
          </a:p>
        </p:txBody>
      </p:sp>
    </p:spTree>
    <p:extLst>
      <p:ext uri="{BB962C8B-B14F-4D97-AF65-F5344CB8AC3E}">
        <p14:creationId xmlns:p14="http://schemas.microsoft.com/office/powerpoint/2010/main" val="2106110518"/>
      </p:ext>
    </p:extLst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B1D70E9B0ADAB419E784C36A1C68ADD" ma:contentTypeVersion="13" ma:contentTypeDescription="Crear nuevo documento." ma:contentTypeScope="" ma:versionID="0ea135c92f355c5f080b02630c5d6614">
  <xsd:schema xmlns:xsd="http://www.w3.org/2001/XMLSchema" xmlns:xs="http://www.w3.org/2001/XMLSchema" xmlns:p="http://schemas.microsoft.com/office/2006/metadata/properties" xmlns:ns2="eecc8519-11fa-435d-a1c6-930bda90b423" xmlns:ns3="23a0d6bf-ecfa-436e-abdc-a3332546400c" targetNamespace="http://schemas.microsoft.com/office/2006/metadata/properties" ma:root="true" ma:fieldsID="b0aa6d489e174a793d3aa189debd781b" ns2:_="" ns3:_="">
    <xsd:import namespace="eecc8519-11fa-435d-a1c6-930bda90b423"/>
    <xsd:import namespace="23a0d6bf-ecfa-436e-abdc-a3332546400c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cc8519-11fa-435d-a1c6-930bda90b42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Etiquetas de imagen" ma:readOnly="false" ma:fieldId="{5cf76f15-5ced-4ddc-b409-7134ff3c332f}" ma:taxonomyMulti="true" ma:sspId="6cbac37a-4ef7-4b50-88da-9c3c1c32e3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a0d6bf-ecfa-436e-abdc-a3332546400c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8d16384-6328-4d82-96d7-3923bee260a5}" ma:internalName="TaxCatchAll" ma:showField="CatchAllData" ma:web="23a0d6bf-ecfa-436e-abdc-a333254640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ecc8519-11fa-435d-a1c6-930bda90b423">
      <Terms xmlns="http://schemas.microsoft.com/office/infopath/2007/PartnerControls"/>
    </lcf76f155ced4ddcb4097134ff3c332f>
    <TaxCatchAll xmlns="23a0d6bf-ecfa-436e-abdc-a3332546400c" xsi:nil="true"/>
  </documentManagement>
</p:properties>
</file>

<file path=customXml/itemProps1.xml><?xml version="1.0" encoding="utf-8"?>
<ds:datastoreItem xmlns:ds="http://schemas.openxmlformats.org/officeDocument/2006/customXml" ds:itemID="{92F63053-447B-46F1-AF79-05F7C1456D57}"/>
</file>

<file path=customXml/itemProps2.xml><?xml version="1.0" encoding="utf-8"?>
<ds:datastoreItem xmlns:ds="http://schemas.openxmlformats.org/officeDocument/2006/customXml" ds:itemID="{E8C2F87E-6F54-41FE-9B97-7283A2681208}"/>
</file>

<file path=customXml/itemProps3.xml><?xml version="1.0" encoding="utf-8"?>
<ds:datastoreItem xmlns:ds="http://schemas.openxmlformats.org/officeDocument/2006/customXml" ds:itemID="{9F70D0AB-C5AA-43FB-A281-07055C8ABF94}"/>
</file>

<file path=docProps/app.xml><?xml version="1.0" encoding="utf-8"?>
<Properties xmlns="http://schemas.openxmlformats.org/officeDocument/2006/extended-properties" xmlns:vt="http://schemas.openxmlformats.org/officeDocument/2006/docPropsVTypes">
  <TotalTime>1309</TotalTime>
  <Words>1269</Words>
  <Application>Microsoft Macintosh PowerPoint</Application>
  <PresentationFormat>Personnalisé</PresentationFormat>
  <Paragraphs>340</Paragraphs>
  <Slides>23</Slides>
  <Notes>16</Notes>
  <HiddenSlides>2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23</vt:i4>
      </vt:variant>
    </vt:vector>
  </HeadingPairs>
  <TitlesOfParts>
    <vt:vector size="35" baseType="lpstr">
      <vt:lpstr>Calibri Light</vt:lpstr>
      <vt:lpstr>Arial</vt:lpstr>
      <vt:lpstr>DINPro-Light</vt:lpstr>
      <vt:lpstr>interfaceregular</vt:lpstr>
      <vt:lpstr>Calibri</vt:lpstr>
      <vt:lpstr>Arial</vt:lpstr>
      <vt:lpstr>Wingdings</vt:lpstr>
      <vt:lpstr>Helvetica Neue</vt:lpstr>
      <vt:lpstr>Helvetica Neue Medium</vt:lpstr>
      <vt:lpstr>DINPro-Regular</vt:lpstr>
      <vt:lpstr>21_BasicWhite</vt:lpstr>
      <vt:lpstr>Tema de Office</vt:lpstr>
      <vt:lpstr>Radiomics approach to predict responses to radio-immunotherapy combinations  </vt:lpstr>
      <vt:lpstr>Présentation PowerPoint</vt:lpstr>
      <vt:lpstr>Radioimmunotherapy</vt:lpstr>
      <vt:lpstr>Radioimmunotherapy</vt:lpstr>
      <vt:lpstr>Présentation PowerPoint</vt:lpstr>
      <vt:lpstr>Radiomics</vt:lpstr>
      <vt:lpstr>Radiomics and immunotherapy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Validity of radiomics studies</vt:lpstr>
      <vt:lpstr>Présentation PowerPoint</vt:lpstr>
      <vt:lpstr>Présentation PowerPoint</vt:lpstr>
      <vt:lpstr>U1030 and collaborations</vt:lpstr>
      <vt:lpstr>Melanoma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Begoña</dc:creator>
  <cp:lastModifiedBy>Roger Sun</cp:lastModifiedBy>
  <cp:revision>30</cp:revision>
  <dcterms:modified xsi:type="dcterms:W3CDTF">2022-09-28T13:19:11Z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0x0101005B1D70E9B0ADAB419E784C36A1C68ADD</vt:lpwstr>
  </property>
  <property fmtid="{D5CDD505-2E9C-101B-9397-08002B2CF9AE}" pid="3" name="MediaServiceImageTags">
    <vt:lpwstr/>
  </property>
</Properties>
</file>