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olors1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7" r:id="rId6"/>
    <p:sldId id="269" r:id="rId7"/>
    <p:sldId id="264" r:id="rId8"/>
    <p:sldId id="270" r:id="rId9"/>
    <p:sldId id="268" r:id="rId10"/>
    <p:sldId id="271" r:id="rId11"/>
    <p:sldId id="272" r:id="rId12"/>
    <p:sldId id="290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688"/>
    <a:srgbClr val="005B69"/>
    <a:srgbClr val="1AA1C7"/>
    <a:srgbClr val="5E5E5E"/>
    <a:srgbClr val="0D7F9E"/>
    <a:srgbClr val="008BA4"/>
    <a:srgbClr val="00343D"/>
    <a:srgbClr val="007586"/>
    <a:srgbClr val="BD5300"/>
    <a:srgbClr val="009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304"/>
  </p:normalViewPr>
  <p:slideViewPr>
    <p:cSldViewPr snapToGrid="0">
      <p:cViewPr varScale="1">
        <p:scale>
          <a:sx n="42" d="100"/>
          <a:sy n="42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_tradnl" sz="2400" b="1" dirty="0">
                <a:solidFill>
                  <a:schemeClr val="bg2">
                    <a:lumMod val="10000"/>
                  </a:schemeClr>
                </a:solidFill>
              </a:rPr>
              <a:t>Esquemas tratamiento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Hoja1!$A$1:$A$4</c:f>
              <c:strCache>
                <c:ptCount val="4"/>
                <c:pt idx="0">
                  <c:v>Qx+RTQT</c:v>
                </c:pt>
                <c:pt idx="1">
                  <c:v>Qx+RT</c:v>
                </c:pt>
                <c:pt idx="2">
                  <c:v>RT exclusiva</c:v>
                </c:pt>
                <c:pt idx="3">
                  <c:v>RTQT</c:v>
                </c:pt>
              </c:strCache>
            </c:strRef>
          </c:cat>
          <c:val>
            <c:numRef>
              <c:f>Hoja1!$B$1:$B$4</c:f>
              <c:numCache>
                <c:formatCode>General</c:formatCode>
                <c:ptCount val="4"/>
                <c:pt idx="0">
                  <c:v>19</c:v>
                </c:pt>
                <c:pt idx="1">
                  <c:v>26.4</c:v>
                </c:pt>
                <c:pt idx="2">
                  <c:v>27.3</c:v>
                </c:pt>
                <c:pt idx="3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3-D24F-A644-C7030F00D0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426434975"/>
        <c:axId val="1427399087"/>
      </c:barChart>
      <c:catAx>
        <c:axId val="14264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7399087"/>
        <c:crosses val="autoZero"/>
        <c:auto val="1"/>
        <c:lblAlgn val="ctr"/>
        <c:lblOffset val="100"/>
        <c:noMultiLvlLbl val="0"/>
      </c:catAx>
      <c:valAx>
        <c:axId val="142739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2643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pacientes con cáncer recurrente de </a:t>
            </a:r>
            <a:r>
              <a:rPr lang="es-ES" dirty="0" err="1"/>
              <a:t>CyC</a:t>
            </a:r>
            <a:r>
              <a:rPr lang="es-ES" dirty="0"/>
              <a:t> en un área previamente irradiada supone un un desafío terapéutico debido a la gran heterogeneidad en la literatura que dificulta tener unos criterios claramente definidos. A pesar de los avances en </a:t>
            </a:r>
            <a:r>
              <a:rPr lang="es-ES" dirty="0" err="1"/>
              <a:t>tto</a:t>
            </a:r>
            <a:r>
              <a:rPr lang="es-ES" dirty="0"/>
              <a:t> de </a:t>
            </a:r>
            <a:r>
              <a:rPr lang="es-ES" dirty="0" err="1"/>
              <a:t>CyC</a:t>
            </a:r>
            <a:r>
              <a:rPr lang="es-ES" dirty="0"/>
              <a:t>, 15-50% de los pacientes desarrollarán enfermedad recurrente. Los supervivientes tienen alto riesgo además de desarrollar segundos primarios cuya incidencia se estima entre un 8 y un 22%.</a:t>
            </a:r>
          </a:p>
          <a:p>
            <a:r>
              <a:rPr lang="es-ES" dirty="0"/>
              <a:t>Las opciones de </a:t>
            </a:r>
            <a:r>
              <a:rPr lang="es-ES" dirty="0" err="1"/>
              <a:t>tto</a:t>
            </a:r>
            <a:r>
              <a:rPr lang="es-ES" dirty="0"/>
              <a:t> son limitadas para aquellos con recurrencias o segundos primarios en áreas previamente irradiadas.</a:t>
            </a:r>
          </a:p>
          <a:p>
            <a:r>
              <a:rPr lang="es-ES" dirty="0"/>
              <a:t>La </a:t>
            </a:r>
            <a:r>
              <a:rPr lang="es-ES" dirty="0" err="1"/>
              <a:t>Qx</a:t>
            </a:r>
            <a:r>
              <a:rPr lang="es-ES" dirty="0"/>
              <a:t> de rescate con </a:t>
            </a:r>
            <a:r>
              <a:rPr lang="es-ES" dirty="0" err="1"/>
              <a:t>intecnión</a:t>
            </a:r>
            <a:r>
              <a:rPr lang="es-ES" dirty="0"/>
              <a:t> curativa es la opción preferida, mientras que la </a:t>
            </a:r>
            <a:r>
              <a:rPr lang="es-ES" dirty="0" err="1"/>
              <a:t>reirradiación</a:t>
            </a:r>
            <a:r>
              <a:rPr lang="es-ES" dirty="0"/>
              <a:t> es una alternativa para pacientes no candidatos a dicha </a:t>
            </a:r>
            <a:r>
              <a:rPr lang="es-ES" dirty="0" err="1"/>
              <a:t>qx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14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Evaluar EFICACIA en términos de control </a:t>
            </a:r>
            <a:r>
              <a:rPr lang="es-ES" dirty="0" err="1"/>
              <a:t>locorregional</a:t>
            </a:r>
            <a:r>
              <a:rPr lang="es-ES" dirty="0"/>
              <a:t> y supervivencia y SEGURIDAD.</a:t>
            </a:r>
          </a:p>
        </p:txBody>
      </p:sp>
    </p:spTree>
    <p:extLst>
      <p:ext uri="{BB962C8B-B14F-4D97-AF65-F5344CB8AC3E}">
        <p14:creationId xmlns:p14="http://schemas.microsoft.com/office/powerpoint/2010/main" val="270831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 err="1"/>
              <a:t>Hemos</a:t>
            </a:r>
            <a:r>
              <a:rPr lang="en-GB" sz="2400" dirty="0"/>
              <a:t> </a:t>
            </a:r>
            <a:r>
              <a:rPr lang="en-GB" sz="2400" dirty="0" err="1"/>
              <a:t>seleccionado</a:t>
            </a:r>
            <a:r>
              <a:rPr lang="en-GB" sz="2400" dirty="0"/>
              <a:t> a 110 </a:t>
            </a:r>
            <a:r>
              <a:rPr lang="en-GB" sz="2400" dirty="0" err="1"/>
              <a:t>pacientes</a:t>
            </a:r>
            <a:r>
              <a:rPr lang="en-GB" sz="2400" dirty="0"/>
              <a:t> que </a:t>
            </a:r>
            <a:r>
              <a:rPr lang="en-GB" sz="2400" dirty="0" err="1"/>
              <a:t>fueron</a:t>
            </a:r>
            <a:r>
              <a:rPr lang="en-GB" sz="2400" dirty="0"/>
              <a:t> </a:t>
            </a:r>
            <a:r>
              <a:rPr lang="en-GB" sz="2400" dirty="0" err="1"/>
              <a:t>tratados</a:t>
            </a:r>
            <a:r>
              <a:rPr lang="en-GB" sz="2400" dirty="0"/>
              <a:t> con </a:t>
            </a:r>
            <a:r>
              <a:rPr lang="en-GB" sz="2400" dirty="0" err="1"/>
              <a:t>intención</a:t>
            </a:r>
            <a:r>
              <a:rPr lang="en-GB" sz="2400" dirty="0"/>
              <a:t> </a:t>
            </a:r>
            <a:r>
              <a:rPr lang="en-GB" sz="2400" dirty="0" err="1"/>
              <a:t>curativa</a:t>
            </a:r>
            <a:r>
              <a:rPr lang="en-GB" sz="2400" dirty="0"/>
              <a:t> y que </a:t>
            </a:r>
            <a:r>
              <a:rPr lang="en-GB" sz="2400" dirty="0" err="1"/>
              <a:t>recibieron</a:t>
            </a:r>
            <a:r>
              <a:rPr lang="en-GB" sz="2400" dirty="0"/>
              <a:t> </a:t>
            </a:r>
            <a:r>
              <a:rPr lang="en-GB" sz="2400" dirty="0" err="1"/>
              <a:t>tratamiento</a:t>
            </a:r>
            <a:r>
              <a:rPr lang="en-GB" sz="2400" dirty="0"/>
              <a:t> entre </a:t>
            </a:r>
            <a:r>
              <a:rPr lang="en-GB" sz="2400" dirty="0" err="1"/>
              <a:t>septiembre</a:t>
            </a:r>
            <a:r>
              <a:rPr lang="en-GB" sz="2400" dirty="0"/>
              <a:t> de 2003 y </a:t>
            </a:r>
            <a:r>
              <a:rPr lang="en-GB" sz="2400" dirty="0" err="1"/>
              <a:t>diciembre</a:t>
            </a:r>
            <a:r>
              <a:rPr lang="en-GB" sz="2400" dirty="0"/>
              <a:t> de 2020.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 err="1"/>
              <a:t>Hemos</a:t>
            </a:r>
            <a:r>
              <a:rPr lang="en-GB" sz="2400" dirty="0"/>
              <a:t> </a:t>
            </a:r>
            <a:r>
              <a:rPr lang="en-GB" sz="2400" dirty="0" err="1"/>
              <a:t>realizado</a:t>
            </a:r>
            <a:r>
              <a:rPr lang="en-GB" sz="2400" dirty="0"/>
              <a:t> un </a:t>
            </a:r>
            <a:r>
              <a:rPr lang="en-GB" sz="2400" dirty="0" err="1"/>
              <a:t>análisis</a:t>
            </a:r>
            <a:r>
              <a:rPr lang="en-GB" sz="2400" dirty="0"/>
              <a:t> </a:t>
            </a:r>
            <a:r>
              <a:rPr lang="en-GB" sz="2400" dirty="0" err="1"/>
              <a:t>despcriptivo</a:t>
            </a:r>
            <a:r>
              <a:rPr lang="en-GB" sz="2400" dirty="0"/>
              <a:t>, </a:t>
            </a:r>
            <a:r>
              <a:rPr lang="en-GB" sz="2400" dirty="0" err="1"/>
              <a:t>donde</a:t>
            </a:r>
            <a:r>
              <a:rPr lang="en-GB" sz="2400" dirty="0"/>
              <a:t> </a:t>
            </a:r>
            <a:r>
              <a:rPr lang="en-GB" sz="2400" dirty="0" err="1"/>
              <a:t>hemos</a:t>
            </a:r>
            <a:r>
              <a:rPr lang="en-GB" sz="2400" dirty="0"/>
              <a:t> </a:t>
            </a:r>
            <a:r>
              <a:rPr lang="en-GB" sz="2400" dirty="0" err="1"/>
              <a:t>tenido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cuenta</a:t>
            </a:r>
            <a:r>
              <a:rPr lang="en-GB" sz="2400" dirty="0"/>
              <a:t> </a:t>
            </a:r>
            <a:r>
              <a:rPr lang="en-GB" sz="2400" dirty="0" err="1"/>
              <a:t>diferentes</a:t>
            </a:r>
            <a:r>
              <a:rPr lang="en-GB" sz="2400" dirty="0"/>
              <a:t> variables (Age, Histology, Grade, Lymphatic and perineural invasion, Location, TNM, Acute and chronic toxicity…)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73091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Media edad: 60 años</a:t>
            </a:r>
          </a:p>
          <a:p>
            <a:r>
              <a:rPr lang="es-ES" dirty="0"/>
              <a:t>Tipo histológico: mayoría 90% </a:t>
            </a:r>
            <a:r>
              <a:rPr lang="es-ES" dirty="0" err="1"/>
              <a:t>epidermoides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76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455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Supervivencia global: media de 40 meses</a:t>
            </a:r>
          </a:p>
          <a:p>
            <a:r>
              <a:rPr lang="es-ES" dirty="0"/>
              <a:t>                                   Al año era de 50,8%</a:t>
            </a:r>
          </a:p>
          <a:p>
            <a:r>
              <a:rPr lang="es-ES" dirty="0"/>
              <a:t>                                   2 años 37,9%</a:t>
            </a:r>
          </a:p>
          <a:p>
            <a:r>
              <a:rPr lang="es-ES" dirty="0"/>
              <a:t>                                   3 años 29,8%</a:t>
            </a:r>
          </a:p>
          <a:p>
            <a:r>
              <a:rPr lang="es-ES" dirty="0"/>
              <a:t>                                   4 años 25,5%</a:t>
            </a:r>
          </a:p>
          <a:p>
            <a:endParaRPr lang="es-ES" dirty="0"/>
          </a:p>
          <a:p>
            <a:r>
              <a:rPr lang="es-ES" dirty="0"/>
              <a:t>Supervivencia libre de enfermedad: media 30 meses</a:t>
            </a:r>
          </a:p>
          <a:p>
            <a:r>
              <a:rPr lang="es-ES" dirty="0"/>
              <a:t>Supervivencia libre de enfermedad de recurrencia </a:t>
            </a:r>
            <a:r>
              <a:rPr lang="es-ES" dirty="0" err="1"/>
              <a:t>locorregional</a:t>
            </a:r>
            <a:r>
              <a:rPr lang="es-ES" dirty="0"/>
              <a:t> media de 76 meses</a:t>
            </a:r>
          </a:p>
        </p:txBody>
      </p:sp>
    </p:spTree>
    <p:extLst>
      <p:ext uri="{BB962C8B-B14F-4D97-AF65-F5344CB8AC3E}">
        <p14:creationId xmlns:p14="http://schemas.microsoft.com/office/powerpoint/2010/main" val="331832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Progresión fue fundamentalmente a nivel local, seguida de la ganglionar y a distancia.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36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dirty="0"/>
              <a:t>No encontramos toxicidades superiores a G3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dirty="0"/>
              <a:t>Dentro de las agudas las más frecuentes fueron la </a:t>
            </a:r>
            <a:r>
              <a:rPr lang="es-ES" dirty="0" err="1"/>
              <a:t>radiodermitis</a:t>
            </a:r>
            <a:r>
              <a:rPr lang="es-ES" dirty="0"/>
              <a:t> 85,5%, </a:t>
            </a:r>
            <a:r>
              <a:rPr lang="es-ES" dirty="0" err="1"/>
              <a:t>mucositis</a:t>
            </a:r>
            <a:r>
              <a:rPr lang="es-ES" dirty="0"/>
              <a:t> 72%, </a:t>
            </a:r>
            <a:r>
              <a:rPr lang="es-ES" dirty="0" err="1"/>
              <a:t>odinofagia</a:t>
            </a:r>
            <a:r>
              <a:rPr lang="es-ES" dirty="0"/>
              <a:t> 63,6%.</a:t>
            </a:r>
            <a:endParaRPr lang="en-ES" dirty="0"/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ES" dirty="0">
                <a:highlight>
                  <a:srgbClr val="FFFF00"/>
                </a:highlight>
              </a:rPr>
              <a:t>	</a:t>
            </a:r>
            <a:endParaRPr kumimoji="0" lang="en-ES" sz="2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81954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reirradiación</a:t>
            </a:r>
            <a:r>
              <a:rPr lang="es-ES" dirty="0"/>
              <a:t> con intención curativa ha demostrado ser un tratamiento seguro y efectivo con una toxicidad aceptable en pacientes adecuadamente seleccionados, por lo que es una alternativa para este tipo de pacientes.</a:t>
            </a:r>
          </a:p>
          <a:p>
            <a:r>
              <a:rPr lang="es-ES" dirty="0"/>
              <a:t>Los factores más importantes a tener en cuenta son el intervalo libre de enfermedad, el tiempo entre tratamientos y dosis de </a:t>
            </a:r>
            <a:r>
              <a:rPr lang="es-ES" dirty="0" err="1"/>
              <a:t>radioterapa</a:t>
            </a:r>
            <a:r>
              <a:rPr lang="es-ES" dirty="0"/>
              <a:t> administrada.</a:t>
            </a:r>
          </a:p>
        </p:txBody>
      </p:sp>
    </p:spTree>
    <p:extLst>
      <p:ext uri="{BB962C8B-B14F-4D97-AF65-F5344CB8AC3E}">
        <p14:creationId xmlns:p14="http://schemas.microsoft.com/office/powerpoint/2010/main" val="259538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OR 2022 PPT+A4-02.png" descr="SEOR 2022 PPT+A4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" y="0"/>
            <a:ext cx="2437355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9" y="3245786"/>
            <a:ext cx="2197100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3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8" y="-1378765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8000" spc="-159"/>
            </a:lvl1pPr>
          </a:lstStyle>
          <a:p>
            <a:r>
              <a:t>Título de la presentación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enc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E19-3BC9-CC49-B217-1E1FB35EA41E}" type="datetimeFigureOut">
              <a:rPr lang="es-ES" smtClean="0"/>
              <a:t>29/9/22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47706" y="13076008"/>
            <a:ext cx="476092" cy="379591"/>
          </a:xfrm>
        </p:spPr>
        <p:txBody>
          <a:bodyPr/>
          <a:lstStyle/>
          <a:p>
            <a:fld id="{DB64A310-D76A-8248-90EF-4865239903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27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EOR 2022 PPT+A4_Mesa de trabajo 1-03.png" descr="SEOR 2022 PPT+A4_Mesa de trabajo 1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" y="96252"/>
            <a:ext cx="2437355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Autor y fecha"/>
          <p:cNvSpPr txBox="1">
            <a:spLocks noGrp="1"/>
          </p:cNvSpPr>
          <p:nvPr>
            <p:ph type="body" idx="21"/>
          </p:nvPr>
        </p:nvSpPr>
        <p:spPr>
          <a:xfrm>
            <a:off x="821488" y="11133606"/>
            <a:ext cx="21971002" cy="6369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ES" b="0" dirty="0">
                <a:solidFill>
                  <a:srgbClr val="1AA1C7"/>
                </a:solidFill>
              </a:rPr>
              <a:t>Rodríguez Sánchez, R.</a:t>
            </a:r>
            <a:r>
              <a:rPr lang="es-ES" b="0" baseline="30000" dirty="0">
                <a:solidFill>
                  <a:srgbClr val="1AA1C7"/>
                </a:solidFill>
              </a:rPr>
              <a:t>1</a:t>
            </a:r>
            <a:r>
              <a:rPr lang="es-ES" b="0" dirty="0">
                <a:solidFill>
                  <a:srgbClr val="1AA1C7"/>
                </a:solidFill>
              </a:rPr>
              <a:t>; Gutiérrez Bayard, L.</a:t>
            </a:r>
            <a:r>
              <a:rPr lang="es-ES" b="0" baseline="30000" dirty="0">
                <a:solidFill>
                  <a:srgbClr val="1AA1C7"/>
                </a:solidFill>
              </a:rPr>
              <a:t>2</a:t>
            </a:r>
            <a:r>
              <a:rPr lang="es-ES" b="0" dirty="0">
                <a:solidFill>
                  <a:srgbClr val="1AA1C7"/>
                </a:solidFill>
              </a:rPr>
              <a:t>; </a:t>
            </a:r>
            <a:r>
              <a:rPr lang="es-ES" dirty="0">
                <a:solidFill>
                  <a:srgbClr val="1AA1C7"/>
                </a:solidFill>
              </a:rPr>
              <a:t>Muñoz Higueras, C.</a:t>
            </a:r>
            <a:r>
              <a:rPr lang="es-ES" baseline="30000" dirty="0">
                <a:solidFill>
                  <a:srgbClr val="1AA1C7"/>
                </a:solidFill>
              </a:rPr>
              <a:t>2</a:t>
            </a:r>
            <a:r>
              <a:rPr lang="es-ES" b="0" dirty="0">
                <a:solidFill>
                  <a:srgbClr val="1AA1C7"/>
                </a:solidFill>
              </a:rPr>
              <a:t>; Sayago Gil, S.</a:t>
            </a:r>
            <a:r>
              <a:rPr lang="es-ES" b="0" baseline="30000" dirty="0">
                <a:solidFill>
                  <a:srgbClr val="1AA1C7"/>
                </a:solidFill>
              </a:rPr>
              <a:t>3</a:t>
            </a:r>
            <a:endParaRPr b="0" baseline="30000" dirty="0">
              <a:solidFill>
                <a:srgbClr val="1AA1C7"/>
              </a:solidFill>
            </a:endParaRPr>
          </a:p>
        </p:txBody>
      </p:sp>
      <p:sp>
        <p:nvSpPr>
          <p:cNvPr id="153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-1" y="96252"/>
            <a:ext cx="15573375" cy="1044792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8800" dirty="0">
                <a:solidFill>
                  <a:srgbClr val="1AA1C7"/>
                </a:solidFill>
                <a:latin typeface="+mj-lt"/>
              </a:rPr>
              <a:t>Re-Irradiación en Cáncer de </a:t>
            </a:r>
            <a:r>
              <a:rPr lang="es-ES" sz="8800" dirty="0" err="1">
                <a:solidFill>
                  <a:srgbClr val="1AA1C7"/>
                </a:solidFill>
                <a:latin typeface="+mj-lt"/>
              </a:rPr>
              <a:t>CyC</a:t>
            </a:r>
            <a:r>
              <a:rPr lang="es-ES" sz="8800" dirty="0">
                <a:solidFill>
                  <a:srgbClr val="1AA1C7"/>
                </a:solidFill>
                <a:latin typeface="+mj-lt"/>
              </a:rPr>
              <a:t> Recurrente y/o Segundos Primarios</a:t>
            </a:r>
            <a:br>
              <a:rPr lang="es-ES" sz="8800" dirty="0">
                <a:solidFill>
                  <a:srgbClr val="1AA1C7"/>
                </a:solidFill>
                <a:latin typeface="+mj-lt"/>
              </a:rPr>
            </a:br>
            <a:endParaRPr sz="8800" dirty="0">
              <a:solidFill>
                <a:srgbClr val="1AA1C7"/>
              </a:solidFill>
              <a:latin typeface="+mj-lt"/>
            </a:endParaRPr>
          </a:p>
        </p:txBody>
      </p:sp>
      <p:sp>
        <p:nvSpPr>
          <p:cNvPr id="4" name="Autor y fecha">
            <a:extLst>
              <a:ext uri="{FF2B5EF4-FFF2-40B4-BE49-F238E27FC236}">
                <a16:creationId xmlns:a16="http://schemas.microsoft.com/office/drawing/2014/main" id="{296B1523-C8AC-B4D5-668C-01F2F5024D76}"/>
              </a:ext>
            </a:extLst>
          </p:cNvPr>
          <p:cNvSpPr txBox="1">
            <a:spLocks/>
          </p:cNvSpPr>
          <p:nvPr/>
        </p:nvSpPr>
        <p:spPr>
          <a:xfrm>
            <a:off x="833212" y="11848711"/>
            <a:ext cx="21971002" cy="180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s-ES" b="0" baseline="30000" dirty="0">
                <a:solidFill>
                  <a:srgbClr val="1AA1C7"/>
                </a:solidFill>
              </a:rPr>
              <a:t>1 </a:t>
            </a:r>
            <a:r>
              <a:rPr lang="es-ES" b="0" dirty="0">
                <a:solidFill>
                  <a:srgbClr val="1AA1C7"/>
                </a:solidFill>
              </a:rPr>
              <a:t>Hospital Universitario Juan Ramón Jiménez (Huelva)</a:t>
            </a:r>
          </a:p>
          <a:p>
            <a:pPr hangingPunct="1"/>
            <a:r>
              <a:rPr lang="es-ES" b="0" baseline="30000" dirty="0">
                <a:solidFill>
                  <a:srgbClr val="1AA1C7"/>
                </a:solidFill>
              </a:rPr>
              <a:t>2 </a:t>
            </a:r>
            <a:r>
              <a:rPr lang="es-ES" b="0" dirty="0">
                <a:solidFill>
                  <a:srgbClr val="1AA1C7"/>
                </a:solidFill>
              </a:rPr>
              <a:t>Hospital Universitario Puerta del Mar (Cádiz)</a:t>
            </a:r>
          </a:p>
          <a:p>
            <a:pPr hangingPunct="1"/>
            <a:r>
              <a:rPr lang="es-ES" b="0" baseline="30000" dirty="0">
                <a:solidFill>
                  <a:srgbClr val="1AA1C7"/>
                </a:solidFill>
              </a:rPr>
              <a:t>3 </a:t>
            </a:r>
            <a:r>
              <a:rPr lang="es-ES" b="0" dirty="0">
                <a:solidFill>
                  <a:srgbClr val="1AA1C7"/>
                </a:solidFill>
              </a:rPr>
              <a:t>Hospital Universitario Jerez de la Frontera (Cádiz)</a:t>
            </a:r>
            <a:endParaRPr lang="es-ES" b="0" baseline="30000" dirty="0">
              <a:solidFill>
                <a:srgbClr val="1AA1C7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RESULTADOS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grpSp>
        <p:nvGrpSpPr>
          <p:cNvPr id="7" name="Google Shape;877;p49">
            <a:extLst>
              <a:ext uri="{FF2B5EF4-FFF2-40B4-BE49-F238E27FC236}">
                <a16:creationId xmlns:a16="http://schemas.microsoft.com/office/drawing/2014/main" id="{ACCEDD9D-08DD-427B-855D-2177AACC8D88}"/>
              </a:ext>
            </a:extLst>
          </p:cNvPr>
          <p:cNvGrpSpPr>
            <a:grpSpLocks noChangeAspect="1"/>
          </p:cNvGrpSpPr>
          <p:nvPr/>
        </p:nvGrpSpPr>
        <p:grpSpPr>
          <a:xfrm>
            <a:off x="22799298" y="942318"/>
            <a:ext cx="1080000" cy="1080000"/>
            <a:chOff x="4206975" y="2966278"/>
            <a:chExt cx="457200" cy="457200"/>
          </a:xfrm>
          <a:solidFill>
            <a:srgbClr val="FFFFFF"/>
          </a:solidFill>
        </p:grpSpPr>
        <p:sp>
          <p:nvSpPr>
            <p:cNvPr id="8" name="Google Shape;878;p49">
              <a:extLst>
                <a:ext uri="{FF2B5EF4-FFF2-40B4-BE49-F238E27FC236}">
                  <a16:creationId xmlns:a16="http://schemas.microsoft.com/office/drawing/2014/main" id="{41DE5716-AB97-A330-4585-6F43B6862C48}"/>
                </a:ext>
              </a:extLst>
            </p:cNvPr>
            <p:cNvSpPr/>
            <p:nvPr/>
          </p:nvSpPr>
          <p:spPr>
            <a:xfrm>
              <a:off x="4387950" y="3347278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79;p49">
              <a:extLst>
                <a:ext uri="{FF2B5EF4-FFF2-40B4-BE49-F238E27FC236}">
                  <a16:creationId xmlns:a16="http://schemas.microsoft.com/office/drawing/2014/main" id="{1FCCBEC2-0E07-DAEA-5915-C7AA7F15FAC5}"/>
                </a:ext>
              </a:extLst>
            </p:cNvPr>
            <p:cNvSpPr/>
            <p:nvPr/>
          </p:nvSpPr>
          <p:spPr>
            <a:xfrm>
              <a:off x="4330800" y="3099628"/>
              <a:ext cx="209550" cy="228600"/>
            </a:xfrm>
            <a:custGeom>
              <a:avLst/>
              <a:gdLst/>
              <a:ahLst/>
              <a:cxnLst/>
              <a:rect l="l" t="t" r="r" b="b"/>
              <a:pathLst>
                <a:path w="209550" h="228600" extrusionOk="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80;p49">
              <a:extLst>
                <a:ext uri="{FF2B5EF4-FFF2-40B4-BE49-F238E27FC236}">
                  <a16:creationId xmlns:a16="http://schemas.microsoft.com/office/drawing/2014/main" id="{1AD98326-30B1-FEF1-2D87-7C05FF470C3D}"/>
                </a:ext>
              </a:extLst>
            </p:cNvPr>
            <p:cNvSpPr/>
            <p:nvPr/>
          </p:nvSpPr>
          <p:spPr>
            <a:xfrm>
              <a:off x="4416525" y="2966278"/>
              <a:ext cx="38100" cy="95250"/>
            </a:xfrm>
            <a:custGeom>
              <a:avLst/>
              <a:gdLst/>
              <a:ahLst/>
              <a:cxnLst/>
              <a:rect l="l" t="t" r="r" b="b"/>
              <a:pathLst>
                <a:path w="38100" h="95250" extrusionOk="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81;p49">
              <a:extLst>
                <a:ext uri="{FF2B5EF4-FFF2-40B4-BE49-F238E27FC236}">
                  <a16:creationId xmlns:a16="http://schemas.microsoft.com/office/drawing/2014/main" id="{337A18B7-8D84-D729-702D-3F0038BBFEC7}"/>
                </a:ext>
              </a:extLst>
            </p:cNvPr>
            <p:cNvSpPr/>
            <p:nvPr/>
          </p:nvSpPr>
          <p:spPr>
            <a:xfrm>
              <a:off x="4206975" y="3175828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 extrusionOk="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82;p49">
              <a:extLst>
                <a:ext uri="{FF2B5EF4-FFF2-40B4-BE49-F238E27FC236}">
                  <a16:creationId xmlns:a16="http://schemas.microsoft.com/office/drawing/2014/main" id="{BFE5698B-7A20-F1BE-F916-3673A5273693}"/>
                </a:ext>
              </a:extLst>
            </p:cNvPr>
            <p:cNvSpPr/>
            <p:nvPr/>
          </p:nvSpPr>
          <p:spPr>
            <a:xfrm>
              <a:off x="4568925" y="3175828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 extrusionOk="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83;p49">
              <a:extLst>
                <a:ext uri="{FF2B5EF4-FFF2-40B4-BE49-F238E27FC236}">
                  <a16:creationId xmlns:a16="http://schemas.microsoft.com/office/drawing/2014/main" id="{238364D2-9E7A-C782-9E3B-F0B435852B6C}"/>
                </a:ext>
              </a:extLst>
            </p:cNvPr>
            <p:cNvSpPr/>
            <p:nvPr/>
          </p:nvSpPr>
          <p:spPr>
            <a:xfrm>
              <a:off x="4269573" y="3016194"/>
              <a:ext cx="73875" cy="83046"/>
            </a:xfrm>
            <a:custGeom>
              <a:avLst/>
              <a:gdLst/>
              <a:ahLst/>
              <a:cxnLst/>
              <a:rect l="l" t="t" r="r" b="b"/>
              <a:pathLst>
                <a:path w="73875" h="83046" extrusionOk="0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84;p49">
              <a:extLst>
                <a:ext uri="{FF2B5EF4-FFF2-40B4-BE49-F238E27FC236}">
                  <a16:creationId xmlns:a16="http://schemas.microsoft.com/office/drawing/2014/main" id="{B85A5313-D29F-0B2C-B1D2-233C82783CBC}"/>
                </a:ext>
              </a:extLst>
            </p:cNvPr>
            <p:cNvSpPr/>
            <p:nvPr/>
          </p:nvSpPr>
          <p:spPr>
            <a:xfrm>
              <a:off x="4527401" y="3017147"/>
              <a:ext cx="73771" cy="83046"/>
            </a:xfrm>
            <a:custGeom>
              <a:avLst/>
              <a:gdLst/>
              <a:ahLst/>
              <a:cxnLst/>
              <a:rect l="l" t="t" r="r" b="b"/>
              <a:pathLst>
                <a:path w="73771" h="83046" extrusionOk="0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85;p49">
              <a:extLst>
                <a:ext uri="{FF2B5EF4-FFF2-40B4-BE49-F238E27FC236}">
                  <a16:creationId xmlns:a16="http://schemas.microsoft.com/office/drawing/2014/main" id="{314EE3F7-3993-1CD1-2A24-C3166499809A}"/>
                </a:ext>
              </a:extLst>
            </p:cNvPr>
            <p:cNvSpPr/>
            <p:nvPr/>
          </p:nvSpPr>
          <p:spPr>
            <a:xfrm>
              <a:off x="4397475" y="339490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 extrusionOk="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1293124-AE35-48CE-B465-1D527A05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34" y="4436533"/>
            <a:ext cx="8956322" cy="59242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01DB5D-A6BA-A740-ACF1-B5F9C8410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860" y="3242292"/>
            <a:ext cx="5638955" cy="33215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6D499C7-F959-724B-9830-ACDA792E8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0479" y="7345680"/>
            <a:ext cx="5338763" cy="42710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85BAD8-9F37-514B-8657-A84067D73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5682" y="8002905"/>
            <a:ext cx="4893616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21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39F81BF-8FAA-2FCA-6267-524F39EB9F69}"/>
              </a:ext>
            </a:extLst>
          </p:cNvPr>
          <p:cNvGrpSpPr/>
          <p:nvPr/>
        </p:nvGrpSpPr>
        <p:grpSpPr>
          <a:xfrm>
            <a:off x="1863966" y="3065539"/>
            <a:ext cx="20389361" cy="6083686"/>
            <a:chOff x="2957513" y="3502776"/>
            <a:chExt cx="18722975" cy="5971895"/>
          </a:xfrm>
        </p:grpSpPr>
        <p:grpSp>
          <p:nvGrpSpPr>
            <p:cNvPr id="18" name="Grupo 46">
              <a:extLst>
                <a:ext uri="{FF2B5EF4-FFF2-40B4-BE49-F238E27FC236}">
                  <a16:creationId xmlns:a16="http://schemas.microsoft.com/office/drawing/2014/main" id="{389DA03E-0041-F054-BE7B-9E30C330933E}"/>
                </a:ext>
              </a:extLst>
            </p:cNvPr>
            <p:cNvGrpSpPr/>
            <p:nvPr/>
          </p:nvGrpSpPr>
          <p:grpSpPr>
            <a:xfrm>
              <a:off x="2958123" y="6335177"/>
              <a:ext cx="18721753" cy="2149329"/>
              <a:chOff x="3212123" y="1824863"/>
              <a:chExt cx="18721753" cy="2149329"/>
            </a:xfrm>
            <a:solidFill>
              <a:srgbClr val="7F00CE"/>
            </a:solidFill>
          </p:grpSpPr>
          <p:grpSp>
            <p:nvGrpSpPr>
              <p:cNvPr id="19" name="Grupo 47">
                <a:extLst>
                  <a:ext uri="{FF2B5EF4-FFF2-40B4-BE49-F238E27FC236}">
                    <a16:creationId xmlns:a16="http://schemas.microsoft.com/office/drawing/2014/main" id="{F165FEC0-5781-6DAE-194D-E91F600A7564}"/>
                  </a:ext>
                </a:extLst>
              </p:cNvPr>
              <p:cNvGrpSpPr/>
              <p:nvPr/>
            </p:nvGrpSpPr>
            <p:grpSpPr>
              <a:xfrm>
                <a:off x="3212123" y="1824863"/>
                <a:ext cx="18721753" cy="2149329"/>
                <a:chOff x="2977001" y="2292860"/>
                <a:chExt cx="16656463" cy="1721171"/>
              </a:xfrm>
              <a:grpFill/>
            </p:grpSpPr>
            <p:sp>
              <p:nvSpPr>
                <p:cNvPr id="21" name="Rectángulo 49">
                  <a:extLst>
                    <a:ext uri="{FF2B5EF4-FFF2-40B4-BE49-F238E27FC236}">
                      <a16:creationId xmlns:a16="http://schemas.microsoft.com/office/drawing/2014/main" id="{6E5E757C-88F3-B4D2-1A12-18625B4EBBDB}"/>
                    </a:ext>
                  </a:extLst>
                </p:cNvPr>
                <p:cNvSpPr/>
                <p:nvPr/>
              </p:nvSpPr>
              <p:spPr>
                <a:xfrm>
                  <a:off x="3767294" y="2315860"/>
                  <a:ext cx="15075877" cy="1698171"/>
                </a:xfrm>
                <a:prstGeom prst="rect">
                  <a:avLst/>
                </a:prstGeom>
                <a:solidFill>
                  <a:srgbClr val="00758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2" name="Elipse 50">
                  <a:extLst>
                    <a:ext uri="{FF2B5EF4-FFF2-40B4-BE49-F238E27FC236}">
                      <a16:creationId xmlns:a16="http://schemas.microsoft.com/office/drawing/2014/main" id="{F893E16B-51C9-EA6A-BC8B-4EB9AF70D1B3}"/>
                    </a:ext>
                  </a:extLst>
                </p:cNvPr>
                <p:cNvSpPr/>
                <p:nvPr/>
              </p:nvSpPr>
              <p:spPr>
                <a:xfrm>
                  <a:off x="2977001" y="2315860"/>
                  <a:ext cx="1867980" cy="1698171"/>
                </a:xfrm>
                <a:prstGeom prst="ellipse">
                  <a:avLst/>
                </a:prstGeom>
                <a:solidFill>
                  <a:srgbClr val="00758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3" name="Elipse 51">
                  <a:extLst>
                    <a:ext uri="{FF2B5EF4-FFF2-40B4-BE49-F238E27FC236}">
                      <a16:creationId xmlns:a16="http://schemas.microsoft.com/office/drawing/2014/main" id="{BA2852BD-6F5D-45D0-BA8A-E2BCDD66D58C}"/>
                    </a:ext>
                  </a:extLst>
                </p:cNvPr>
                <p:cNvSpPr/>
                <p:nvPr/>
              </p:nvSpPr>
              <p:spPr>
                <a:xfrm>
                  <a:off x="17765484" y="2292860"/>
                  <a:ext cx="1867980" cy="1698171"/>
                </a:xfrm>
                <a:prstGeom prst="ellipse">
                  <a:avLst/>
                </a:prstGeom>
                <a:solidFill>
                  <a:srgbClr val="00758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 dirty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20" name="Elipse 48">
                <a:extLst>
                  <a:ext uri="{FF2B5EF4-FFF2-40B4-BE49-F238E27FC236}">
                    <a16:creationId xmlns:a16="http://schemas.microsoft.com/office/drawing/2014/main" id="{33553DF6-47C7-12C2-CF20-E2109212F0E4}"/>
                  </a:ext>
                </a:extLst>
              </p:cNvPr>
              <p:cNvSpPr/>
              <p:nvPr/>
            </p:nvSpPr>
            <p:spPr>
              <a:xfrm>
                <a:off x="3595862" y="2183293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0" tIns="0" rIns="0" bIns="0" spcCol="3810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24" name="Grupo 43">
              <a:extLst>
                <a:ext uri="{FF2B5EF4-FFF2-40B4-BE49-F238E27FC236}">
                  <a16:creationId xmlns:a16="http://schemas.microsoft.com/office/drawing/2014/main" id="{B7C26DCD-AA9E-F0B6-AE3D-311FEF581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7513" y="3502776"/>
              <a:ext cx="18722975" cy="2143030"/>
              <a:chOff x="3212123" y="2640124"/>
              <a:chExt cx="18721753" cy="2142201"/>
            </a:xfrm>
          </p:grpSpPr>
          <p:grpSp>
            <p:nvGrpSpPr>
              <p:cNvPr id="25" name="Grupo 40">
                <a:extLst>
                  <a:ext uri="{FF2B5EF4-FFF2-40B4-BE49-F238E27FC236}">
                    <a16:creationId xmlns:a16="http://schemas.microsoft.com/office/drawing/2014/main" id="{EB03B6F8-8FD9-E128-D787-E52F35B18FA3}"/>
                  </a:ext>
                </a:extLst>
              </p:cNvPr>
              <p:cNvGrpSpPr/>
              <p:nvPr/>
            </p:nvGrpSpPr>
            <p:grpSpPr>
              <a:xfrm>
                <a:off x="3212123" y="2640124"/>
                <a:ext cx="18721753" cy="2142201"/>
                <a:chOff x="2977001" y="2945737"/>
                <a:chExt cx="16656463" cy="1715470"/>
              </a:xfrm>
              <a:solidFill>
                <a:srgbClr val="5A0091"/>
              </a:solidFill>
            </p:grpSpPr>
            <p:sp>
              <p:nvSpPr>
                <p:cNvPr id="27" name="Rectángulo 11">
                  <a:extLst>
                    <a:ext uri="{FF2B5EF4-FFF2-40B4-BE49-F238E27FC236}">
                      <a16:creationId xmlns:a16="http://schemas.microsoft.com/office/drawing/2014/main" id="{96C0FCB5-2CF0-8670-3E1A-A70250E49EDF}"/>
                    </a:ext>
                  </a:extLst>
                </p:cNvPr>
                <p:cNvSpPr/>
                <p:nvPr/>
              </p:nvSpPr>
              <p:spPr>
                <a:xfrm>
                  <a:off x="3767294" y="2963024"/>
                  <a:ext cx="15075877" cy="1698171"/>
                </a:xfrm>
                <a:prstGeom prst="rect">
                  <a:avLst/>
                </a:prstGeom>
                <a:solidFill>
                  <a:srgbClr val="00343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 dirty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8" name="Elipse 12">
                  <a:extLst>
                    <a:ext uri="{FF2B5EF4-FFF2-40B4-BE49-F238E27FC236}">
                      <a16:creationId xmlns:a16="http://schemas.microsoft.com/office/drawing/2014/main" id="{137354E5-8A46-44C0-C9C5-7A4A39C2B61D}"/>
                    </a:ext>
                  </a:extLst>
                </p:cNvPr>
                <p:cNvSpPr/>
                <p:nvPr/>
              </p:nvSpPr>
              <p:spPr>
                <a:xfrm>
                  <a:off x="2977001" y="2963036"/>
                  <a:ext cx="1867980" cy="1698171"/>
                </a:xfrm>
                <a:prstGeom prst="ellipse">
                  <a:avLst/>
                </a:prstGeom>
                <a:solidFill>
                  <a:srgbClr val="00343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9" name="Elipse 41">
                  <a:extLst>
                    <a:ext uri="{FF2B5EF4-FFF2-40B4-BE49-F238E27FC236}">
                      <a16:creationId xmlns:a16="http://schemas.microsoft.com/office/drawing/2014/main" id="{53151B05-5702-36AD-2597-4B9517237872}"/>
                    </a:ext>
                  </a:extLst>
                </p:cNvPr>
                <p:cNvSpPr/>
                <p:nvPr/>
              </p:nvSpPr>
              <p:spPr>
                <a:xfrm>
                  <a:off x="17765484" y="2945737"/>
                  <a:ext cx="1867980" cy="1698171"/>
                </a:xfrm>
                <a:prstGeom prst="ellipse">
                  <a:avLst/>
                </a:prstGeom>
                <a:solidFill>
                  <a:srgbClr val="00343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26" name="Elipse 42">
                <a:extLst>
                  <a:ext uri="{FF2B5EF4-FFF2-40B4-BE49-F238E27FC236}">
                    <a16:creationId xmlns:a16="http://schemas.microsoft.com/office/drawing/2014/main" id="{BFA9FC42-2BE0-7188-F987-4257D54680BA}"/>
                  </a:ext>
                </a:extLst>
              </p:cNvPr>
              <p:cNvSpPr/>
              <p:nvPr/>
            </p:nvSpPr>
            <p:spPr>
              <a:xfrm>
                <a:off x="3595862" y="2991459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0" tIns="0" rIns="0" bIns="0" spcCol="3810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30" name="Rectángulo 44">
              <a:extLst>
                <a:ext uri="{FF2B5EF4-FFF2-40B4-BE49-F238E27FC236}">
                  <a16:creationId xmlns:a16="http://schemas.microsoft.com/office/drawing/2014/main" id="{11D78A31-34D8-D94D-3031-D551E2B24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876" y="6763207"/>
              <a:ext cx="16238538" cy="145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 hangingPunct="1"/>
              <a:r>
                <a:rPr lang="es-ES" altLang="en-ES" sz="4500" dirty="0">
                  <a:solidFill>
                    <a:schemeClr val="bg1"/>
                  </a:solidFill>
                </a:rPr>
                <a:t>Re-irradiación con intención curativa es seguro y factible, con aceptable toxicidad</a:t>
              </a:r>
            </a:p>
          </p:txBody>
        </p:sp>
        <p:sp>
          <p:nvSpPr>
            <p:cNvPr id="31" name="Rectángulo 52">
              <a:extLst>
                <a:ext uri="{FF2B5EF4-FFF2-40B4-BE49-F238E27FC236}">
                  <a16:creationId xmlns:a16="http://schemas.microsoft.com/office/drawing/2014/main" id="{9FDB1AE1-7F70-63F3-C990-F87E4F638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5" y="8704263"/>
              <a:ext cx="16238538" cy="77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marL="0" lvl="1" indent="0" eaLnBrk="1" hangingPunct="1"/>
              <a:endParaRPr lang="es-ES" altLang="en-ES" sz="45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ángulo 45">
              <a:extLst>
                <a:ext uri="{FF2B5EF4-FFF2-40B4-BE49-F238E27FC236}">
                  <a16:creationId xmlns:a16="http://schemas.microsoft.com/office/drawing/2014/main" id="{D23E17D5-992C-D858-0F62-19E8E5B9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133" y="4156761"/>
              <a:ext cx="670562" cy="77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marL="0" lvl="1" indent="0" eaLnBrk="1" hangingPunct="1"/>
              <a:r>
                <a:rPr lang="es-ES" altLang="en-ES" sz="4500" dirty="0">
                  <a:solidFill>
                    <a:srgbClr val="00343D"/>
                  </a:solidFill>
                </a:rPr>
                <a:t>1</a:t>
              </a:r>
            </a:p>
          </p:txBody>
        </p:sp>
        <p:sp>
          <p:nvSpPr>
            <p:cNvPr id="33" name="Rectángulo 54">
              <a:extLst>
                <a:ext uri="{FF2B5EF4-FFF2-40B4-BE49-F238E27FC236}">
                  <a16:creationId xmlns:a16="http://schemas.microsoft.com/office/drawing/2014/main" id="{88C2A96E-F2F1-79B3-BF16-00BE4A7AB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913" y="6984297"/>
              <a:ext cx="609600" cy="77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marL="0" lvl="1" indent="0" eaLnBrk="1" hangingPunct="1"/>
              <a:r>
                <a:rPr lang="es-ES" altLang="en-ES" sz="4500" dirty="0">
                  <a:solidFill>
                    <a:srgbClr val="007586"/>
                  </a:solidFill>
                </a:rPr>
                <a:t>2</a:t>
              </a:r>
            </a:p>
          </p:txBody>
        </p:sp>
      </p:grpSp>
      <p:grpSp>
        <p:nvGrpSpPr>
          <p:cNvPr id="35" name="Google Shape;850;p49">
            <a:extLst>
              <a:ext uri="{FF2B5EF4-FFF2-40B4-BE49-F238E27FC236}">
                <a16:creationId xmlns:a16="http://schemas.microsoft.com/office/drawing/2014/main" id="{74521E28-04AF-72C9-216F-99A8B8E3F549}"/>
              </a:ext>
            </a:extLst>
          </p:cNvPr>
          <p:cNvGrpSpPr>
            <a:grpSpLocks noChangeAspect="1"/>
          </p:cNvGrpSpPr>
          <p:nvPr/>
        </p:nvGrpSpPr>
        <p:grpSpPr>
          <a:xfrm>
            <a:off x="23015253" y="942318"/>
            <a:ext cx="1080000" cy="1080000"/>
            <a:chOff x="6014317" y="3004378"/>
            <a:chExt cx="457200" cy="457199"/>
          </a:xfrm>
          <a:solidFill>
            <a:srgbClr val="FFFFFF"/>
          </a:solidFill>
        </p:grpSpPr>
        <p:sp>
          <p:nvSpPr>
            <p:cNvPr id="36" name="Google Shape;851;p49">
              <a:extLst>
                <a:ext uri="{FF2B5EF4-FFF2-40B4-BE49-F238E27FC236}">
                  <a16:creationId xmlns:a16="http://schemas.microsoft.com/office/drawing/2014/main" id="{FEF733AC-9A02-0168-3419-31FC7D36C23D}"/>
                </a:ext>
              </a:extLst>
            </p:cNvPr>
            <p:cNvSpPr/>
            <p:nvPr/>
          </p:nvSpPr>
          <p:spPr>
            <a:xfrm>
              <a:off x="6014317" y="3326322"/>
              <a:ext cx="135254" cy="135255"/>
            </a:xfrm>
            <a:custGeom>
              <a:avLst/>
              <a:gdLst/>
              <a:ahLst/>
              <a:cxnLst/>
              <a:rect l="l" t="t" r="r" b="b"/>
              <a:pathLst>
                <a:path w="135254" h="135255" extrusionOk="0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52;p49">
              <a:extLst>
                <a:ext uri="{FF2B5EF4-FFF2-40B4-BE49-F238E27FC236}">
                  <a16:creationId xmlns:a16="http://schemas.microsoft.com/office/drawing/2014/main" id="{8AF11C03-6294-9A0E-DA3C-913375EECF7E}"/>
                </a:ext>
              </a:extLst>
            </p:cNvPr>
            <p:cNvSpPr/>
            <p:nvPr/>
          </p:nvSpPr>
          <p:spPr>
            <a:xfrm>
              <a:off x="6090517" y="300437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53;p49">
              <a:extLst>
                <a:ext uri="{FF2B5EF4-FFF2-40B4-BE49-F238E27FC236}">
                  <a16:creationId xmlns:a16="http://schemas.microsoft.com/office/drawing/2014/main" id="{F9765FF8-9CAE-7838-CA17-D79964E74882}"/>
                </a:ext>
              </a:extLst>
            </p:cNvPr>
            <p:cNvSpPr/>
            <p:nvPr/>
          </p:nvSpPr>
          <p:spPr>
            <a:xfrm>
              <a:off x="6166717" y="3118678"/>
              <a:ext cx="228600" cy="152399"/>
            </a:xfrm>
            <a:custGeom>
              <a:avLst/>
              <a:gdLst/>
              <a:ahLst/>
              <a:cxnLst/>
              <a:rect l="l" t="t" r="r" b="b"/>
              <a:pathLst>
                <a:path w="228600" h="152399" extrusionOk="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Título de la presentación">
            <a:extLst>
              <a:ext uri="{FF2B5EF4-FFF2-40B4-BE49-F238E27FC236}">
                <a16:creationId xmlns:a16="http://schemas.microsoft.com/office/drawing/2014/main" id="{59534884-EF8E-CC48-9551-BBFA18B4139D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-159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CONCLUSIONES</a:t>
            </a:r>
          </a:p>
        </p:txBody>
      </p:sp>
      <p:grpSp>
        <p:nvGrpSpPr>
          <p:cNvPr id="40" name="Google Shape;877;p49">
            <a:extLst>
              <a:ext uri="{FF2B5EF4-FFF2-40B4-BE49-F238E27FC236}">
                <a16:creationId xmlns:a16="http://schemas.microsoft.com/office/drawing/2014/main" id="{60FA6E41-DDEE-7146-AC42-BFD8F2FD5DA3}"/>
              </a:ext>
            </a:extLst>
          </p:cNvPr>
          <p:cNvGrpSpPr>
            <a:grpSpLocks noChangeAspect="1"/>
          </p:cNvGrpSpPr>
          <p:nvPr/>
        </p:nvGrpSpPr>
        <p:grpSpPr>
          <a:xfrm>
            <a:off x="22799298" y="942318"/>
            <a:ext cx="1080000" cy="1080000"/>
            <a:chOff x="4206975" y="2966278"/>
            <a:chExt cx="457200" cy="457200"/>
          </a:xfrm>
          <a:solidFill>
            <a:srgbClr val="FFFFFF"/>
          </a:solidFill>
        </p:grpSpPr>
        <p:sp>
          <p:nvSpPr>
            <p:cNvPr id="41" name="Google Shape;878;p49">
              <a:extLst>
                <a:ext uri="{FF2B5EF4-FFF2-40B4-BE49-F238E27FC236}">
                  <a16:creationId xmlns:a16="http://schemas.microsoft.com/office/drawing/2014/main" id="{6869DB82-C239-8C4E-A472-AC951CAC2937}"/>
                </a:ext>
              </a:extLst>
            </p:cNvPr>
            <p:cNvSpPr/>
            <p:nvPr/>
          </p:nvSpPr>
          <p:spPr>
            <a:xfrm>
              <a:off x="4387950" y="3347278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79;p49">
              <a:extLst>
                <a:ext uri="{FF2B5EF4-FFF2-40B4-BE49-F238E27FC236}">
                  <a16:creationId xmlns:a16="http://schemas.microsoft.com/office/drawing/2014/main" id="{C5C59AF2-CF8B-3840-8CE7-BEE569B2E638}"/>
                </a:ext>
              </a:extLst>
            </p:cNvPr>
            <p:cNvSpPr/>
            <p:nvPr/>
          </p:nvSpPr>
          <p:spPr>
            <a:xfrm>
              <a:off x="4330800" y="3099628"/>
              <a:ext cx="209550" cy="228600"/>
            </a:xfrm>
            <a:custGeom>
              <a:avLst/>
              <a:gdLst/>
              <a:ahLst/>
              <a:cxnLst/>
              <a:rect l="l" t="t" r="r" b="b"/>
              <a:pathLst>
                <a:path w="209550" h="228600" extrusionOk="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80;p49">
              <a:extLst>
                <a:ext uri="{FF2B5EF4-FFF2-40B4-BE49-F238E27FC236}">
                  <a16:creationId xmlns:a16="http://schemas.microsoft.com/office/drawing/2014/main" id="{67A50B67-7622-C34B-B649-6FBA693FB06F}"/>
                </a:ext>
              </a:extLst>
            </p:cNvPr>
            <p:cNvSpPr/>
            <p:nvPr/>
          </p:nvSpPr>
          <p:spPr>
            <a:xfrm>
              <a:off x="4416525" y="2966278"/>
              <a:ext cx="38100" cy="95250"/>
            </a:xfrm>
            <a:custGeom>
              <a:avLst/>
              <a:gdLst/>
              <a:ahLst/>
              <a:cxnLst/>
              <a:rect l="l" t="t" r="r" b="b"/>
              <a:pathLst>
                <a:path w="38100" h="95250" extrusionOk="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81;p49">
              <a:extLst>
                <a:ext uri="{FF2B5EF4-FFF2-40B4-BE49-F238E27FC236}">
                  <a16:creationId xmlns:a16="http://schemas.microsoft.com/office/drawing/2014/main" id="{02673863-84BE-4D42-A1D2-E8D2E0F0C4E0}"/>
                </a:ext>
              </a:extLst>
            </p:cNvPr>
            <p:cNvSpPr/>
            <p:nvPr/>
          </p:nvSpPr>
          <p:spPr>
            <a:xfrm>
              <a:off x="4206975" y="3175828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 extrusionOk="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82;p49">
              <a:extLst>
                <a:ext uri="{FF2B5EF4-FFF2-40B4-BE49-F238E27FC236}">
                  <a16:creationId xmlns:a16="http://schemas.microsoft.com/office/drawing/2014/main" id="{B40DFACA-185B-BE48-BA0C-C3ED5C96CA73}"/>
                </a:ext>
              </a:extLst>
            </p:cNvPr>
            <p:cNvSpPr/>
            <p:nvPr/>
          </p:nvSpPr>
          <p:spPr>
            <a:xfrm>
              <a:off x="4568925" y="3175828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 extrusionOk="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83;p49">
              <a:extLst>
                <a:ext uri="{FF2B5EF4-FFF2-40B4-BE49-F238E27FC236}">
                  <a16:creationId xmlns:a16="http://schemas.microsoft.com/office/drawing/2014/main" id="{A3316D64-D1B5-024E-B5E4-CCBF23C6DD83}"/>
                </a:ext>
              </a:extLst>
            </p:cNvPr>
            <p:cNvSpPr/>
            <p:nvPr/>
          </p:nvSpPr>
          <p:spPr>
            <a:xfrm>
              <a:off x="4269573" y="3016194"/>
              <a:ext cx="73875" cy="83046"/>
            </a:xfrm>
            <a:custGeom>
              <a:avLst/>
              <a:gdLst/>
              <a:ahLst/>
              <a:cxnLst/>
              <a:rect l="l" t="t" r="r" b="b"/>
              <a:pathLst>
                <a:path w="73875" h="83046" extrusionOk="0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84;p49">
              <a:extLst>
                <a:ext uri="{FF2B5EF4-FFF2-40B4-BE49-F238E27FC236}">
                  <a16:creationId xmlns:a16="http://schemas.microsoft.com/office/drawing/2014/main" id="{4BB1584F-35C8-384C-BA92-31AB69BC9507}"/>
                </a:ext>
              </a:extLst>
            </p:cNvPr>
            <p:cNvSpPr/>
            <p:nvPr/>
          </p:nvSpPr>
          <p:spPr>
            <a:xfrm>
              <a:off x="4527401" y="3017147"/>
              <a:ext cx="73771" cy="83046"/>
            </a:xfrm>
            <a:custGeom>
              <a:avLst/>
              <a:gdLst/>
              <a:ahLst/>
              <a:cxnLst/>
              <a:rect l="l" t="t" r="r" b="b"/>
              <a:pathLst>
                <a:path w="73771" h="83046" extrusionOk="0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85;p49">
              <a:extLst>
                <a:ext uri="{FF2B5EF4-FFF2-40B4-BE49-F238E27FC236}">
                  <a16:creationId xmlns:a16="http://schemas.microsoft.com/office/drawing/2014/main" id="{6697B185-EEB1-0A46-8697-58F614AAB109}"/>
                </a:ext>
              </a:extLst>
            </p:cNvPr>
            <p:cNvSpPr/>
            <p:nvPr/>
          </p:nvSpPr>
          <p:spPr>
            <a:xfrm>
              <a:off x="4397475" y="339490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 extrusionOk="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Rectángulo 44">
            <a:extLst>
              <a:ext uri="{FF2B5EF4-FFF2-40B4-BE49-F238E27FC236}">
                <a16:creationId xmlns:a16="http://schemas.microsoft.com/office/drawing/2014/main" id="{E65A38B9-9533-AD46-8C4C-7B916C3E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37" y="3643803"/>
            <a:ext cx="176838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 hangingPunct="1"/>
            <a:r>
              <a:rPr lang="es-ES" altLang="en-ES" sz="4500" dirty="0">
                <a:solidFill>
                  <a:schemeClr val="bg1"/>
                </a:solidFill>
              </a:rPr>
              <a:t>Adecuada selección pacientes por equipo multidisciplinar</a:t>
            </a:r>
          </a:p>
        </p:txBody>
      </p:sp>
      <p:sp>
        <p:nvSpPr>
          <p:cNvPr id="51" name="Rectángulo 11">
            <a:extLst>
              <a:ext uri="{FF2B5EF4-FFF2-40B4-BE49-F238E27FC236}">
                <a16:creationId xmlns:a16="http://schemas.microsoft.com/office/drawing/2014/main" id="{BF4D8680-859C-AB45-9BF8-934542264B93}"/>
              </a:ext>
            </a:extLst>
          </p:cNvPr>
          <p:cNvSpPr/>
          <p:nvPr/>
        </p:nvSpPr>
        <p:spPr bwMode="auto">
          <a:xfrm>
            <a:off x="2983772" y="9031174"/>
            <a:ext cx="18454548" cy="2161142"/>
          </a:xfrm>
          <a:prstGeom prst="rect">
            <a:avLst/>
          </a:prstGeom>
          <a:solidFill>
            <a:srgbClr val="0034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2" name="Elipse 12">
            <a:extLst>
              <a:ext uri="{FF2B5EF4-FFF2-40B4-BE49-F238E27FC236}">
                <a16:creationId xmlns:a16="http://schemas.microsoft.com/office/drawing/2014/main" id="{7DE144B3-1AAF-D744-A7B0-FA03794922F3}"/>
              </a:ext>
            </a:extLst>
          </p:cNvPr>
          <p:cNvSpPr/>
          <p:nvPr/>
        </p:nvSpPr>
        <p:spPr bwMode="auto">
          <a:xfrm>
            <a:off x="2016366" y="9031174"/>
            <a:ext cx="2286615" cy="2161142"/>
          </a:xfrm>
          <a:prstGeom prst="ellipse">
            <a:avLst/>
          </a:prstGeom>
          <a:solidFill>
            <a:srgbClr val="0034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Elipse 41">
            <a:extLst>
              <a:ext uri="{FF2B5EF4-FFF2-40B4-BE49-F238E27FC236}">
                <a16:creationId xmlns:a16="http://schemas.microsoft.com/office/drawing/2014/main" id="{1B10286E-9606-A943-B258-1090B8E43008}"/>
              </a:ext>
            </a:extLst>
          </p:cNvPr>
          <p:cNvSpPr/>
          <p:nvPr/>
        </p:nvSpPr>
        <p:spPr bwMode="auto">
          <a:xfrm>
            <a:off x="20119112" y="9009169"/>
            <a:ext cx="2286615" cy="2161142"/>
          </a:xfrm>
          <a:prstGeom prst="ellipse">
            <a:avLst/>
          </a:prstGeom>
          <a:solidFill>
            <a:srgbClr val="0034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4" name="Elipse 42">
            <a:extLst>
              <a:ext uri="{FF2B5EF4-FFF2-40B4-BE49-F238E27FC236}">
                <a16:creationId xmlns:a16="http://schemas.microsoft.com/office/drawing/2014/main" id="{88CEE463-FB4C-744F-A90A-C4EC451C65D3}"/>
              </a:ext>
            </a:extLst>
          </p:cNvPr>
          <p:cNvSpPr/>
          <p:nvPr/>
        </p:nvSpPr>
        <p:spPr bwMode="auto">
          <a:xfrm>
            <a:off x="2434286" y="9367197"/>
            <a:ext cx="1568266" cy="1467525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5" name="Rectángulo 45">
            <a:extLst>
              <a:ext uri="{FF2B5EF4-FFF2-40B4-BE49-F238E27FC236}">
                <a16:creationId xmlns:a16="http://schemas.microsoft.com/office/drawing/2014/main" id="{80CF6551-4C48-694D-94F7-CD772277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484" y="9675363"/>
            <a:ext cx="7302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marL="0" lvl="1" indent="0" eaLnBrk="1" hangingPunct="1"/>
            <a:r>
              <a:rPr lang="es-ES" altLang="en-ES" sz="4500" dirty="0">
                <a:solidFill>
                  <a:srgbClr val="00343D"/>
                </a:solidFill>
              </a:rPr>
              <a:t>3</a:t>
            </a:r>
          </a:p>
        </p:txBody>
      </p:sp>
      <p:sp>
        <p:nvSpPr>
          <p:cNvPr id="56" name="Rectángulo 44">
            <a:extLst>
              <a:ext uri="{FF2B5EF4-FFF2-40B4-BE49-F238E27FC236}">
                <a16:creationId xmlns:a16="http://schemas.microsoft.com/office/drawing/2014/main" id="{5365D1C7-FC02-5F43-9BFE-5005F94B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37" y="9739803"/>
            <a:ext cx="176838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 hangingPunct="1"/>
            <a:r>
              <a:rPr lang="es-ES" altLang="en-ES" sz="4500" dirty="0">
                <a:solidFill>
                  <a:schemeClr val="bg1"/>
                </a:solidFill>
              </a:rPr>
              <a:t>Factores pronósticos relevantes en supervivencia</a:t>
            </a:r>
          </a:p>
        </p:txBody>
      </p:sp>
    </p:spTree>
    <p:extLst>
      <p:ext uri="{BB962C8B-B14F-4D97-AF65-F5344CB8AC3E}">
        <p14:creationId xmlns:p14="http://schemas.microsoft.com/office/powerpoint/2010/main" val="35362683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 rebaño de ovejas caminando en el agua cerca de unos edificios&#10;&#10;Descripción generada automáticamente con confianza media">
            <a:extLst>
              <a:ext uri="{FF2B5EF4-FFF2-40B4-BE49-F238E27FC236}">
                <a16:creationId xmlns:a16="http://schemas.microsoft.com/office/drawing/2014/main" id="{2D172952-3EA5-2D41-8D2A-3E2755FA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1" y="1"/>
            <a:ext cx="24383960" cy="140815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CF1EE5-B0BA-E643-B404-B0CA43D1DA92}"/>
              </a:ext>
            </a:extLst>
          </p:cNvPr>
          <p:cNvSpPr txBox="1"/>
          <p:nvPr/>
        </p:nvSpPr>
        <p:spPr>
          <a:xfrm>
            <a:off x="12191981" y="10119361"/>
            <a:ext cx="11856681" cy="1323439"/>
          </a:xfrm>
          <a:prstGeom prst="rect">
            <a:avLst/>
          </a:prstGeom>
          <a:solidFill>
            <a:srgbClr val="F3F3F3">
              <a:alpha val="2531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45105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INTRODUCCIÓN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CF1D3-D51D-98C9-52E7-D0F3F192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431" y="3051342"/>
            <a:ext cx="9679816" cy="7259862"/>
          </a:xfrm>
          <a:prstGeom prst="rect">
            <a:avLst/>
          </a:prstGeom>
        </p:spPr>
      </p:pic>
      <p:grpSp>
        <p:nvGrpSpPr>
          <p:cNvPr id="37" name="Google Shape;836;p49">
            <a:extLst>
              <a:ext uri="{FF2B5EF4-FFF2-40B4-BE49-F238E27FC236}">
                <a16:creationId xmlns:a16="http://schemas.microsoft.com/office/drawing/2014/main" id="{6D1DF37D-3F89-D169-6DFD-E969CB378CA2}"/>
              </a:ext>
            </a:extLst>
          </p:cNvPr>
          <p:cNvGrpSpPr>
            <a:grpSpLocks noChangeAspect="1"/>
          </p:cNvGrpSpPr>
          <p:nvPr/>
        </p:nvGrpSpPr>
        <p:grpSpPr>
          <a:xfrm>
            <a:off x="22901829" y="942318"/>
            <a:ext cx="1048418" cy="1080000"/>
            <a:chOff x="4276825" y="487236"/>
            <a:chExt cx="317500" cy="419100"/>
          </a:xfrm>
          <a:solidFill>
            <a:srgbClr val="FFFFFF"/>
          </a:solidFill>
        </p:grpSpPr>
        <p:sp>
          <p:nvSpPr>
            <p:cNvPr id="38" name="Google Shape;837;p49">
              <a:extLst>
                <a:ext uri="{FF2B5EF4-FFF2-40B4-BE49-F238E27FC236}">
                  <a16:creationId xmlns:a16="http://schemas.microsoft.com/office/drawing/2014/main" id="{149A475D-C842-495B-48F7-5A710EE14D99}"/>
                </a:ext>
              </a:extLst>
            </p:cNvPr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38;p49">
              <a:extLst>
                <a:ext uri="{FF2B5EF4-FFF2-40B4-BE49-F238E27FC236}">
                  <a16:creationId xmlns:a16="http://schemas.microsoft.com/office/drawing/2014/main" id="{EB001A3F-7F3A-4055-DBBF-86120A99B8FC}"/>
                </a:ext>
              </a:extLst>
            </p:cNvPr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1599;p50">
            <a:extLst>
              <a:ext uri="{FF2B5EF4-FFF2-40B4-BE49-F238E27FC236}">
                <a16:creationId xmlns:a16="http://schemas.microsoft.com/office/drawing/2014/main" id="{8B0827F8-AD40-BDE1-C36A-CB57A9D6ECB7}"/>
              </a:ext>
            </a:extLst>
          </p:cNvPr>
          <p:cNvGrpSpPr>
            <a:grpSpLocks/>
          </p:cNvGrpSpPr>
          <p:nvPr/>
        </p:nvGrpSpPr>
        <p:grpSpPr bwMode="auto">
          <a:xfrm>
            <a:off x="1084920" y="5550727"/>
            <a:ext cx="12132312" cy="2019122"/>
            <a:chOff x="3321050" y="1066800"/>
            <a:chExt cx="6505573" cy="1508125"/>
          </a:xfrm>
        </p:grpSpPr>
        <p:sp>
          <p:nvSpPr>
            <p:cNvPr id="48" name="Google Shape;1600;p50">
              <a:extLst>
                <a:ext uri="{FF2B5EF4-FFF2-40B4-BE49-F238E27FC236}">
                  <a16:creationId xmlns:a16="http://schemas.microsoft.com/office/drawing/2014/main" id="{4F337955-9E63-9718-0188-10BED7105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017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ES" altLang="en-ES" sz="1400" b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" name="Google Shape;1601;p50">
              <a:extLst>
                <a:ext uri="{FF2B5EF4-FFF2-40B4-BE49-F238E27FC236}">
                  <a16:creationId xmlns:a16="http://schemas.microsoft.com/office/drawing/2014/main" id="{85827FBF-B675-9926-27EF-A22F91B5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94 w 196"/>
                <a:gd name="T1" fmla="*/ 9 h 197"/>
                <a:gd name="T2" fmla="*/ 3 w 196"/>
                <a:gd name="T3" fmla="*/ 183 h 197"/>
                <a:gd name="T4" fmla="*/ 12 w 196"/>
                <a:gd name="T5" fmla="*/ 197 h 197"/>
                <a:gd name="T6" fmla="*/ 196 w 196"/>
                <a:gd name="T7" fmla="*/ 197 h 197"/>
                <a:gd name="T8" fmla="*/ 94 w 196"/>
                <a:gd name="T9" fmla="*/ 0 h 197"/>
                <a:gd name="T10" fmla="*/ 94 w 196"/>
                <a:gd name="T11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003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</p:grpSp>
      <p:grpSp>
        <p:nvGrpSpPr>
          <p:cNvPr id="42" name="Google Shape;1602;p50">
            <a:extLst>
              <a:ext uri="{FF2B5EF4-FFF2-40B4-BE49-F238E27FC236}">
                <a16:creationId xmlns:a16="http://schemas.microsoft.com/office/drawing/2014/main" id="{04FA32FF-CDA2-62A0-5AF3-2DDB0E4DFF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4062" y="8187361"/>
            <a:ext cx="12132312" cy="2019122"/>
            <a:chOff x="3321050" y="1066800"/>
            <a:chExt cx="6505573" cy="1508125"/>
          </a:xfrm>
        </p:grpSpPr>
        <p:sp>
          <p:nvSpPr>
            <p:cNvPr id="46" name="Google Shape;1603;p50">
              <a:extLst>
                <a:ext uri="{FF2B5EF4-FFF2-40B4-BE49-F238E27FC236}">
                  <a16:creationId xmlns:a16="http://schemas.microsoft.com/office/drawing/2014/main" id="{350C1382-8647-F395-6CA3-D7FF0507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1553 w 1658"/>
                <a:gd name="T1" fmla="*/ 384 h 384"/>
                <a:gd name="T2" fmla="*/ 1561 w 1658"/>
                <a:gd name="T3" fmla="*/ 379 h 384"/>
                <a:gd name="T4" fmla="*/ 1657 w 1658"/>
                <a:gd name="T5" fmla="*/ 196 h 384"/>
                <a:gd name="T6" fmla="*/ 1657 w 1658"/>
                <a:gd name="T7" fmla="*/ 187 h 384"/>
                <a:gd name="T8" fmla="*/ 1561 w 1658"/>
                <a:gd name="T9" fmla="*/ 5 h 384"/>
                <a:gd name="T10" fmla="*/ 1553 w 1658"/>
                <a:gd name="T11" fmla="*/ 0 h 384"/>
                <a:gd name="T12" fmla="*/ 12 w 1658"/>
                <a:gd name="T13" fmla="*/ 0 h 384"/>
                <a:gd name="T14" fmla="*/ 3 w 1658"/>
                <a:gd name="T15" fmla="*/ 14 h 384"/>
                <a:gd name="T16" fmla="*/ 94 w 1658"/>
                <a:gd name="T17" fmla="*/ 187 h 384"/>
                <a:gd name="T18" fmla="*/ 94 w 1658"/>
                <a:gd name="T19" fmla="*/ 187 h 384"/>
                <a:gd name="T20" fmla="*/ 196 w 1658"/>
                <a:gd name="T21" fmla="*/ 384 h 384"/>
                <a:gd name="T22" fmla="*/ 1553 w 1658"/>
                <a:gd name="T2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008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  <p:sp>
          <p:nvSpPr>
            <p:cNvPr id="47" name="Google Shape;1604;p50">
              <a:extLst>
                <a:ext uri="{FF2B5EF4-FFF2-40B4-BE49-F238E27FC236}">
                  <a16:creationId xmlns:a16="http://schemas.microsoft.com/office/drawing/2014/main" id="{F56A02F3-3B4E-7F6A-7DCB-7804EED2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94 w 196"/>
                <a:gd name="T1" fmla="*/ 9 h 197"/>
                <a:gd name="T2" fmla="*/ 3 w 196"/>
                <a:gd name="T3" fmla="*/ 183 h 197"/>
                <a:gd name="T4" fmla="*/ 12 w 196"/>
                <a:gd name="T5" fmla="*/ 197 h 197"/>
                <a:gd name="T6" fmla="*/ 196 w 196"/>
                <a:gd name="T7" fmla="*/ 197 h 197"/>
                <a:gd name="T8" fmla="*/ 94 w 196"/>
                <a:gd name="T9" fmla="*/ 0 h 197"/>
                <a:gd name="T10" fmla="*/ 94 w 196"/>
                <a:gd name="T11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005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</p:grpSp>
      <p:sp>
        <p:nvSpPr>
          <p:cNvPr id="50" name="CuadroTexto 30">
            <a:extLst>
              <a:ext uri="{FF2B5EF4-FFF2-40B4-BE49-F238E27FC236}">
                <a16:creationId xmlns:a16="http://schemas.microsoft.com/office/drawing/2014/main" id="{8AAB212E-5C95-A813-7402-8553EFD96BC6}"/>
              </a:ext>
            </a:extLst>
          </p:cNvPr>
          <p:cNvSpPr txBox="1"/>
          <p:nvPr/>
        </p:nvSpPr>
        <p:spPr>
          <a:xfrm>
            <a:off x="2039815" y="5804093"/>
            <a:ext cx="1055077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Qx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rescate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intención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curativa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 </a:t>
            </a: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tto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elección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 (no </a:t>
            </a: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siempre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posible</a:t>
            </a:r>
            <a:r>
              <a:rPr lang="en-GB" sz="4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)</a:t>
            </a:r>
            <a:endParaRPr lang="en-GB" sz="4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CuadroTexto 30">
            <a:extLst>
              <a:ext uri="{FF2B5EF4-FFF2-40B4-BE49-F238E27FC236}">
                <a16:creationId xmlns:a16="http://schemas.microsoft.com/office/drawing/2014/main" id="{28D3920D-981D-6088-5688-7690BF1FC66D}"/>
              </a:ext>
            </a:extLst>
          </p:cNvPr>
          <p:cNvSpPr txBox="1"/>
          <p:nvPr/>
        </p:nvSpPr>
        <p:spPr>
          <a:xfrm>
            <a:off x="1634833" y="8405065"/>
            <a:ext cx="1055077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chemeClr val="bg1"/>
                </a:solidFill>
              </a:rPr>
              <a:t>Re-</a:t>
            </a:r>
            <a:r>
              <a:rPr lang="en-GB" sz="4800" dirty="0" err="1">
                <a:solidFill>
                  <a:schemeClr val="bg1"/>
                </a:solidFill>
              </a:rPr>
              <a:t>irradiación</a:t>
            </a:r>
            <a:r>
              <a:rPr lang="en-GB" sz="4800" dirty="0">
                <a:solidFill>
                  <a:schemeClr val="bg1"/>
                </a:solidFill>
              </a:rPr>
              <a:t> </a:t>
            </a:r>
            <a:r>
              <a:rPr lang="en-GB" sz="4800" dirty="0" err="1">
                <a:solidFill>
                  <a:schemeClr val="bg1"/>
                </a:solidFill>
              </a:rPr>
              <a:t>alternativa</a:t>
            </a:r>
            <a:r>
              <a:rPr lang="en-GB" sz="4800" dirty="0">
                <a:solidFill>
                  <a:schemeClr val="bg1"/>
                </a:solidFill>
              </a:rPr>
              <a:t> para no </a:t>
            </a:r>
            <a:r>
              <a:rPr lang="en-GB" sz="4800" dirty="0" err="1">
                <a:solidFill>
                  <a:schemeClr val="bg1"/>
                </a:solidFill>
              </a:rPr>
              <a:t>candidatos</a:t>
            </a:r>
            <a:r>
              <a:rPr lang="en-GB" sz="4800" dirty="0">
                <a:solidFill>
                  <a:schemeClr val="bg1"/>
                </a:solidFill>
              </a:rPr>
              <a:t> a </a:t>
            </a:r>
            <a:r>
              <a:rPr lang="en-GB" sz="4800" dirty="0" err="1">
                <a:solidFill>
                  <a:schemeClr val="bg1"/>
                </a:solidFill>
              </a:rPr>
              <a:t>Qx</a:t>
            </a:r>
            <a:endParaRPr lang="en-GB" sz="48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9" name="Google Shape;1602;p50">
            <a:extLst>
              <a:ext uri="{FF2B5EF4-FFF2-40B4-BE49-F238E27FC236}">
                <a16:creationId xmlns:a16="http://schemas.microsoft.com/office/drawing/2014/main" id="{BC99B9AE-0666-3E4F-83D2-B9DBDD0F4F0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4062" y="3037853"/>
            <a:ext cx="12132312" cy="2019122"/>
            <a:chOff x="3321050" y="1066800"/>
            <a:chExt cx="6505573" cy="1508125"/>
          </a:xfrm>
        </p:grpSpPr>
        <p:sp>
          <p:nvSpPr>
            <p:cNvPr id="20" name="Google Shape;1603;p50">
              <a:extLst>
                <a:ext uri="{FF2B5EF4-FFF2-40B4-BE49-F238E27FC236}">
                  <a16:creationId xmlns:a16="http://schemas.microsoft.com/office/drawing/2014/main" id="{4ECA47F3-933A-BC4F-8BD0-8F3504C3A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1553 w 1658"/>
                <a:gd name="T1" fmla="*/ 384 h 384"/>
                <a:gd name="T2" fmla="*/ 1561 w 1658"/>
                <a:gd name="T3" fmla="*/ 379 h 384"/>
                <a:gd name="T4" fmla="*/ 1657 w 1658"/>
                <a:gd name="T5" fmla="*/ 196 h 384"/>
                <a:gd name="T6" fmla="*/ 1657 w 1658"/>
                <a:gd name="T7" fmla="*/ 187 h 384"/>
                <a:gd name="T8" fmla="*/ 1561 w 1658"/>
                <a:gd name="T9" fmla="*/ 5 h 384"/>
                <a:gd name="T10" fmla="*/ 1553 w 1658"/>
                <a:gd name="T11" fmla="*/ 0 h 384"/>
                <a:gd name="T12" fmla="*/ 12 w 1658"/>
                <a:gd name="T13" fmla="*/ 0 h 384"/>
                <a:gd name="T14" fmla="*/ 3 w 1658"/>
                <a:gd name="T15" fmla="*/ 14 h 384"/>
                <a:gd name="T16" fmla="*/ 94 w 1658"/>
                <a:gd name="T17" fmla="*/ 187 h 384"/>
                <a:gd name="T18" fmla="*/ 94 w 1658"/>
                <a:gd name="T19" fmla="*/ 187 h 384"/>
                <a:gd name="T20" fmla="*/ 196 w 1658"/>
                <a:gd name="T21" fmla="*/ 384 h 384"/>
                <a:gd name="T22" fmla="*/ 1553 w 1658"/>
                <a:gd name="T2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008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  <p:sp>
          <p:nvSpPr>
            <p:cNvPr id="21" name="Google Shape;1604;p50">
              <a:extLst>
                <a:ext uri="{FF2B5EF4-FFF2-40B4-BE49-F238E27FC236}">
                  <a16:creationId xmlns:a16="http://schemas.microsoft.com/office/drawing/2014/main" id="{266D2D72-8A9B-854E-8059-CF5B3E7F0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94 w 196"/>
                <a:gd name="T1" fmla="*/ 9 h 197"/>
                <a:gd name="T2" fmla="*/ 3 w 196"/>
                <a:gd name="T3" fmla="*/ 183 h 197"/>
                <a:gd name="T4" fmla="*/ 12 w 196"/>
                <a:gd name="T5" fmla="*/ 197 h 197"/>
                <a:gd name="T6" fmla="*/ 196 w 196"/>
                <a:gd name="T7" fmla="*/ 197 h 197"/>
                <a:gd name="T8" fmla="*/ 94 w 196"/>
                <a:gd name="T9" fmla="*/ 0 h 197"/>
                <a:gd name="T10" fmla="*/ 94 w 196"/>
                <a:gd name="T11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005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</p:grpSp>
      <p:sp>
        <p:nvSpPr>
          <p:cNvPr id="22" name="CuadroTexto 30">
            <a:extLst>
              <a:ext uri="{FF2B5EF4-FFF2-40B4-BE49-F238E27FC236}">
                <a16:creationId xmlns:a16="http://schemas.microsoft.com/office/drawing/2014/main" id="{5643963F-7C9A-BB48-8277-ABD3B5920676}"/>
              </a:ext>
            </a:extLst>
          </p:cNvPr>
          <p:cNvSpPr txBox="1"/>
          <p:nvPr/>
        </p:nvSpPr>
        <p:spPr>
          <a:xfrm>
            <a:off x="1638765" y="3322983"/>
            <a:ext cx="1055077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Cáncer</a:t>
            </a:r>
            <a:r>
              <a:rPr lang="en-GB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CyC</a:t>
            </a:r>
            <a:r>
              <a:rPr lang="en-GB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alta</a:t>
            </a:r>
            <a:r>
              <a:rPr lang="en-GB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tasa</a:t>
            </a:r>
            <a:r>
              <a:rPr lang="en-GB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de </a:t>
            </a:r>
            <a:r>
              <a:rPr lang="en-GB" sz="4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recurrencia</a:t>
            </a:r>
            <a:r>
              <a:rPr lang="en-GB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local </a:t>
            </a:r>
            <a:r>
              <a:rPr lang="en-GB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 15-50% </a:t>
            </a:r>
            <a:r>
              <a:rPr lang="en-GB" sz="4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desarrollar</a:t>
            </a:r>
            <a:r>
              <a:rPr lang="en-GB" sz="4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Wingdings" pitchFamily="2" charset="2"/>
              </a:rPr>
              <a:t>recurrencias</a:t>
            </a:r>
            <a:endParaRPr lang="en-GB" sz="44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OBJETIVOS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9F81BF-8FAA-2FCA-6267-524F39EB9F69}"/>
              </a:ext>
            </a:extLst>
          </p:cNvPr>
          <p:cNvGrpSpPr/>
          <p:nvPr/>
        </p:nvGrpSpPr>
        <p:grpSpPr>
          <a:xfrm>
            <a:off x="1863966" y="3971493"/>
            <a:ext cx="20389361" cy="5877113"/>
            <a:chOff x="2957513" y="4392086"/>
            <a:chExt cx="18722975" cy="5769114"/>
          </a:xfrm>
        </p:grpSpPr>
        <p:grpSp>
          <p:nvGrpSpPr>
            <p:cNvPr id="18" name="Grupo 46">
              <a:extLst>
                <a:ext uri="{FF2B5EF4-FFF2-40B4-BE49-F238E27FC236}">
                  <a16:creationId xmlns:a16="http://schemas.microsoft.com/office/drawing/2014/main" id="{389DA03E-0041-F054-BE7B-9E30C330933E}"/>
                </a:ext>
              </a:extLst>
            </p:cNvPr>
            <p:cNvGrpSpPr/>
            <p:nvPr/>
          </p:nvGrpSpPr>
          <p:grpSpPr>
            <a:xfrm>
              <a:off x="2958123" y="8039394"/>
              <a:ext cx="18721753" cy="2121806"/>
              <a:chOff x="3212123" y="3529080"/>
              <a:chExt cx="18721753" cy="2121806"/>
            </a:xfrm>
            <a:solidFill>
              <a:srgbClr val="7F00CE"/>
            </a:solidFill>
          </p:grpSpPr>
          <p:grpSp>
            <p:nvGrpSpPr>
              <p:cNvPr id="19" name="Grupo 47">
                <a:extLst>
                  <a:ext uri="{FF2B5EF4-FFF2-40B4-BE49-F238E27FC236}">
                    <a16:creationId xmlns:a16="http://schemas.microsoft.com/office/drawing/2014/main" id="{F165FEC0-5781-6DAE-194D-E91F600A7564}"/>
                  </a:ext>
                </a:extLst>
              </p:cNvPr>
              <p:cNvGrpSpPr/>
              <p:nvPr/>
            </p:nvGrpSpPr>
            <p:grpSpPr>
              <a:xfrm>
                <a:off x="3212123" y="3529080"/>
                <a:ext cx="18721753" cy="2121806"/>
                <a:chOff x="2977001" y="3657600"/>
                <a:chExt cx="16656463" cy="1699131"/>
              </a:xfrm>
              <a:grpFill/>
            </p:grpSpPr>
            <p:sp>
              <p:nvSpPr>
                <p:cNvPr id="21" name="Rectángulo 49">
                  <a:extLst>
                    <a:ext uri="{FF2B5EF4-FFF2-40B4-BE49-F238E27FC236}">
                      <a16:creationId xmlns:a16="http://schemas.microsoft.com/office/drawing/2014/main" id="{6E5E757C-88F3-B4D2-1A12-18625B4EBBDB}"/>
                    </a:ext>
                  </a:extLst>
                </p:cNvPr>
                <p:cNvSpPr/>
                <p:nvPr/>
              </p:nvSpPr>
              <p:spPr>
                <a:xfrm>
                  <a:off x="3767294" y="3657600"/>
                  <a:ext cx="15075877" cy="1698171"/>
                </a:xfrm>
                <a:prstGeom prst="rect">
                  <a:avLst/>
                </a:prstGeom>
                <a:solidFill>
                  <a:srgbClr val="00758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2" name="Elipse 50">
                  <a:extLst>
                    <a:ext uri="{FF2B5EF4-FFF2-40B4-BE49-F238E27FC236}">
                      <a16:creationId xmlns:a16="http://schemas.microsoft.com/office/drawing/2014/main" id="{F893E16B-51C9-EA6A-BC8B-4EB9AF70D1B3}"/>
                    </a:ext>
                  </a:extLst>
                </p:cNvPr>
                <p:cNvSpPr/>
                <p:nvPr/>
              </p:nvSpPr>
              <p:spPr>
                <a:xfrm>
                  <a:off x="2977001" y="3657600"/>
                  <a:ext cx="1867980" cy="1698171"/>
                </a:xfrm>
                <a:prstGeom prst="ellipse">
                  <a:avLst/>
                </a:prstGeom>
                <a:solidFill>
                  <a:srgbClr val="00758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3" name="Elipse 51">
                  <a:extLst>
                    <a:ext uri="{FF2B5EF4-FFF2-40B4-BE49-F238E27FC236}">
                      <a16:creationId xmlns:a16="http://schemas.microsoft.com/office/drawing/2014/main" id="{BA2852BD-6F5D-45D0-BA8A-E2BCDD66D58C}"/>
                    </a:ext>
                  </a:extLst>
                </p:cNvPr>
                <p:cNvSpPr/>
                <p:nvPr/>
              </p:nvSpPr>
              <p:spPr>
                <a:xfrm>
                  <a:off x="17765484" y="3658560"/>
                  <a:ext cx="1867980" cy="1698171"/>
                </a:xfrm>
                <a:prstGeom prst="ellipse">
                  <a:avLst/>
                </a:prstGeom>
                <a:solidFill>
                  <a:srgbClr val="007586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 dirty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20" name="Elipse 48">
                <a:extLst>
                  <a:ext uri="{FF2B5EF4-FFF2-40B4-BE49-F238E27FC236}">
                    <a16:creationId xmlns:a16="http://schemas.microsoft.com/office/drawing/2014/main" id="{33553DF6-47C7-12C2-CF20-E2109212F0E4}"/>
                  </a:ext>
                </a:extLst>
              </p:cNvPr>
              <p:cNvSpPr/>
              <p:nvPr/>
            </p:nvSpPr>
            <p:spPr>
              <a:xfrm>
                <a:off x="3595862" y="385880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0" tIns="0" rIns="0" bIns="0" spcCol="3810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grpSp>
          <p:nvGrpSpPr>
            <p:cNvPr id="24" name="Grupo 43">
              <a:extLst>
                <a:ext uri="{FF2B5EF4-FFF2-40B4-BE49-F238E27FC236}">
                  <a16:creationId xmlns:a16="http://schemas.microsoft.com/office/drawing/2014/main" id="{B7C26DCD-AA9E-F0B6-AE3D-311FEF581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7513" y="4392086"/>
              <a:ext cx="18722975" cy="2129746"/>
              <a:chOff x="3212123" y="3529081"/>
              <a:chExt cx="18721753" cy="2128922"/>
            </a:xfrm>
          </p:grpSpPr>
          <p:grpSp>
            <p:nvGrpSpPr>
              <p:cNvPr id="25" name="Grupo 40">
                <a:extLst>
                  <a:ext uri="{FF2B5EF4-FFF2-40B4-BE49-F238E27FC236}">
                    <a16:creationId xmlns:a16="http://schemas.microsoft.com/office/drawing/2014/main" id="{EB03B6F8-8FD9-E128-D787-E52F35B18FA3}"/>
                  </a:ext>
                </a:extLst>
              </p:cNvPr>
              <p:cNvGrpSpPr/>
              <p:nvPr/>
            </p:nvGrpSpPr>
            <p:grpSpPr>
              <a:xfrm>
                <a:off x="3212123" y="3529081"/>
                <a:ext cx="18721753" cy="2128922"/>
                <a:chOff x="2977001" y="3657600"/>
                <a:chExt cx="16656463" cy="1704829"/>
              </a:xfrm>
              <a:solidFill>
                <a:srgbClr val="5A0091"/>
              </a:solidFill>
            </p:grpSpPr>
            <p:sp>
              <p:nvSpPr>
                <p:cNvPr id="27" name="Rectángulo 11">
                  <a:extLst>
                    <a:ext uri="{FF2B5EF4-FFF2-40B4-BE49-F238E27FC236}">
                      <a16:creationId xmlns:a16="http://schemas.microsoft.com/office/drawing/2014/main" id="{96C0FCB5-2CF0-8670-3E1A-A70250E49EDF}"/>
                    </a:ext>
                  </a:extLst>
                </p:cNvPr>
                <p:cNvSpPr/>
                <p:nvPr/>
              </p:nvSpPr>
              <p:spPr>
                <a:xfrm>
                  <a:off x="3767294" y="3657600"/>
                  <a:ext cx="15075877" cy="1698171"/>
                </a:xfrm>
                <a:prstGeom prst="rect">
                  <a:avLst/>
                </a:prstGeom>
                <a:solidFill>
                  <a:srgbClr val="00343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8" name="Elipse 12">
                  <a:extLst>
                    <a:ext uri="{FF2B5EF4-FFF2-40B4-BE49-F238E27FC236}">
                      <a16:creationId xmlns:a16="http://schemas.microsoft.com/office/drawing/2014/main" id="{137354E5-8A46-44C0-C9C5-7A4A39C2B61D}"/>
                    </a:ext>
                  </a:extLst>
                </p:cNvPr>
                <p:cNvSpPr/>
                <p:nvPr/>
              </p:nvSpPr>
              <p:spPr>
                <a:xfrm>
                  <a:off x="2977001" y="3657600"/>
                  <a:ext cx="1867980" cy="1698171"/>
                </a:xfrm>
                <a:prstGeom prst="ellipse">
                  <a:avLst/>
                </a:prstGeom>
                <a:solidFill>
                  <a:srgbClr val="00343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  <p:sp>
              <p:nvSpPr>
                <p:cNvPr id="29" name="Elipse 41">
                  <a:extLst>
                    <a:ext uri="{FF2B5EF4-FFF2-40B4-BE49-F238E27FC236}">
                      <a16:creationId xmlns:a16="http://schemas.microsoft.com/office/drawing/2014/main" id="{53151B05-5702-36AD-2597-4B9517237872}"/>
                    </a:ext>
                  </a:extLst>
                </p:cNvPr>
                <p:cNvSpPr/>
                <p:nvPr/>
              </p:nvSpPr>
              <p:spPr>
                <a:xfrm>
                  <a:off x="17765484" y="3664258"/>
                  <a:ext cx="1867980" cy="1698171"/>
                </a:xfrm>
                <a:prstGeom prst="ellipse">
                  <a:avLst/>
                </a:prstGeom>
                <a:solidFill>
                  <a:srgbClr val="00343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0" tIns="0" rIns="0" bIns="0" spcCol="38100" anchor="ctr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endParaRPr>
                </a:p>
              </p:txBody>
            </p:sp>
          </p:grpSp>
          <p:sp>
            <p:nvSpPr>
              <p:cNvPr id="26" name="Elipse 42">
                <a:extLst>
                  <a:ext uri="{FF2B5EF4-FFF2-40B4-BE49-F238E27FC236}">
                    <a16:creationId xmlns:a16="http://schemas.microsoft.com/office/drawing/2014/main" id="{BFA9FC42-2BE0-7188-F987-4257D54680BA}"/>
                  </a:ext>
                </a:extLst>
              </p:cNvPr>
              <p:cNvSpPr/>
              <p:nvPr/>
            </p:nvSpPr>
            <p:spPr>
              <a:xfrm>
                <a:off x="3595862" y="385880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0" tIns="0" rIns="0" bIns="0" spcCol="3810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30" name="Rectángulo 44">
              <a:extLst>
                <a:ext uri="{FF2B5EF4-FFF2-40B4-BE49-F238E27FC236}">
                  <a16:creationId xmlns:a16="http://schemas.microsoft.com/office/drawing/2014/main" id="{11D78A31-34D8-D94D-3031-D551E2B24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5" y="4848336"/>
              <a:ext cx="16238538" cy="145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 hangingPunct="1"/>
              <a:r>
                <a:rPr lang="es-ES" altLang="en-ES" sz="4500" dirty="0">
                  <a:solidFill>
                    <a:schemeClr val="bg1"/>
                  </a:solidFill>
                </a:rPr>
                <a:t>Conocer perfil de pacientes que son re-irradiados (recurrencias y segundos primarios)</a:t>
              </a:r>
            </a:p>
          </p:txBody>
        </p:sp>
        <p:sp>
          <p:nvSpPr>
            <p:cNvPr id="31" name="Rectángulo 52">
              <a:extLst>
                <a:ext uri="{FF2B5EF4-FFF2-40B4-BE49-F238E27FC236}">
                  <a16:creationId xmlns:a16="http://schemas.microsoft.com/office/drawing/2014/main" id="{9FDB1AE1-7F70-63F3-C990-F87E4F638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5" y="8704263"/>
              <a:ext cx="16238538" cy="77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marL="0" lvl="1" indent="0" eaLnBrk="1" hangingPunct="1"/>
              <a:r>
                <a:rPr lang="es-ES" altLang="en-ES" sz="4500" dirty="0">
                  <a:solidFill>
                    <a:schemeClr val="bg1"/>
                  </a:solidFill>
                </a:rPr>
                <a:t>Evaluar eficacia y seguridad de la re-irradiación  </a:t>
              </a:r>
            </a:p>
          </p:txBody>
        </p:sp>
        <p:sp>
          <p:nvSpPr>
            <p:cNvPr id="32" name="Rectángulo 45">
              <a:extLst>
                <a:ext uri="{FF2B5EF4-FFF2-40B4-BE49-F238E27FC236}">
                  <a16:creationId xmlns:a16="http://schemas.microsoft.com/office/drawing/2014/main" id="{D23E17D5-992C-D858-0F62-19E8E5B9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133" y="5024438"/>
              <a:ext cx="670562" cy="77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marL="0" lvl="1" indent="0" eaLnBrk="1" hangingPunct="1"/>
              <a:r>
                <a:rPr lang="es-ES" altLang="en-ES" sz="4500" dirty="0">
                  <a:solidFill>
                    <a:srgbClr val="00343D"/>
                  </a:solidFill>
                </a:rPr>
                <a:t>1</a:t>
              </a:r>
            </a:p>
          </p:txBody>
        </p:sp>
        <p:sp>
          <p:nvSpPr>
            <p:cNvPr id="33" name="Rectángulo 54">
              <a:extLst>
                <a:ext uri="{FF2B5EF4-FFF2-40B4-BE49-F238E27FC236}">
                  <a16:creationId xmlns:a16="http://schemas.microsoft.com/office/drawing/2014/main" id="{88C2A96E-F2F1-79B3-BF16-00BE4A7AB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913" y="8659814"/>
              <a:ext cx="609600" cy="77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marL="0" lvl="1" indent="0" eaLnBrk="1" hangingPunct="1"/>
              <a:r>
                <a:rPr lang="es-ES" altLang="en-ES" sz="4500" dirty="0">
                  <a:solidFill>
                    <a:srgbClr val="007586"/>
                  </a:solidFill>
                </a:rPr>
                <a:t>2</a:t>
              </a:r>
            </a:p>
          </p:txBody>
        </p:sp>
      </p:grpSp>
      <p:grpSp>
        <p:nvGrpSpPr>
          <p:cNvPr id="35" name="Google Shape;850;p49">
            <a:extLst>
              <a:ext uri="{FF2B5EF4-FFF2-40B4-BE49-F238E27FC236}">
                <a16:creationId xmlns:a16="http://schemas.microsoft.com/office/drawing/2014/main" id="{74521E28-04AF-72C9-216F-99A8B8E3F549}"/>
              </a:ext>
            </a:extLst>
          </p:cNvPr>
          <p:cNvGrpSpPr>
            <a:grpSpLocks noChangeAspect="1"/>
          </p:cNvGrpSpPr>
          <p:nvPr/>
        </p:nvGrpSpPr>
        <p:grpSpPr>
          <a:xfrm>
            <a:off x="23015253" y="942318"/>
            <a:ext cx="1080000" cy="1080000"/>
            <a:chOff x="6014317" y="3004378"/>
            <a:chExt cx="457200" cy="457199"/>
          </a:xfrm>
          <a:solidFill>
            <a:srgbClr val="FFFFFF"/>
          </a:solidFill>
        </p:grpSpPr>
        <p:sp>
          <p:nvSpPr>
            <p:cNvPr id="36" name="Google Shape;851;p49">
              <a:extLst>
                <a:ext uri="{FF2B5EF4-FFF2-40B4-BE49-F238E27FC236}">
                  <a16:creationId xmlns:a16="http://schemas.microsoft.com/office/drawing/2014/main" id="{FEF733AC-9A02-0168-3419-31FC7D36C23D}"/>
                </a:ext>
              </a:extLst>
            </p:cNvPr>
            <p:cNvSpPr/>
            <p:nvPr/>
          </p:nvSpPr>
          <p:spPr>
            <a:xfrm>
              <a:off x="6014317" y="3326322"/>
              <a:ext cx="135254" cy="135255"/>
            </a:xfrm>
            <a:custGeom>
              <a:avLst/>
              <a:gdLst/>
              <a:ahLst/>
              <a:cxnLst/>
              <a:rect l="l" t="t" r="r" b="b"/>
              <a:pathLst>
                <a:path w="135254" h="135255" extrusionOk="0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52;p49">
              <a:extLst>
                <a:ext uri="{FF2B5EF4-FFF2-40B4-BE49-F238E27FC236}">
                  <a16:creationId xmlns:a16="http://schemas.microsoft.com/office/drawing/2014/main" id="{8AF11C03-6294-9A0E-DA3C-913375EECF7E}"/>
                </a:ext>
              </a:extLst>
            </p:cNvPr>
            <p:cNvSpPr/>
            <p:nvPr/>
          </p:nvSpPr>
          <p:spPr>
            <a:xfrm>
              <a:off x="6090517" y="300437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53;p49">
              <a:extLst>
                <a:ext uri="{FF2B5EF4-FFF2-40B4-BE49-F238E27FC236}">
                  <a16:creationId xmlns:a16="http://schemas.microsoft.com/office/drawing/2014/main" id="{F9765FF8-9CAE-7838-CA17-D79964E74882}"/>
                </a:ext>
              </a:extLst>
            </p:cNvPr>
            <p:cNvSpPr/>
            <p:nvPr/>
          </p:nvSpPr>
          <p:spPr>
            <a:xfrm>
              <a:off x="6166717" y="3118678"/>
              <a:ext cx="228600" cy="152399"/>
            </a:xfrm>
            <a:custGeom>
              <a:avLst/>
              <a:gdLst/>
              <a:ahLst/>
              <a:cxnLst/>
              <a:rect l="l" t="t" r="r" b="b"/>
              <a:pathLst>
                <a:path w="228600" h="152399" extrusionOk="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0835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MATERIALES Y MÉTODOS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18" name="Google Shape;829;p49">
            <a:extLst>
              <a:ext uri="{FF2B5EF4-FFF2-40B4-BE49-F238E27FC236}">
                <a16:creationId xmlns:a16="http://schemas.microsoft.com/office/drawing/2014/main" id="{A73FC5AC-DC2F-1381-DEAC-47175E7E6641}"/>
              </a:ext>
            </a:extLst>
          </p:cNvPr>
          <p:cNvSpPr>
            <a:spLocks noChangeAspect="1"/>
          </p:cNvSpPr>
          <p:nvPr/>
        </p:nvSpPr>
        <p:spPr bwMode="auto">
          <a:xfrm>
            <a:off x="23135801" y="942568"/>
            <a:ext cx="1074737" cy="1079500"/>
          </a:xfrm>
          <a:custGeom>
            <a:avLst/>
            <a:gdLst>
              <a:gd name="T0" fmla="*/ 153584 w 456019"/>
              <a:gd name="T1" fmla="*/ 457200 h 457200"/>
              <a:gd name="T2" fmla="*/ 137086 w 456019"/>
              <a:gd name="T3" fmla="*/ 428625 h 457200"/>
              <a:gd name="T4" fmla="*/ 257175 w 456019"/>
              <a:gd name="T5" fmla="*/ 209550 h 457200"/>
              <a:gd name="T6" fmla="*/ 295275 w 456019"/>
              <a:gd name="T7" fmla="*/ 200025 h 457200"/>
              <a:gd name="T8" fmla="*/ 257175 w 456019"/>
              <a:gd name="T9" fmla="*/ 190500 h 457200"/>
              <a:gd name="T10" fmla="*/ 285750 w 456019"/>
              <a:gd name="T11" fmla="*/ 161925 h 457200"/>
              <a:gd name="T12" fmla="*/ 285750 w 456019"/>
              <a:gd name="T13" fmla="*/ 142875 h 457200"/>
              <a:gd name="T14" fmla="*/ 257175 w 456019"/>
              <a:gd name="T15" fmla="*/ 114300 h 457200"/>
              <a:gd name="T16" fmla="*/ 295275 w 456019"/>
              <a:gd name="T17" fmla="*/ 104775 h 457200"/>
              <a:gd name="T18" fmla="*/ 257175 w 456019"/>
              <a:gd name="T19" fmla="*/ 95250 h 457200"/>
              <a:gd name="T20" fmla="*/ 239520 w 456019"/>
              <a:gd name="T21" fmla="*/ 58545 h 457200"/>
              <a:gd name="T22" fmla="*/ 238125 w 456019"/>
              <a:gd name="T23" fmla="*/ 42863 h 457200"/>
              <a:gd name="T24" fmla="*/ 242888 w 456019"/>
              <a:gd name="T25" fmla="*/ 38100 h 457200"/>
              <a:gd name="T26" fmla="*/ 352425 w 456019"/>
              <a:gd name="T27" fmla="*/ 42860 h 457200"/>
              <a:gd name="T28" fmla="*/ 352425 w 456019"/>
              <a:gd name="T29" fmla="*/ 55178 h 457200"/>
              <a:gd name="T30" fmla="*/ 333375 w 456019"/>
              <a:gd name="T31" fmla="*/ 76200 h 457200"/>
              <a:gd name="T32" fmla="*/ 453464 w 456019"/>
              <a:gd name="T33" fmla="*/ 428625 h 457200"/>
              <a:gd name="T34" fmla="*/ 436966 w 456019"/>
              <a:gd name="T35" fmla="*/ 457200 h 457200"/>
              <a:gd name="T36" fmla="*/ 4763 w 456019"/>
              <a:gd name="T37" fmla="*/ 0 h 457200"/>
              <a:gd name="T38" fmla="*/ 0 w 456019"/>
              <a:gd name="T39" fmla="*/ 4763 h 457200"/>
              <a:gd name="T40" fmla="*/ 1395 w 456019"/>
              <a:gd name="T41" fmla="*/ 20446 h 457200"/>
              <a:gd name="T42" fmla="*/ 19050 w 456019"/>
              <a:gd name="T43" fmla="*/ 57150 h 457200"/>
              <a:gd name="T44" fmla="*/ 57150 w 456019"/>
              <a:gd name="T45" fmla="*/ 66675 h 457200"/>
              <a:gd name="T46" fmla="*/ 19050 w 456019"/>
              <a:gd name="T47" fmla="*/ 76200 h 457200"/>
              <a:gd name="T48" fmla="*/ 47625 w 456019"/>
              <a:gd name="T49" fmla="*/ 104775 h 457200"/>
              <a:gd name="T50" fmla="*/ 47625 w 456019"/>
              <a:gd name="T51" fmla="*/ 123825 h 457200"/>
              <a:gd name="T52" fmla="*/ 19050 w 456019"/>
              <a:gd name="T53" fmla="*/ 152400 h 457200"/>
              <a:gd name="T54" fmla="*/ 57150 w 456019"/>
              <a:gd name="T55" fmla="*/ 161925 h 457200"/>
              <a:gd name="T56" fmla="*/ 19050 w 456019"/>
              <a:gd name="T57" fmla="*/ 171450 h 457200"/>
              <a:gd name="T58" fmla="*/ 47625 w 456019"/>
              <a:gd name="T59" fmla="*/ 200025 h 457200"/>
              <a:gd name="T60" fmla="*/ 47625 w 456019"/>
              <a:gd name="T61" fmla="*/ 219075 h 457200"/>
              <a:gd name="T62" fmla="*/ 19050 w 456019"/>
              <a:gd name="T63" fmla="*/ 247650 h 457200"/>
              <a:gd name="T64" fmla="*/ 57150 w 456019"/>
              <a:gd name="T65" fmla="*/ 257175 h 457200"/>
              <a:gd name="T66" fmla="*/ 19050 w 456019"/>
              <a:gd name="T67" fmla="*/ 266700 h 457200"/>
              <a:gd name="T68" fmla="*/ 47625 w 456019"/>
              <a:gd name="T69" fmla="*/ 295275 h 457200"/>
              <a:gd name="T70" fmla="*/ 47625 w 456019"/>
              <a:gd name="T71" fmla="*/ 314325 h 457200"/>
              <a:gd name="T72" fmla="*/ 19050 w 456019"/>
              <a:gd name="T73" fmla="*/ 342900 h 457200"/>
              <a:gd name="T74" fmla="*/ 95250 w 456019"/>
              <a:gd name="T75" fmla="*/ 342900 h 457200"/>
              <a:gd name="T76" fmla="*/ 112905 w 456019"/>
              <a:gd name="T77" fmla="*/ 20445 h 457200"/>
              <a:gd name="T78" fmla="*/ 114300 w 456019"/>
              <a:gd name="T79" fmla="*/ 4763 h 457200"/>
              <a:gd name="T80" fmla="*/ 109538 w 456019"/>
              <a:gd name="T81" fmla="*/ 0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E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852B52-5E13-D5FC-18D7-3D5BF94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3740150"/>
            <a:ext cx="9465733" cy="5324475"/>
          </a:xfrm>
          <a:prstGeom prst="rect">
            <a:avLst/>
          </a:prstGeom>
        </p:spPr>
      </p:pic>
      <p:sp>
        <p:nvSpPr>
          <p:cNvPr id="20" name="Google Shape;57;p15">
            <a:extLst>
              <a:ext uri="{FF2B5EF4-FFF2-40B4-BE49-F238E27FC236}">
                <a16:creationId xmlns:a16="http://schemas.microsoft.com/office/drawing/2014/main" id="{C078E425-AE80-83D7-F907-3F8FF03A123A}"/>
              </a:ext>
            </a:extLst>
          </p:cNvPr>
          <p:cNvSpPr/>
          <p:nvPr/>
        </p:nvSpPr>
        <p:spPr>
          <a:xfrm>
            <a:off x="13039180" y="3733206"/>
            <a:ext cx="46774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1" name="Google Shape;58;p15">
            <a:extLst>
              <a:ext uri="{FF2B5EF4-FFF2-40B4-BE49-F238E27FC236}">
                <a16:creationId xmlns:a16="http://schemas.microsoft.com/office/drawing/2014/main" id="{62BC7EDE-C19D-986B-C9AB-DB0A63BBBD10}"/>
              </a:ext>
            </a:extLst>
          </p:cNvPr>
          <p:cNvGrpSpPr/>
          <p:nvPr/>
        </p:nvGrpSpPr>
        <p:grpSpPr>
          <a:xfrm>
            <a:off x="12854666" y="7115143"/>
            <a:ext cx="2618308" cy="1314874"/>
            <a:chOff x="2723278" y="3623609"/>
            <a:chExt cx="2078594" cy="979497"/>
          </a:xfrm>
        </p:grpSpPr>
        <p:sp>
          <p:nvSpPr>
            <p:cNvPr id="22" name="Google Shape;59;p15">
              <a:extLst>
                <a:ext uri="{FF2B5EF4-FFF2-40B4-BE49-F238E27FC236}">
                  <a16:creationId xmlns:a16="http://schemas.microsoft.com/office/drawing/2014/main" id="{646281FE-391B-9B98-152E-A194ABAA2A9E}"/>
                </a:ext>
              </a:extLst>
            </p:cNvPr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60;p15">
              <a:extLst>
                <a:ext uri="{FF2B5EF4-FFF2-40B4-BE49-F238E27FC236}">
                  <a16:creationId xmlns:a16="http://schemas.microsoft.com/office/drawing/2014/main" id="{727BA063-89C4-F3CA-3200-58075BB2FE8C}"/>
                </a:ext>
              </a:extLst>
            </p:cNvPr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61;p15">
              <a:extLst>
                <a:ext uri="{FF2B5EF4-FFF2-40B4-BE49-F238E27FC236}">
                  <a16:creationId xmlns:a16="http://schemas.microsoft.com/office/drawing/2014/main" id="{934433B8-48BC-D087-D621-FD96159E927C}"/>
                </a:ext>
              </a:extLst>
            </p:cNvPr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" name="Google Shape;62;p15">
              <a:extLst>
                <a:ext uri="{FF2B5EF4-FFF2-40B4-BE49-F238E27FC236}">
                  <a16:creationId xmlns:a16="http://schemas.microsoft.com/office/drawing/2014/main" id="{DA883CE1-01BF-88D0-9F4F-91385303A4DC}"/>
                </a:ext>
              </a:extLst>
            </p:cNvPr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" name="Google Shape;63;p15">
              <a:extLst>
                <a:ext uri="{FF2B5EF4-FFF2-40B4-BE49-F238E27FC236}">
                  <a16:creationId xmlns:a16="http://schemas.microsoft.com/office/drawing/2014/main" id="{902CA9F4-92F3-7DF4-4A5C-6BFD88C95E76}"/>
                </a:ext>
              </a:extLst>
            </p:cNvPr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64;p15">
              <a:extLst>
                <a:ext uri="{FF2B5EF4-FFF2-40B4-BE49-F238E27FC236}">
                  <a16:creationId xmlns:a16="http://schemas.microsoft.com/office/drawing/2014/main" id="{D9FEB296-317E-D0F8-88A7-89A8BA39F591}"/>
                </a:ext>
              </a:extLst>
            </p:cNvPr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65;p15">
              <a:extLst>
                <a:ext uri="{FF2B5EF4-FFF2-40B4-BE49-F238E27FC236}">
                  <a16:creationId xmlns:a16="http://schemas.microsoft.com/office/drawing/2014/main" id="{A5D3E71C-AA67-490D-4731-89C9562168B1}"/>
                </a:ext>
              </a:extLst>
            </p:cNvPr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3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66;p15">
              <a:extLst>
                <a:ext uri="{FF2B5EF4-FFF2-40B4-BE49-F238E27FC236}">
                  <a16:creationId xmlns:a16="http://schemas.microsoft.com/office/drawing/2014/main" id="{16DD8847-E4DF-3ABF-4C62-571EB4E7D4C7}"/>
                </a:ext>
              </a:extLst>
            </p:cNvPr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8" name="Google Shape;85;p15">
            <a:extLst>
              <a:ext uri="{FF2B5EF4-FFF2-40B4-BE49-F238E27FC236}">
                <a16:creationId xmlns:a16="http://schemas.microsoft.com/office/drawing/2014/main" id="{752113B3-A074-480A-BBC4-B3D79AA236D6}"/>
              </a:ext>
            </a:extLst>
          </p:cNvPr>
          <p:cNvGrpSpPr/>
          <p:nvPr/>
        </p:nvGrpSpPr>
        <p:grpSpPr>
          <a:xfrm>
            <a:off x="10546915" y="4024434"/>
            <a:ext cx="2698489" cy="1261550"/>
            <a:chOff x="933838" y="532900"/>
            <a:chExt cx="2079971" cy="979046"/>
          </a:xfrm>
        </p:grpSpPr>
        <p:sp>
          <p:nvSpPr>
            <p:cNvPr id="49" name="Google Shape;86;p15">
              <a:extLst>
                <a:ext uri="{FF2B5EF4-FFF2-40B4-BE49-F238E27FC236}">
                  <a16:creationId xmlns:a16="http://schemas.microsoft.com/office/drawing/2014/main" id="{36CB36E2-E8CF-871C-0C6F-237D1BBCC1DE}"/>
                </a:ext>
              </a:extLst>
            </p:cNvPr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87;p15">
              <a:extLst>
                <a:ext uri="{FF2B5EF4-FFF2-40B4-BE49-F238E27FC236}">
                  <a16:creationId xmlns:a16="http://schemas.microsoft.com/office/drawing/2014/main" id="{DF488886-CA0D-9A31-019E-9EA4D5CE21B2}"/>
                </a:ext>
              </a:extLst>
            </p:cNvPr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" name="Google Shape;88;p15">
              <a:extLst>
                <a:ext uri="{FF2B5EF4-FFF2-40B4-BE49-F238E27FC236}">
                  <a16:creationId xmlns:a16="http://schemas.microsoft.com/office/drawing/2014/main" id="{99269A29-118A-BD26-CE6E-FEBC3823F27F}"/>
                </a:ext>
              </a:extLst>
            </p:cNvPr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89;p15">
              <a:extLst>
                <a:ext uri="{FF2B5EF4-FFF2-40B4-BE49-F238E27FC236}">
                  <a16:creationId xmlns:a16="http://schemas.microsoft.com/office/drawing/2014/main" id="{509FE9AA-F3EC-9BCD-9D88-A7F67F94005E}"/>
                </a:ext>
              </a:extLst>
            </p:cNvPr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" name="Google Shape;90;p15">
              <a:extLst>
                <a:ext uri="{FF2B5EF4-FFF2-40B4-BE49-F238E27FC236}">
                  <a16:creationId xmlns:a16="http://schemas.microsoft.com/office/drawing/2014/main" id="{3297EB2D-4025-F11B-E483-3F0EC0B7D166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" name="Google Shape;91;p15">
              <a:extLst>
                <a:ext uri="{FF2B5EF4-FFF2-40B4-BE49-F238E27FC236}">
                  <a16:creationId xmlns:a16="http://schemas.microsoft.com/office/drawing/2014/main" id="{6E62719A-E2AA-51FE-7C33-59AAF43418F1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" name="Google Shape;92;p15">
              <a:extLst>
                <a:ext uri="{FF2B5EF4-FFF2-40B4-BE49-F238E27FC236}">
                  <a16:creationId xmlns:a16="http://schemas.microsoft.com/office/drawing/2014/main" id="{72CE079E-2918-9E48-667B-1C1BC3B1BDD0}"/>
                </a:ext>
              </a:extLst>
            </p:cNvPr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latin typeface="Roboto"/>
                  <a:ea typeface="Roboto"/>
                  <a:cs typeface="Roboto"/>
                  <a:sym typeface="Roboto"/>
                </a:rPr>
                <a:t>2003</a:t>
              </a:r>
              <a:endParaRPr sz="3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93;p15">
              <a:extLst>
                <a:ext uri="{FF2B5EF4-FFF2-40B4-BE49-F238E27FC236}">
                  <a16:creationId xmlns:a16="http://schemas.microsoft.com/office/drawing/2014/main" id="{5B1ADB0A-4BD0-8FB0-3C7D-2695451871EE}"/>
                </a:ext>
              </a:extLst>
            </p:cNvPr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Sep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10E7C795-087F-4BDD-C6D9-459247E56CCC}"/>
              </a:ext>
            </a:extLst>
          </p:cNvPr>
          <p:cNvSpPr txBox="1"/>
          <p:nvPr/>
        </p:nvSpPr>
        <p:spPr>
          <a:xfrm>
            <a:off x="1098883" y="5610725"/>
            <a:ext cx="225391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110 patients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F2DB771D-7ACF-EA61-20D2-AE689FF28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0039" y="4538597"/>
            <a:ext cx="8116738" cy="40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903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MATERIALES Y MÉTODOS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grpSp>
        <p:nvGrpSpPr>
          <p:cNvPr id="3" name="Grupo 35">
            <a:extLst>
              <a:ext uri="{FF2B5EF4-FFF2-40B4-BE49-F238E27FC236}">
                <a16:creationId xmlns:a16="http://schemas.microsoft.com/office/drawing/2014/main" id="{24D946A2-8504-89CE-CFEA-BB884F092A52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4588484"/>
            <a:ext cx="23106061" cy="5888037"/>
            <a:chOff x="821165" y="3865015"/>
            <a:chExt cx="23105635" cy="5888585"/>
          </a:xfrm>
        </p:grpSpPr>
        <p:grpSp>
          <p:nvGrpSpPr>
            <p:cNvPr id="4" name="Grupo 1">
              <a:extLst>
                <a:ext uri="{FF2B5EF4-FFF2-40B4-BE49-F238E27FC236}">
                  <a16:creationId xmlns:a16="http://schemas.microsoft.com/office/drawing/2014/main" id="{7F02648E-F364-92A0-110A-F73BFB08E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165" y="3865015"/>
              <a:ext cx="23105635" cy="5888585"/>
              <a:chOff x="1358617" y="3708401"/>
              <a:chExt cx="20347892" cy="4876799"/>
            </a:xfrm>
          </p:grpSpPr>
          <p:grpSp>
            <p:nvGrpSpPr>
              <p:cNvPr id="14" name="Google Shape;1525;p50">
                <a:extLst>
                  <a:ext uri="{FF2B5EF4-FFF2-40B4-BE49-F238E27FC236}">
                    <a16:creationId xmlns:a16="http://schemas.microsoft.com/office/drawing/2014/main" id="{322D78D8-9BF5-456D-2E1D-B654B5C6D8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8617" y="3708401"/>
                <a:ext cx="18046983" cy="4876799"/>
                <a:chOff x="3042485" y="5594633"/>
                <a:chExt cx="2159652" cy="510557"/>
              </a:xfrm>
            </p:grpSpPr>
            <p:sp>
              <p:nvSpPr>
                <p:cNvPr id="17" name="Google Shape;1526;p50">
                  <a:extLst>
                    <a:ext uri="{FF2B5EF4-FFF2-40B4-BE49-F238E27FC236}">
                      <a16:creationId xmlns:a16="http://schemas.microsoft.com/office/drawing/2014/main" id="{FB703A18-3B30-3330-2620-E33CE1703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2485" y="5869690"/>
                  <a:ext cx="235200" cy="235500"/>
                </a:xfrm>
                <a:prstGeom prst="ellipse">
                  <a:avLst/>
                </a:prstGeom>
                <a:solidFill>
                  <a:srgbClr val="F1C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8" name="Google Shape;1527;p50">
                  <a:extLst>
                    <a:ext uri="{FF2B5EF4-FFF2-40B4-BE49-F238E27FC236}">
                      <a16:creationId xmlns:a16="http://schemas.microsoft.com/office/drawing/2014/main" id="{BD4B643A-3486-5A3A-FDE5-9C0627977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231" y="5594633"/>
                  <a:ext cx="235200" cy="235500"/>
                </a:xfrm>
                <a:prstGeom prst="ellipse">
                  <a:avLst/>
                </a:prstGeom>
                <a:solidFill>
                  <a:srgbClr val="E691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 dirty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9" name="Google Shape;1528;p50">
                  <a:extLst>
                    <a:ext uri="{FF2B5EF4-FFF2-40B4-BE49-F238E27FC236}">
                      <a16:creationId xmlns:a16="http://schemas.microsoft.com/office/drawing/2014/main" id="{DFDA0EC2-5D30-A568-F2F3-448C7B6A0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1976" y="5869690"/>
                  <a:ext cx="236100" cy="2355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0" name="Google Shape;1529;p50">
                  <a:extLst>
                    <a:ext uri="{FF2B5EF4-FFF2-40B4-BE49-F238E27FC236}">
                      <a16:creationId xmlns:a16="http://schemas.microsoft.com/office/drawing/2014/main" id="{5F66788F-38FC-FC5F-7AD0-9A5A72260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6722" y="5594633"/>
                  <a:ext cx="236100" cy="235500"/>
                </a:xfrm>
                <a:prstGeom prst="ellipse">
                  <a:avLst/>
                </a:prstGeom>
                <a:solidFill>
                  <a:srgbClr val="A64D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1" name="Google Shape;1530;p50">
                  <a:extLst>
                    <a:ext uri="{FF2B5EF4-FFF2-40B4-BE49-F238E27FC236}">
                      <a16:creationId xmlns:a16="http://schemas.microsoft.com/office/drawing/2014/main" id="{9653A663-5464-93F7-D857-36367E086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1467" y="5869690"/>
                  <a:ext cx="236100" cy="235500"/>
                </a:xfrm>
                <a:prstGeom prst="ellipse">
                  <a:avLst/>
                </a:prstGeom>
                <a:solidFill>
                  <a:srgbClr val="674E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2" name="Google Shape;1531;p50">
                  <a:extLst>
                    <a:ext uri="{FF2B5EF4-FFF2-40B4-BE49-F238E27FC236}">
                      <a16:creationId xmlns:a16="http://schemas.microsoft.com/office/drawing/2014/main" id="{4AC73904-8471-FCDF-4C45-FB97C34D0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7146" y="5594633"/>
                  <a:ext cx="235200" cy="235500"/>
                </a:xfrm>
                <a:prstGeom prst="ellipse">
                  <a:avLst/>
                </a:prstGeom>
                <a:solidFill>
                  <a:srgbClr val="3C7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3" name="Google Shape;1532;p50">
                  <a:extLst>
                    <a:ext uri="{FF2B5EF4-FFF2-40B4-BE49-F238E27FC236}">
                      <a16:creationId xmlns:a16="http://schemas.microsoft.com/office/drawing/2014/main" id="{A1922033-05F8-A5F8-A855-869A82A79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1892" y="5869690"/>
                  <a:ext cx="235500" cy="235500"/>
                </a:xfrm>
                <a:prstGeom prst="ellipse">
                  <a:avLst/>
                </a:prstGeom>
                <a:solidFill>
                  <a:srgbClr val="4581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4" name="Google Shape;1533;p50">
                  <a:extLst>
                    <a:ext uri="{FF2B5EF4-FFF2-40B4-BE49-F238E27FC236}">
                      <a16:creationId xmlns:a16="http://schemas.microsoft.com/office/drawing/2014/main" id="{A3961616-A69A-46F2-DAEC-7789A8E63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6637" y="5594633"/>
                  <a:ext cx="235500" cy="235500"/>
                </a:xfrm>
                <a:prstGeom prst="ellipse">
                  <a:avLst/>
                </a:prstGeom>
                <a:solidFill>
                  <a:srgbClr val="6AA8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>
                  <a:lvl1pPr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1pPr>
                  <a:lvl2pPr marL="742950" indent="-28575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2pPr>
                  <a:lvl3pPr marL="11430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3pPr>
                  <a:lvl4pPr marL="16002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4pPr>
                  <a:lvl5pPr marL="2057400" indent="-228600"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5pPr>
                  <a:lvl6pPr marL="25146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6pPr>
                  <a:lvl7pPr marL="29718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7pPr>
                  <a:lvl8pPr marL="34290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8pPr>
                  <a:lvl9pPr marL="3886200" indent="-228600" defTabSz="8255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rgbClr val="000000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  <a:sym typeface="Helvetica Neue" panose="02000503000000020004" pitchFamily="2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400"/>
                    <a:buFont typeface="Calibri" panose="020F0502020204030204" pitchFamily="34" charset="0"/>
                    <a:buNone/>
                  </a:pPr>
                  <a:endParaRPr lang="en-ES" altLang="en-ES" sz="1400" b="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5" name="Google Shape;1534;p50">
                  <a:extLst>
                    <a:ext uri="{FF2B5EF4-FFF2-40B4-BE49-F238E27FC236}">
                      <a16:creationId xmlns:a16="http://schemas.microsoft.com/office/drawing/2014/main" id="{B26509AD-7D56-7899-1D7B-D9CB8F946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195" y="5762654"/>
                  <a:ext cx="174555" cy="174555"/>
                </a:xfrm>
                <a:custGeom>
                  <a:avLst/>
                  <a:gdLst>
                    <a:gd name="T0" fmla="*/ 128 w 217"/>
                    <a:gd name="T1" fmla="*/ 0 h 217"/>
                    <a:gd name="T2" fmla="*/ 0 w 217"/>
                    <a:gd name="T3" fmla="*/ 128 h 217"/>
                    <a:gd name="T4" fmla="*/ 89 w 217"/>
                    <a:gd name="T5" fmla="*/ 217 h 217"/>
                    <a:gd name="T6" fmla="*/ 217 w 217"/>
                    <a:gd name="T7" fmla="*/ 89 h 217"/>
                    <a:gd name="T8" fmla="*/ 128 w 217"/>
                    <a:gd name="T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217" extrusionOk="0">
                      <a:moveTo>
                        <a:pt x="128" y="0"/>
                      </a:moveTo>
                      <a:cubicBezTo>
                        <a:pt x="115" y="74"/>
                        <a:pt x="74" y="114"/>
                        <a:pt x="0" y="128"/>
                      </a:cubicBezTo>
                      <a:cubicBezTo>
                        <a:pt x="41" y="144"/>
                        <a:pt x="73" y="176"/>
                        <a:pt x="89" y="217"/>
                      </a:cubicBezTo>
                      <a:cubicBezTo>
                        <a:pt x="103" y="143"/>
                        <a:pt x="143" y="102"/>
                        <a:pt x="217" y="89"/>
                      </a:cubicBezTo>
                      <a:cubicBezTo>
                        <a:pt x="177" y="73"/>
                        <a:pt x="144" y="40"/>
                        <a:pt x="12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/>
                <a:p>
                  <a:endParaRPr lang="en-ES"/>
                </a:p>
              </p:txBody>
            </p:sp>
            <p:sp>
              <p:nvSpPr>
                <p:cNvPr id="26" name="Google Shape;1535;p50">
                  <a:extLst>
                    <a:ext uri="{FF2B5EF4-FFF2-40B4-BE49-F238E27FC236}">
                      <a16:creationId xmlns:a16="http://schemas.microsoft.com/office/drawing/2014/main" id="{4E076148-2357-2CB4-FCED-14303EEBF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252" y="5762654"/>
                  <a:ext cx="174244" cy="174555"/>
                </a:xfrm>
                <a:custGeom>
                  <a:avLst/>
                  <a:gdLst>
                    <a:gd name="T0" fmla="*/ 0 w 217"/>
                    <a:gd name="T1" fmla="*/ 89 h 217"/>
                    <a:gd name="T2" fmla="*/ 128 w 217"/>
                    <a:gd name="T3" fmla="*/ 217 h 217"/>
                    <a:gd name="T4" fmla="*/ 217 w 217"/>
                    <a:gd name="T5" fmla="*/ 128 h 217"/>
                    <a:gd name="T6" fmla="*/ 90 w 217"/>
                    <a:gd name="T7" fmla="*/ 0 h 217"/>
                    <a:gd name="T8" fmla="*/ 0 w 217"/>
                    <a:gd name="T9" fmla="*/ 89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217" extrusionOk="0">
                      <a:moveTo>
                        <a:pt x="0" y="89"/>
                      </a:moveTo>
                      <a:cubicBezTo>
                        <a:pt x="74" y="102"/>
                        <a:pt x="115" y="143"/>
                        <a:pt x="128" y="217"/>
                      </a:cubicBezTo>
                      <a:cubicBezTo>
                        <a:pt x="145" y="176"/>
                        <a:pt x="177" y="144"/>
                        <a:pt x="217" y="128"/>
                      </a:cubicBezTo>
                      <a:cubicBezTo>
                        <a:pt x="143" y="114"/>
                        <a:pt x="103" y="74"/>
                        <a:pt x="90" y="0"/>
                      </a:cubicBezTo>
                      <a:cubicBezTo>
                        <a:pt x="73" y="40"/>
                        <a:pt x="41" y="73"/>
                        <a:pt x="0" y="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/>
                <a:p>
                  <a:endParaRPr lang="en-ES"/>
                </a:p>
              </p:txBody>
            </p:sp>
            <p:sp>
              <p:nvSpPr>
                <p:cNvPr id="27" name="Google Shape;1536;p50">
                  <a:extLst>
                    <a:ext uri="{FF2B5EF4-FFF2-40B4-BE49-F238E27FC236}">
                      <a16:creationId xmlns:a16="http://schemas.microsoft.com/office/drawing/2014/main" id="{992A79FA-B95B-545F-AFC1-8E9A8A080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0620" y="5762654"/>
                  <a:ext cx="173622" cy="174555"/>
                </a:xfrm>
                <a:custGeom>
                  <a:avLst/>
                  <a:gdLst>
                    <a:gd name="T0" fmla="*/ 127 w 216"/>
                    <a:gd name="T1" fmla="*/ 0 h 217"/>
                    <a:gd name="T2" fmla="*/ 0 w 216"/>
                    <a:gd name="T3" fmla="*/ 128 h 217"/>
                    <a:gd name="T4" fmla="*/ 89 w 216"/>
                    <a:gd name="T5" fmla="*/ 217 h 217"/>
                    <a:gd name="T6" fmla="*/ 216 w 216"/>
                    <a:gd name="T7" fmla="*/ 89 h 217"/>
                    <a:gd name="T8" fmla="*/ 127 w 216"/>
                    <a:gd name="T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217" extrusionOk="0">
                      <a:moveTo>
                        <a:pt x="127" y="0"/>
                      </a:moveTo>
                      <a:cubicBezTo>
                        <a:pt x="114" y="74"/>
                        <a:pt x="74" y="114"/>
                        <a:pt x="0" y="128"/>
                      </a:cubicBezTo>
                      <a:cubicBezTo>
                        <a:pt x="40" y="144"/>
                        <a:pt x="72" y="176"/>
                        <a:pt x="89" y="217"/>
                      </a:cubicBezTo>
                      <a:cubicBezTo>
                        <a:pt x="102" y="143"/>
                        <a:pt x="142" y="102"/>
                        <a:pt x="216" y="89"/>
                      </a:cubicBezTo>
                      <a:cubicBezTo>
                        <a:pt x="176" y="73"/>
                        <a:pt x="144" y="40"/>
                        <a:pt x="1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/>
                <a:p>
                  <a:endParaRPr lang="en-ES"/>
                </a:p>
              </p:txBody>
            </p:sp>
            <p:sp>
              <p:nvSpPr>
                <p:cNvPr id="28" name="Google Shape;1537;p50">
                  <a:extLst>
                    <a:ext uri="{FF2B5EF4-FFF2-40B4-BE49-F238E27FC236}">
                      <a16:creationId xmlns:a16="http://schemas.microsoft.com/office/drawing/2014/main" id="{59A81505-F2C5-6DE1-07AB-96E19F0DA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5365" y="5762654"/>
                  <a:ext cx="173622" cy="174555"/>
                </a:xfrm>
                <a:custGeom>
                  <a:avLst/>
                  <a:gdLst>
                    <a:gd name="T0" fmla="*/ 0 w 216"/>
                    <a:gd name="T1" fmla="*/ 89 h 217"/>
                    <a:gd name="T2" fmla="*/ 127 w 216"/>
                    <a:gd name="T3" fmla="*/ 217 h 217"/>
                    <a:gd name="T4" fmla="*/ 216 w 216"/>
                    <a:gd name="T5" fmla="*/ 128 h 217"/>
                    <a:gd name="T6" fmla="*/ 89 w 216"/>
                    <a:gd name="T7" fmla="*/ 0 h 217"/>
                    <a:gd name="T8" fmla="*/ 0 w 216"/>
                    <a:gd name="T9" fmla="*/ 89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217" extrusionOk="0">
                      <a:moveTo>
                        <a:pt x="0" y="89"/>
                      </a:moveTo>
                      <a:cubicBezTo>
                        <a:pt x="74" y="102"/>
                        <a:pt x="114" y="143"/>
                        <a:pt x="127" y="217"/>
                      </a:cubicBezTo>
                      <a:cubicBezTo>
                        <a:pt x="144" y="176"/>
                        <a:pt x="176" y="144"/>
                        <a:pt x="216" y="128"/>
                      </a:cubicBezTo>
                      <a:cubicBezTo>
                        <a:pt x="142" y="114"/>
                        <a:pt x="102" y="74"/>
                        <a:pt x="89" y="0"/>
                      </a:cubicBezTo>
                      <a:cubicBezTo>
                        <a:pt x="72" y="40"/>
                        <a:pt x="40" y="73"/>
                        <a:pt x="0" y="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/>
                <a:p>
                  <a:endParaRPr lang="en-ES"/>
                </a:p>
              </p:txBody>
            </p:sp>
            <p:sp>
              <p:nvSpPr>
                <p:cNvPr id="29" name="Google Shape;1538;p50">
                  <a:extLst>
                    <a:ext uri="{FF2B5EF4-FFF2-40B4-BE49-F238E27FC236}">
                      <a16:creationId xmlns:a16="http://schemas.microsoft.com/office/drawing/2014/main" id="{28E2F3FC-03B8-E8A8-5BD3-EC336B3B4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111" y="5762654"/>
                  <a:ext cx="173622" cy="174555"/>
                </a:xfrm>
                <a:custGeom>
                  <a:avLst/>
                  <a:gdLst>
                    <a:gd name="T0" fmla="*/ 127 w 216"/>
                    <a:gd name="T1" fmla="*/ 0 h 217"/>
                    <a:gd name="T2" fmla="*/ 0 w 216"/>
                    <a:gd name="T3" fmla="*/ 128 h 217"/>
                    <a:gd name="T4" fmla="*/ 89 w 216"/>
                    <a:gd name="T5" fmla="*/ 217 h 217"/>
                    <a:gd name="T6" fmla="*/ 216 w 216"/>
                    <a:gd name="T7" fmla="*/ 89 h 217"/>
                    <a:gd name="T8" fmla="*/ 127 w 216"/>
                    <a:gd name="T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217" extrusionOk="0">
                      <a:moveTo>
                        <a:pt x="127" y="0"/>
                      </a:moveTo>
                      <a:cubicBezTo>
                        <a:pt x="114" y="74"/>
                        <a:pt x="74" y="114"/>
                        <a:pt x="0" y="128"/>
                      </a:cubicBezTo>
                      <a:cubicBezTo>
                        <a:pt x="40" y="144"/>
                        <a:pt x="72" y="176"/>
                        <a:pt x="89" y="217"/>
                      </a:cubicBezTo>
                      <a:cubicBezTo>
                        <a:pt x="102" y="143"/>
                        <a:pt x="142" y="102"/>
                        <a:pt x="216" y="89"/>
                      </a:cubicBezTo>
                      <a:cubicBezTo>
                        <a:pt x="176" y="73"/>
                        <a:pt x="144" y="40"/>
                        <a:pt x="1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/>
                <a:p>
                  <a:endParaRPr lang="en-ES"/>
                </a:p>
              </p:txBody>
            </p:sp>
            <p:sp>
              <p:nvSpPr>
                <p:cNvPr id="30" name="Google Shape;1539;p50">
                  <a:extLst>
                    <a:ext uri="{FF2B5EF4-FFF2-40B4-BE49-F238E27FC236}">
                      <a16:creationId xmlns:a16="http://schemas.microsoft.com/office/drawing/2014/main" id="{4FC6A1BF-739E-C326-5D5F-7889A9B69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167" y="5762654"/>
                  <a:ext cx="174244" cy="174555"/>
                </a:xfrm>
                <a:custGeom>
                  <a:avLst/>
                  <a:gdLst>
                    <a:gd name="T0" fmla="*/ 0 w 217"/>
                    <a:gd name="T1" fmla="*/ 89 h 217"/>
                    <a:gd name="T2" fmla="*/ 128 w 217"/>
                    <a:gd name="T3" fmla="*/ 217 h 217"/>
                    <a:gd name="T4" fmla="*/ 217 w 217"/>
                    <a:gd name="T5" fmla="*/ 128 h 217"/>
                    <a:gd name="T6" fmla="*/ 89 w 217"/>
                    <a:gd name="T7" fmla="*/ 0 h 217"/>
                    <a:gd name="T8" fmla="*/ 0 w 217"/>
                    <a:gd name="T9" fmla="*/ 89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217" extrusionOk="0">
                      <a:moveTo>
                        <a:pt x="0" y="89"/>
                      </a:moveTo>
                      <a:cubicBezTo>
                        <a:pt x="74" y="102"/>
                        <a:pt x="114" y="143"/>
                        <a:pt x="128" y="217"/>
                      </a:cubicBezTo>
                      <a:cubicBezTo>
                        <a:pt x="144" y="176"/>
                        <a:pt x="176" y="144"/>
                        <a:pt x="217" y="128"/>
                      </a:cubicBezTo>
                      <a:cubicBezTo>
                        <a:pt x="143" y="114"/>
                        <a:pt x="102" y="74"/>
                        <a:pt x="89" y="0"/>
                      </a:cubicBezTo>
                      <a:cubicBezTo>
                        <a:pt x="73" y="40"/>
                        <a:pt x="40" y="73"/>
                        <a:pt x="0" y="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/>
                <a:p>
                  <a:endParaRPr lang="en-ES"/>
                </a:p>
              </p:txBody>
            </p:sp>
            <p:sp>
              <p:nvSpPr>
                <p:cNvPr id="31" name="Google Shape;1540;p50">
                  <a:extLst>
                    <a:ext uri="{FF2B5EF4-FFF2-40B4-BE49-F238E27FC236}">
                      <a16:creationId xmlns:a16="http://schemas.microsoft.com/office/drawing/2014/main" id="{BDF35BFA-9757-65A4-2FC6-1EB3F3621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913" y="5762654"/>
                  <a:ext cx="174244" cy="174555"/>
                </a:xfrm>
                <a:custGeom>
                  <a:avLst/>
                  <a:gdLst>
                    <a:gd name="T0" fmla="*/ 128 w 217"/>
                    <a:gd name="T1" fmla="*/ 0 h 217"/>
                    <a:gd name="T2" fmla="*/ 0 w 217"/>
                    <a:gd name="T3" fmla="*/ 128 h 217"/>
                    <a:gd name="T4" fmla="*/ 89 w 217"/>
                    <a:gd name="T5" fmla="*/ 217 h 217"/>
                    <a:gd name="T6" fmla="*/ 217 w 217"/>
                    <a:gd name="T7" fmla="*/ 89 h 217"/>
                    <a:gd name="T8" fmla="*/ 128 w 217"/>
                    <a:gd name="T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217" extrusionOk="0">
                      <a:moveTo>
                        <a:pt x="128" y="0"/>
                      </a:moveTo>
                      <a:cubicBezTo>
                        <a:pt x="114" y="74"/>
                        <a:pt x="74" y="114"/>
                        <a:pt x="0" y="128"/>
                      </a:cubicBezTo>
                      <a:cubicBezTo>
                        <a:pt x="41" y="144"/>
                        <a:pt x="73" y="176"/>
                        <a:pt x="89" y="217"/>
                      </a:cubicBezTo>
                      <a:cubicBezTo>
                        <a:pt x="103" y="143"/>
                        <a:pt x="143" y="102"/>
                        <a:pt x="217" y="89"/>
                      </a:cubicBezTo>
                      <a:cubicBezTo>
                        <a:pt x="177" y="73"/>
                        <a:pt x="144" y="40"/>
                        <a:pt x="12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8575" tIns="34275" rIns="68575" bIns="34275"/>
                <a:lstStyle/>
                <a:p>
                  <a:endParaRPr lang="en-ES"/>
                </a:p>
              </p:txBody>
            </p:sp>
          </p:grpSp>
          <p:sp>
            <p:nvSpPr>
              <p:cNvPr id="15" name="Google Shape;1528;p50">
                <a:extLst>
                  <a:ext uri="{FF2B5EF4-FFF2-40B4-BE49-F238E27FC236}">
                    <a16:creationId xmlns:a16="http://schemas.microsoft.com/office/drawing/2014/main" id="{27DA23FD-1275-3875-6577-7575D9B81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3556" y="6335723"/>
                <a:ext cx="1972953" cy="2249477"/>
              </a:xfrm>
              <a:prstGeom prst="ellipse">
                <a:avLst/>
              </a:prstGeom>
              <a:solidFill>
                <a:srgbClr val="A8A4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>
                <a:lvl1pPr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1pPr>
                <a:lvl2pPr marL="742950" indent="-28575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2pPr>
                <a:lvl3pPr marL="11430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3pPr>
                <a:lvl4pPr marL="16002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4pPr>
                <a:lvl5pPr marL="2057400" indent="-228600"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5pPr>
                <a:lvl6pPr marL="25146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6pPr>
                <a:lvl7pPr marL="29718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7pPr>
                <a:lvl8pPr marL="34290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8pPr>
                <a:lvl9pPr marL="3886200" indent="-228600" defTabSz="8255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Helvetica Neue" panose="02000503000000020004" pitchFamily="2" charset="0"/>
                  </a:defRPr>
                </a:lvl9pPr>
              </a:lstStyle>
              <a:p>
                <a:pPr>
                  <a:buClr>
                    <a:srgbClr val="000000"/>
                  </a:buClr>
                  <a:buSzPts val="1400"/>
                  <a:buFont typeface="Calibri" panose="020F0502020204030204" pitchFamily="34" charset="0"/>
                  <a:buNone/>
                </a:pPr>
                <a:endParaRPr lang="en-ES" altLang="en-ES" sz="1400" b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6" name="Google Shape;1535;p50">
                <a:extLst>
                  <a:ext uri="{FF2B5EF4-FFF2-40B4-BE49-F238E27FC236}">
                    <a16:creationId xmlns:a16="http://schemas.microsoft.com/office/drawing/2014/main" id="{56CA0CE4-151A-853B-606E-230C2B376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1724" y="5313324"/>
                <a:ext cx="1456058" cy="1667335"/>
              </a:xfrm>
              <a:custGeom>
                <a:avLst/>
                <a:gdLst>
                  <a:gd name="T0" fmla="*/ 0 w 217"/>
                  <a:gd name="T1" fmla="*/ 89 h 217"/>
                  <a:gd name="T2" fmla="*/ 128 w 217"/>
                  <a:gd name="T3" fmla="*/ 217 h 217"/>
                  <a:gd name="T4" fmla="*/ 217 w 217"/>
                  <a:gd name="T5" fmla="*/ 128 h 217"/>
                  <a:gd name="T6" fmla="*/ 90 w 217"/>
                  <a:gd name="T7" fmla="*/ 0 h 217"/>
                  <a:gd name="T8" fmla="*/ 0 w 217"/>
                  <a:gd name="T9" fmla="*/ 8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7" extrusionOk="0">
                    <a:moveTo>
                      <a:pt x="0" y="89"/>
                    </a:moveTo>
                    <a:cubicBezTo>
                      <a:pt x="74" y="102"/>
                      <a:pt x="115" y="143"/>
                      <a:pt x="128" y="217"/>
                    </a:cubicBezTo>
                    <a:cubicBezTo>
                      <a:pt x="145" y="176"/>
                      <a:pt x="177" y="144"/>
                      <a:pt x="217" y="128"/>
                    </a:cubicBezTo>
                    <a:cubicBezTo>
                      <a:pt x="143" y="114"/>
                      <a:pt x="103" y="74"/>
                      <a:pt x="90" y="0"/>
                    </a:cubicBezTo>
                    <a:cubicBezTo>
                      <a:pt x="73" y="40"/>
                      <a:pt x="41" y="73"/>
                      <a:pt x="0" y="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ES"/>
              </a:p>
            </p:txBody>
          </p:sp>
        </p:grpSp>
        <p:sp>
          <p:nvSpPr>
            <p:cNvPr id="5" name="Rectángulo 2">
              <a:extLst>
                <a:ext uri="{FF2B5EF4-FFF2-40B4-BE49-F238E27FC236}">
                  <a16:creationId xmlns:a16="http://schemas.microsoft.com/office/drawing/2014/main" id="{A64F9497-0B2C-2238-F9EF-44FA8EFEED56}"/>
                </a:ext>
              </a:extLst>
            </p:cNvPr>
            <p:cNvSpPr/>
            <p:nvPr/>
          </p:nvSpPr>
          <p:spPr>
            <a:xfrm>
              <a:off x="1089380" y="8010363"/>
              <a:ext cx="1622530" cy="738733"/>
            </a:xfrm>
            <a:prstGeom prst="rect">
              <a:avLst/>
            </a:prstGeom>
            <a:solidFill>
              <a:srgbClr val="F2C232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4200" dirty="0">
                  <a:solidFill>
                    <a:schemeClr val="bg1"/>
                  </a:solidFill>
                  <a:sym typeface="Wingdings" pitchFamily="2" charset="2"/>
                </a:rPr>
                <a:t>EDAD</a:t>
              </a:r>
              <a:endParaRPr lang="en-GB" sz="4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ángulo 3">
              <a:extLst>
                <a:ext uri="{FF2B5EF4-FFF2-40B4-BE49-F238E27FC236}">
                  <a16:creationId xmlns:a16="http://schemas.microsoft.com/office/drawing/2014/main" id="{A405F8CF-7ECC-6596-CEF9-9489E86885C8}"/>
                </a:ext>
              </a:extLst>
            </p:cNvPr>
            <p:cNvSpPr/>
            <p:nvPr/>
          </p:nvSpPr>
          <p:spPr>
            <a:xfrm>
              <a:off x="3773861" y="4833480"/>
              <a:ext cx="1655731" cy="769513"/>
            </a:xfrm>
            <a:prstGeom prst="rect">
              <a:avLst/>
            </a:prstGeom>
            <a:solidFill>
              <a:srgbClr val="E69138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4400" dirty="0">
                  <a:solidFill>
                    <a:schemeClr val="bg1"/>
                  </a:solidFill>
                  <a:sym typeface="Wingdings" pitchFamily="2" charset="2"/>
                </a:rPr>
                <a:t>ILV</a:t>
              </a:r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ángulo 4">
              <a:extLst>
                <a:ext uri="{FF2B5EF4-FFF2-40B4-BE49-F238E27FC236}">
                  <a16:creationId xmlns:a16="http://schemas.microsoft.com/office/drawing/2014/main" id="{043D9137-FA68-6540-4FF8-1B1589E16043}"/>
                </a:ext>
              </a:extLst>
            </p:cNvPr>
            <p:cNvSpPr/>
            <p:nvPr/>
          </p:nvSpPr>
          <p:spPr>
            <a:xfrm>
              <a:off x="5577358" y="8177066"/>
              <a:ext cx="3387404" cy="738733"/>
            </a:xfrm>
            <a:prstGeom prst="rect">
              <a:avLst/>
            </a:prstGeom>
            <a:solidFill>
              <a:srgbClr val="CD0000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4200" kern="0" dirty="0">
                  <a:solidFill>
                    <a:schemeClr val="bg1"/>
                  </a:solidFill>
                  <a:sym typeface="Wingdings" pitchFamily="2" charset="2"/>
                </a:rPr>
                <a:t>HISTOLOGÍA</a:t>
              </a:r>
            </a:p>
          </p:txBody>
        </p:sp>
        <p:sp>
          <p:nvSpPr>
            <p:cNvPr id="8" name="Rectángulo 29">
              <a:extLst>
                <a:ext uri="{FF2B5EF4-FFF2-40B4-BE49-F238E27FC236}">
                  <a16:creationId xmlns:a16="http://schemas.microsoft.com/office/drawing/2014/main" id="{1D3042EA-EFE0-259E-8CFC-943F6DB0EC24}"/>
                </a:ext>
              </a:extLst>
            </p:cNvPr>
            <p:cNvSpPr/>
            <p:nvPr/>
          </p:nvSpPr>
          <p:spPr>
            <a:xfrm>
              <a:off x="8676768" y="4914450"/>
              <a:ext cx="2100216" cy="738733"/>
            </a:xfrm>
            <a:prstGeom prst="rect">
              <a:avLst/>
            </a:prstGeom>
            <a:solidFill>
              <a:srgbClr val="A74D79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4200" kern="0" dirty="0">
                  <a:solidFill>
                    <a:schemeClr val="bg1"/>
                  </a:solidFill>
                  <a:sym typeface="Wingdings" pitchFamily="2" charset="2"/>
                </a:rPr>
                <a:t>GRADO</a:t>
              </a:r>
              <a:endParaRPr lang="en-GB" sz="42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ángulo 30">
              <a:extLst>
                <a:ext uri="{FF2B5EF4-FFF2-40B4-BE49-F238E27FC236}">
                  <a16:creationId xmlns:a16="http://schemas.microsoft.com/office/drawing/2014/main" id="{F2E01482-65D0-80A9-3883-67190757756E}"/>
                </a:ext>
              </a:extLst>
            </p:cNvPr>
            <p:cNvSpPr/>
            <p:nvPr/>
          </p:nvSpPr>
          <p:spPr>
            <a:xfrm>
              <a:off x="11693400" y="8051642"/>
              <a:ext cx="1353231" cy="738733"/>
            </a:xfrm>
            <a:prstGeom prst="rect">
              <a:avLst/>
            </a:prstGeom>
            <a:solidFill>
              <a:srgbClr val="674EA7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4200" kern="0" dirty="0">
                  <a:solidFill>
                    <a:schemeClr val="bg1"/>
                  </a:solidFill>
                  <a:sym typeface="Wingdings" pitchFamily="2" charset="2"/>
                </a:rPr>
                <a:t>TNM</a:t>
              </a:r>
              <a:endParaRPr lang="en-GB" sz="42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ángulo 31">
              <a:extLst>
                <a:ext uri="{FF2B5EF4-FFF2-40B4-BE49-F238E27FC236}">
                  <a16:creationId xmlns:a16="http://schemas.microsoft.com/office/drawing/2014/main" id="{5C69AEAF-ED18-3E52-31F3-790EF2721E6C}"/>
                </a:ext>
              </a:extLst>
            </p:cNvPr>
            <p:cNvSpPr/>
            <p:nvPr/>
          </p:nvSpPr>
          <p:spPr>
            <a:xfrm>
              <a:off x="12949416" y="4857294"/>
              <a:ext cx="4076682" cy="738733"/>
            </a:xfrm>
            <a:prstGeom prst="rect">
              <a:avLst/>
            </a:prstGeom>
            <a:solidFill>
              <a:srgbClr val="3C78D8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4200" kern="0" dirty="0">
                  <a:solidFill>
                    <a:schemeClr val="bg1"/>
                  </a:solidFill>
                  <a:sym typeface="Wingdings" pitchFamily="2" charset="2"/>
                </a:rPr>
                <a:t>LOCALIZACIÓN</a:t>
              </a:r>
            </a:p>
          </p:txBody>
        </p:sp>
        <p:sp>
          <p:nvSpPr>
            <p:cNvPr id="11" name="Rectángulo 32">
              <a:extLst>
                <a:ext uri="{FF2B5EF4-FFF2-40B4-BE49-F238E27FC236}">
                  <a16:creationId xmlns:a16="http://schemas.microsoft.com/office/drawing/2014/main" id="{299944B0-B36C-F471-0FE7-B0BC2D902D16}"/>
                </a:ext>
              </a:extLst>
            </p:cNvPr>
            <p:cNvSpPr/>
            <p:nvPr/>
          </p:nvSpPr>
          <p:spPr>
            <a:xfrm>
              <a:off x="17085377" y="8135787"/>
              <a:ext cx="922031" cy="738733"/>
            </a:xfrm>
            <a:prstGeom prst="rect">
              <a:avLst/>
            </a:prstGeom>
            <a:solidFill>
              <a:srgbClr val="44818E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4200" dirty="0">
                  <a:solidFill>
                    <a:schemeClr val="bg1"/>
                  </a:solidFill>
                  <a:sym typeface="Wingdings" pitchFamily="2" charset="2"/>
                </a:rPr>
                <a:t>QX</a:t>
              </a:r>
              <a:endParaRPr lang="es-ES" sz="4200" kern="0" dirty="0">
                <a:solidFill>
                  <a:schemeClr val="bg1"/>
                </a:solidFill>
                <a:sym typeface="Wingdings" pitchFamily="2" charset="2"/>
              </a:endParaRPr>
            </a:p>
          </p:txBody>
        </p:sp>
        <p:sp>
          <p:nvSpPr>
            <p:cNvPr id="12" name="Rectángulo 33">
              <a:extLst>
                <a:ext uri="{FF2B5EF4-FFF2-40B4-BE49-F238E27FC236}">
                  <a16:creationId xmlns:a16="http://schemas.microsoft.com/office/drawing/2014/main" id="{F4B13B42-CF05-EB90-41A8-CDEB2FBF29B2}"/>
                </a:ext>
              </a:extLst>
            </p:cNvPr>
            <p:cNvSpPr/>
            <p:nvPr/>
          </p:nvSpPr>
          <p:spPr>
            <a:xfrm>
              <a:off x="18659764" y="4885872"/>
              <a:ext cx="3009102" cy="738733"/>
            </a:xfrm>
            <a:prstGeom prst="rect">
              <a:avLst/>
            </a:prstGeom>
            <a:solidFill>
              <a:srgbClr val="66A14B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s-ES" sz="4200" kern="0" dirty="0">
                  <a:solidFill>
                    <a:schemeClr val="bg1"/>
                  </a:solidFill>
                  <a:sym typeface="Wingdings" pitchFamily="2" charset="2"/>
                </a:rPr>
                <a:t>TOXICIDAD</a:t>
              </a:r>
            </a:p>
          </p:txBody>
        </p:sp>
        <p:sp>
          <p:nvSpPr>
            <p:cNvPr id="13" name="Rectángulo 34">
              <a:extLst>
                <a:ext uri="{FF2B5EF4-FFF2-40B4-BE49-F238E27FC236}">
                  <a16:creationId xmlns:a16="http://schemas.microsoft.com/office/drawing/2014/main" id="{6E58985C-1BE1-A6F2-1680-554E0E1382C6}"/>
                </a:ext>
              </a:extLst>
            </p:cNvPr>
            <p:cNvSpPr/>
            <p:nvPr/>
          </p:nvSpPr>
          <p:spPr>
            <a:xfrm>
              <a:off x="22362587" y="8094509"/>
              <a:ext cx="902795" cy="738733"/>
            </a:xfrm>
            <a:prstGeom prst="rect">
              <a:avLst/>
            </a:prstGeom>
            <a:solidFill>
              <a:srgbClr val="A8A459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4200" kern="0" dirty="0">
                  <a:solidFill>
                    <a:schemeClr val="bg1"/>
                  </a:solidFill>
                  <a:sym typeface="Wingdings" pitchFamily="2" charset="2"/>
                </a:rPr>
                <a:t>QT</a:t>
              </a:r>
              <a:endParaRPr lang="en-GB" sz="4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CuadroTexto 36">
            <a:extLst>
              <a:ext uri="{FF2B5EF4-FFF2-40B4-BE49-F238E27FC236}">
                <a16:creationId xmlns:a16="http://schemas.microsoft.com/office/drawing/2014/main" id="{93E0DA9F-429B-6DE1-92DA-B105F9537AEF}"/>
              </a:ext>
            </a:extLst>
          </p:cNvPr>
          <p:cNvSpPr txBox="1"/>
          <p:nvPr/>
        </p:nvSpPr>
        <p:spPr>
          <a:xfrm>
            <a:off x="1506278" y="2437928"/>
            <a:ext cx="388087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latin typeface="Helvetica Neue"/>
                <a:ea typeface="Helvetica Neue"/>
                <a:cs typeface="Helvetica Neue"/>
                <a:sym typeface="Helvetica Neue"/>
              </a:rPr>
              <a:t>Variables</a:t>
            </a:r>
          </a:p>
        </p:txBody>
      </p:sp>
      <p:sp>
        <p:nvSpPr>
          <p:cNvPr id="33" name="Google Shape;829;p49">
            <a:extLst>
              <a:ext uri="{FF2B5EF4-FFF2-40B4-BE49-F238E27FC236}">
                <a16:creationId xmlns:a16="http://schemas.microsoft.com/office/drawing/2014/main" id="{849B5DA5-9DCC-8A84-9E8D-AAC3EB1CC015}"/>
              </a:ext>
            </a:extLst>
          </p:cNvPr>
          <p:cNvSpPr>
            <a:spLocks noChangeAspect="1"/>
          </p:cNvSpPr>
          <p:nvPr/>
        </p:nvSpPr>
        <p:spPr bwMode="auto">
          <a:xfrm>
            <a:off x="23135801" y="942568"/>
            <a:ext cx="1074737" cy="1079500"/>
          </a:xfrm>
          <a:custGeom>
            <a:avLst/>
            <a:gdLst>
              <a:gd name="T0" fmla="*/ 153584 w 456019"/>
              <a:gd name="T1" fmla="*/ 457200 h 457200"/>
              <a:gd name="T2" fmla="*/ 137086 w 456019"/>
              <a:gd name="T3" fmla="*/ 428625 h 457200"/>
              <a:gd name="T4" fmla="*/ 257175 w 456019"/>
              <a:gd name="T5" fmla="*/ 209550 h 457200"/>
              <a:gd name="T6" fmla="*/ 295275 w 456019"/>
              <a:gd name="T7" fmla="*/ 200025 h 457200"/>
              <a:gd name="T8" fmla="*/ 257175 w 456019"/>
              <a:gd name="T9" fmla="*/ 190500 h 457200"/>
              <a:gd name="T10" fmla="*/ 285750 w 456019"/>
              <a:gd name="T11" fmla="*/ 161925 h 457200"/>
              <a:gd name="T12" fmla="*/ 285750 w 456019"/>
              <a:gd name="T13" fmla="*/ 142875 h 457200"/>
              <a:gd name="T14" fmla="*/ 257175 w 456019"/>
              <a:gd name="T15" fmla="*/ 114300 h 457200"/>
              <a:gd name="T16" fmla="*/ 295275 w 456019"/>
              <a:gd name="T17" fmla="*/ 104775 h 457200"/>
              <a:gd name="T18" fmla="*/ 257175 w 456019"/>
              <a:gd name="T19" fmla="*/ 95250 h 457200"/>
              <a:gd name="T20" fmla="*/ 239520 w 456019"/>
              <a:gd name="T21" fmla="*/ 58545 h 457200"/>
              <a:gd name="T22" fmla="*/ 238125 w 456019"/>
              <a:gd name="T23" fmla="*/ 42863 h 457200"/>
              <a:gd name="T24" fmla="*/ 242888 w 456019"/>
              <a:gd name="T25" fmla="*/ 38100 h 457200"/>
              <a:gd name="T26" fmla="*/ 352425 w 456019"/>
              <a:gd name="T27" fmla="*/ 42860 h 457200"/>
              <a:gd name="T28" fmla="*/ 352425 w 456019"/>
              <a:gd name="T29" fmla="*/ 55178 h 457200"/>
              <a:gd name="T30" fmla="*/ 333375 w 456019"/>
              <a:gd name="T31" fmla="*/ 76200 h 457200"/>
              <a:gd name="T32" fmla="*/ 453464 w 456019"/>
              <a:gd name="T33" fmla="*/ 428625 h 457200"/>
              <a:gd name="T34" fmla="*/ 436966 w 456019"/>
              <a:gd name="T35" fmla="*/ 457200 h 457200"/>
              <a:gd name="T36" fmla="*/ 4763 w 456019"/>
              <a:gd name="T37" fmla="*/ 0 h 457200"/>
              <a:gd name="T38" fmla="*/ 0 w 456019"/>
              <a:gd name="T39" fmla="*/ 4763 h 457200"/>
              <a:gd name="T40" fmla="*/ 1395 w 456019"/>
              <a:gd name="T41" fmla="*/ 20446 h 457200"/>
              <a:gd name="T42" fmla="*/ 19050 w 456019"/>
              <a:gd name="T43" fmla="*/ 57150 h 457200"/>
              <a:gd name="T44" fmla="*/ 57150 w 456019"/>
              <a:gd name="T45" fmla="*/ 66675 h 457200"/>
              <a:gd name="T46" fmla="*/ 19050 w 456019"/>
              <a:gd name="T47" fmla="*/ 76200 h 457200"/>
              <a:gd name="T48" fmla="*/ 47625 w 456019"/>
              <a:gd name="T49" fmla="*/ 104775 h 457200"/>
              <a:gd name="T50" fmla="*/ 47625 w 456019"/>
              <a:gd name="T51" fmla="*/ 123825 h 457200"/>
              <a:gd name="T52" fmla="*/ 19050 w 456019"/>
              <a:gd name="T53" fmla="*/ 152400 h 457200"/>
              <a:gd name="T54" fmla="*/ 57150 w 456019"/>
              <a:gd name="T55" fmla="*/ 161925 h 457200"/>
              <a:gd name="T56" fmla="*/ 19050 w 456019"/>
              <a:gd name="T57" fmla="*/ 171450 h 457200"/>
              <a:gd name="T58" fmla="*/ 47625 w 456019"/>
              <a:gd name="T59" fmla="*/ 200025 h 457200"/>
              <a:gd name="T60" fmla="*/ 47625 w 456019"/>
              <a:gd name="T61" fmla="*/ 219075 h 457200"/>
              <a:gd name="T62" fmla="*/ 19050 w 456019"/>
              <a:gd name="T63" fmla="*/ 247650 h 457200"/>
              <a:gd name="T64" fmla="*/ 57150 w 456019"/>
              <a:gd name="T65" fmla="*/ 257175 h 457200"/>
              <a:gd name="T66" fmla="*/ 19050 w 456019"/>
              <a:gd name="T67" fmla="*/ 266700 h 457200"/>
              <a:gd name="T68" fmla="*/ 47625 w 456019"/>
              <a:gd name="T69" fmla="*/ 295275 h 457200"/>
              <a:gd name="T70" fmla="*/ 47625 w 456019"/>
              <a:gd name="T71" fmla="*/ 314325 h 457200"/>
              <a:gd name="T72" fmla="*/ 19050 w 456019"/>
              <a:gd name="T73" fmla="*/ 342900 h 457200"/>
              <a:gd name="T74" fmla="*/ 95250 w 456019"/>
              <a:gd name="T75" fmla="*/ 342900 h 457200"/>
              <a:gd name="T76" fmla="*/ 112905 w 456019"/>
              <a:gd name="T77" fmla="*/ 20445 h 457200"/>
              <a:gd name="T78" fmla="*/ 114300 w 456019"/>
              <a:gd name="T79" fmla="*/ 4763 h 457200"/>
              <a:gd name="T80" fmla="*/ 109538 w 456019"/>
              <a:gd name="T81" fmla="*/ 0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56019" h="457200" extrusionOk="0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658514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RESULTADOS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15" name="Google Shape;756;p49">
            <a:extLst>
              <a:ext uri="{FF2B5EF4-FFF2-40B4-BE49-F238E27FC236}">
                <a16:creationId xmlns:a16="http://schemas.microsoft.com/office/drawing/2014/main" id="{5D2EFD5A-080F-57A3-0CDE-6CFFD0E242E9}"/>
              </a:ext>
            </a:extLst>
          </p:cNvPr>
          <p:cNvSpPr>
            <a:spLocks noChangeAspect="1"/>
          </p:cNvSpPr>
          <p:nvPr/>
        </p:nvSpPr>
        <p:spPr bwMode="auto">
          <a:xfrm>
            <a:off x="23278001" y="942568"/>
            <a:ext cx="719137" cy="1079500"/>
          </a:xfrm>
          <a:custGeom>
            <a:avLst/>
            <a:gdLst>
              <a:gd name="T0" fmla="*/ 238135 w 304819"/>
              <a:gd name="T1" fmla="*/ 57150 h 457200"/>
              <a:gd name="T2" fmla="*/ 190510 w 304819"/>
              <a:gd name="T3" fmla="*/ 38100 h 457200"/>
              <a:gd name="T4" fmla="*/ 114310 w 304819"/>
              <a:gd name="T5" fmla="*/ 38100 h 457200"/>
              <a:gd name="T6" fmla="*/ 66685 w 304819"/>
              <a:gd name="T7" fmla="*/ 57150 h 457200"/>
              <a:gd name="T8" fmla="*/ 10 w 304819"/>
              <a:gd name="T9" fmla="*/ 77629 h 457200"/>
              <a:gd name="T10" fmla="*/ 19060 w 304819"/>
              <a:gd name="T11" fmla="*/ 457200 h 457200"/>
              <a:gd name="T12" fmla="*/ 304810 w 304819"/>
              <a:gd name="T13" fmla="*/ 436721 h 457200"/>
              <a:gd name="T14" fmla="*/ 285760 w 304819"/>
              <a:gd name="T15" fmla="*/ 57150 h 457200"/>
              <a:gd name="T16" fmla="*/ 152410 w 304819"/>
              <a:gd name="T17" fmla="*/ 57150 h 457200"/>
              <a:gd name="T18" fmla="*/ 152410 w 304819"/>
              <a:gd name="T19" fmla="*/ 38100 h 457200"/>
              <a:gd name="T20" fmla="*/ 266710 w 304819"/>
              <a:gd name="T21" fmla="*/ 419100 h 457200"/>
              <a:gd name="T22" fmla="*/ 38110 w 304819"/>
              <a:gd name="T23" fmla="*/ 95250 h 457200"/>
              <a:gd name="T24" fmla="*/ 85735 w 304819"/>
              <a:gd name="T25" fmla="*/ 114300 h 457200"/>
              <a:gd name="T26" fmla="*/ 238135 w 304819"/>
              <a:gd name="T27" fmla="*/ 95250 h 457200"/>
              <a:gd name="T28" fmla="*/ 266710 w 304819"/>
              <a:gd name="T29" fmla="*/ 419100 h 457200"/>
              <a:gd name="T30" fmla="*/ 190510 w 304819"/>
              <a:gd name="T31" fmla="*/ 238125 h 457200"/>
              <a:gd name="T32" fmla="*/ 114310 w 304819"/>
              <a:gd name="T33" fmla="*/ 222972 h 457200"/>
              <a:gd name="T34" fmla="*/ 158038 w 304819"/>
              <a:gd name="T35" fmla="*/ 190500 h 457200"/>
              <a:gd name="T36" fmla="*/ 133360 w 304819"/>
              <a:gd name="T37" fmla="*/ 152400 h 457200"/>
              <a:gd name="T38" fmla="*/ 171460 w 304819"/>
              <a:gd name="T39" fmla="*/ 152400 h 457200"/>
              <a:gd name="T40" fmla="*/ 133360 w 304819"/>
              <a:gd name="T41" fmla="*/ 152400 h 457200"/>
              <a:gd name="T42" fmla="*/ 223847 w 304819"/>
              <a:gd name="T43" fmla="*/ 276225 h 457200"/>
              <a:gd name="T44" fmla="*/ 238135 w 304819"/>
              <a:gd name="T45" fmla="*/ 290513 h 457200"/>
              <a:gd name="T46" fmla="*/ 147647 w 304819"/>
              <a:gd name="T47" fmla="*/ 304800 h 457200"/>
              <a:gd name="T48" fmla="*/ 133360 w 304819"/>
              <a:gd name="T49" fmla="*/ 290513 h 457200"/>
              <a:gd name="T50" fmla="*/ 104785 w 304819"/>
              <a:gd name="T51" fmla="*/ 304800 h 457200"/>
              <a:gd name="T52" fmla="*/ 66685 w 304819"/>
              <a:gd name="T53" fmla="*/ 276225 h 457200"/>
              <a:gd name="T54" fmla="*/ 104785 w 304819"/>
              <a:gd name="T55" fmla="*/ 304800 h 457200"/>
              <a:gd name="T56" fmla="*/ 223847 w 304819"/>
              <a:gd name="T57" fmla="*/ 352425 h 457200"/>
              <a:gd name="T58" fmla="*/ 238135 w 304819"/>
              <a:gd name="T59" fmla="*/ 366713 h 457200"/>
              <a:gd name="T60" fmla="*/ 147647 w 304819"/>
              <a:gd name="T61" fmla="*/ 381000 h 457200"/>
              <a:gd name="T62" fmla="*/ 133360 w 304819"/>
              <a:gd name="T63" fmla="*/ 366713 h 457200"/>
              <a:gd name="T64" fmla="*/ 104785 w 304819"/>
              <a:gd name="T65" fmla="*/ 381000 h 457200"/>
              <a:gd name="T66" fmla="*/ 66685 w 304819"/>
              <a:gd name="T67" fmla="*/ 352425 h 457200"/>
              <a:gd name="T68" fmla="*/ 104785 w 304819"/>
              <a:gd name="T69" fmla="*/ 381000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4819" h="457200" extrusionOk="0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lnTo>
                  <a:pt x="266710" y="41910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lnTo>
                  <a:pt x="104785" y="304800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lnTo>
                  <a:pt x="104785" y="38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ES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1C0B10F3-9D2F-C841-A9E3-C1175D31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38" y="4612873"/>
            <a:ext cx="8429265" cy="48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13CA20-5E04-0E4C-8F0F-738FFFA72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092" y="4612873"/>
            <a:ext cx="7378637" cy="49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59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RESULTADOS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15" name="Google Shape;756;p49">
            <a:extLst>
              <a:ext uri="{FF2B5EF4-FFF2-40B4-BE49-F238E27FC236}">
                <a16:creationId xmlns:a16="http://schemas.microsoft.com/office/drawing/2014/main" id="{5D2EFD5A-080F-57A3-0CDE-6CFFD0E242E9}"/>
              </a:ext>
            </a:extLst>
          </p:cNvPr>
          <p:cNvSpPr>
            <a:spLocks noChangeAspect="1"/>
          </p:cNvSpPr>
          <p:nvPr/>
        </p:nvSpPr>
        <p:spPr bwMode="auto">
          <a:xfrm>
            <a:off x="23278001" y="942568"/>
            <a:ext cx="719137" cy="1079500"/>
          </a:xfrm>
          <a:custGeom>
            <a:avLst/>
            <a:gdLst>
              <a:gd name="T0" fmla="*/ 238135 w 304819"/>
              <a:gd name="T1" fmla="*/ 57150 h 457200"/>
              <a:gd name="T2" fmla="*/ 190510 w 304819"/>
              <a:gd name="T3" fmla="*/ 38100 h 457200"/>
              <a:gd name="T4" fmla="*/ 114310 w 304819"/>
              <a:gd name="T5" fmla="*/ 38100 h 457200"/>
              <a:gd name="T6" fmla="*/ 66685 w 304819"/>
              <a:gd name="T7" fmla="*/ 57150 h 457200"/>
              <a:gd name="T8" fmla="*/ 10 w 304819"/>
              <a:gd name="T9" fmla="*/ 77629 h 457200"/>
              <a:gd name="T10" fmla="*/ 19060 w 304819"/>
              <a:gd name="T11" fmla="*/ 457200 h 457200"/>
              <a:gd name="T12" fmla="*/ 304810 w 304819"/>
              <a:gd name="T13" fmla="*/ 436721 h 457200"/>
              <a:gd name="T14" fmla="*/ 285760 w 304819"/>
              <a:gd name="T15" fmla="*/ 57150 h 457200"/>
              <a:gd name="T16" fmla="*/ 152410 w 304819"/>
              <a:gd name="T17" fmla="*/ 57150 h 457200"/>
              <a:gd name="T18" fmla="*/ 152410 w 304819"/>
              <a:gd name="T19" fmla="*/ 38100 h 457200"/>
              <a:gd name="T20" fmla="*/ 266710 w 304819"/>
              <a:gd name="T21" fmla="*/ 419100 h 457200"/>
              <a:gd name="T22" fmla="*/ 38110 w 304819"/>
              <a:gd name="T23" fmla="*/ 95250 h 457200"/>
              <a:gd name="T24" fmla="*/ 85735 w 304819"/>
              <a:gd name="T25" fmla="*/ 114300 h 457200"/>
              <a:gd name="T26" fmla="*/ 238135 w 304819"/>
              <a:gd name="T27" fmla="*/ 95250 h 457200"/>
              <a:gd name="T28" fmla="*/ 266710 w 304819"/>
              <a:gd name="T29" fmla="*/ 419100 h 457200"/>
              <a:gd name="T30" fmla="*/ 190510 w 304819"/>
              <a:gd name="T31" fmla="*/ 238125 h 457200"/>
              <a:gd name="T32" fmla="*/ 114310 w 304819"/>
              <a:gd name="T33" fmla="*/ 222972 h 457200"/>
              <a:gd name="T34" fmla="*/ 158038 w 304819"/>
              <a:gd name="T35" fmla="*/ 190500 h 457200"/>
              <a:gd name="T36" fmla="*/ 133360 w 304819"/>
              <a:gd name="T37" fmla="*/ 152400 h 457200"/>
              <a:gd name="T38" fmla="*/ 171460 w 304819"/>
              <a:gd name="T39" fmla="*/ 152400 h 457200"/>
              <a:gd name="T40" fmla="*/ 133360 w 304819"/>
              <a:gd name="T41" fmla="*/ 152400 h 457200"/>
              <a:gd name="T42" fmla="*/ 223847 w 304819"/>
              <a:gd name="T43" fmla="*/ 276225 h 457200"/>
              <a:gd name="T44" fmla="*/ 238135 w 304819"/>
              <a:gd name="T45" fmla="*/ 290513 h 457200"/>
              <a:gd name="T46" fmla="*/ 147647 w 304819"/>
              <a:gd name="T47" fmla="*/ 304800 h 457200"/>
              <a:gd name="T48" fmla="*/ 133360 w 304819"/>
              <a:gd name="T49" fmla="*/ 290513 h 457200"/>
              <a:gd name="T50" fmla="*/ 104785 w 304819"/>
              <a:gd name="T51" fmla="*/ 304800 h 457200"/>
              <a:gd name="T52" fmla="*/ 66685 w 304819"/>
              <a:gd name="T53" fmla="*/ 276225 h 457200"/>
              <a:gd name="T54" fmla="*/ 104785 w 304819"/>
              <a:gd name="T55" fmla="*/ 304800 h 457200"/>
              <a:gd name="T56" fmla="*/ 223847 w 304819"/>
              <a:gd name="T57" fmla="*/ 352425 h 457200"/>
              <a:gd name="T58" fmla="*/ 238135 w 304819"/>
              <a:gd name="T59" fmla="*/ 366713 h 457200"/>
              <a:gd name="T60" fmla="*/ 147647 w 304819"/>
              <a:gd name="T61" fmla="*/ 381000 h 457200"/>
              <a:gd name="T62" fmla="*/ 133360 w 304819"/>
              <a:gd name="T63" fmla="*/ 366713 h 457200"/>
              <a:gd name="T64" fmla="*/ 104785 w 304819"/>
              <a:gd name="T65" fmla="*/ 381000 h 457200"/>
              <a:gd name="T66" fmla="*/ 66685 w 304819"/>
              <a:gd name="T67" fmla="*/ 352425 h 457200"/>
              <a:gd name="T68" fmla="*/ 104785 w 304819"/>
              <a:gd name="T69" fmla="*/ 381000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4819" h="457200" extrusionOk="0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lnTo>
                  <a:pt x="266710" y="41910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lnTo>
                  <a:pt x="104785" y="304800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lnTo>
                  <a:pt x="104785" y="38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ES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8097A07-9628-3147-812A-2A9F7C55D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61743"/>
              </p:ext>
            </p:extLst>
          </p:nvPr>
        </p:nvGraphicFramePr>
        <p:xfrm>
          <a:off x="783539" y="2933107"/>
          <a:ext cx="9928372" cy="827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8FD4ED16-AB05-DB41-B398-BBB73BD0F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559" y="5090160"/>
            <a:ext cx="3962399" cy="3962399"/>
          </a:xfrm>
          <a:prstGeom prst="rect">
            <a:avLst/>
          </a:prstGeom>
        </p:spPr>
      </p:pic>
      <p:grpSp>
        <p:nvGrpSpPr>
          <p:cNvPr id="11" name="Google Shape;1599;p50">
            <a:extLst>
              <a:ext uri="{FF2B5EF4-FFF2-40B4-BE49-F238E27FC236}">
                <a16:creationId xmlns:a16="http://schemas.microsoft.com/office/drawing/2014/main" id="{F299D406-E8CD-2043-A599-5500C29BDEA5}"/>
              </a:ext>
            </a:extLst>
          </p:cNvPr>
          <p:cNvGrpSpPr>
            <a:grpSpLocks/>
          </p:cNvGrpSpPr>
          <p:nvPr/>
        </p:nvGrpSpPr>
        <p:grpSpPr bwMode="auto">
          <a:xfrm>
            <a:off x="15674826" y="7578948"/>
            <a:ext cx="8191014" cy="1568199"/>
            <a:chOff x="3321050" y="1066800"/>
            <a:chExt cx="6505573" cy="1508125"/>
          </a:xfrm>
          <a:solidFill>
            <a:schemeClr val="accent1">
              <a:lumMod val="50000"/>
            </a:schemeClr>
          </a:solidFill>
        </p:grpSpPr>
        <p:sp>
          <p:nvSpPr>
            <p:cNvPr id="13" name="Google Shape;1600;p50">
              <a:extLst>
                <a:ext uri="{FF2B5EF4-FFF2-40B4-BE49-F238E27FC236}">
                  <a16:creationId xmlns:a16="http://schemas.microsoft.com/office/drawing/2014/main" id="{06683619-EB25-9A40-9590-D1198B40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ES" altLang="en-ES" sz="1400" b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Google Shape;1601;p50">
              <a:extLst>
                <a:ext uri="{FF2B5EF4-FFF2-40B4-BE49-F238E27FC236}">
                  <a16:creationId xmlns:a16="http://schemas.microsoft.com/office/drawing/2014/main" id="{E750FB43-F3F4-C047-B30B-F1DAFD25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94 w 196"/>
                <a:gd name="T1" fmla="*/ 9 h 197"/>
                <a:gd name="T2" fmla="*/ 3 w 196"/>
                <a:gd name="T3" fmla="*/ 183 h 197"/>
                <a:gd name="T4" fmla="*/ 12 w 196"/>
                <a:gd name="T5" fmla="*/ 197 h 197"/>
                <a:gd name="T6" fmla="*/ 196 w 196"/>
                <a:gd name="T7" fmla="*/ 197 h 197"/>
                <a:gd name="T8" fmla="*/ 94 w 196"/>
                <a:gd name="T9" fmla="*/ 0 h 197"/>
                <a:gd name="T10" fmla="*/ 94 w 196"/>
                <a:gd name="T11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</p:grpSp>
      <p:sp>
        <p:nvSpPr>
          <p:cNvPr id="17" name="CuadroTexto 30">
            <a:extLst>
              <a:ext uri="{FF2B5EF4-FFF2-40B4-BE49-F238E27FC236}">
                <a16:creationId xmlns:a16="http://schemas.microsoft.com/office/drawing/2014/main" id="{09CBEA0B-F022-E049-8D26-15A355D87886}"/>
              </a:ext>
            </a:extLst>
          </p:cNvPr>
          <p:cNvSpPr txBox="1"/>
          <p:nvPr/>
        </p:nvSpPr>
        <p:spPr>
          <a:xfrm>
            <a:off x="16115941" y="7680922"/>
            <a:ext cx="7123251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Técnica</a:t>
            </a:r>
            <a:r>
              <a:rPr lang="en-GB" sz="4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empleada</a:t>
            </a:r>
            <a:r>
              <a:rPr lang="en-GB" sz="4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48,2%: IMRT</a:t>
            </a:r>
          </a:p>
        </p:txBody>
      </p:sp>
      <p:grpSp>
        <p:nvGrpSpPr>
          <p:cNvPr id="18" name="Google Shape;1602;p50">
            <a:extLst>
              <a:ext uri="{FF2B5EF4-FFF2-40B4-BE49-F238E27FC236}">
                <a16:creationId xmlns:a16="http://schemas.microsoft.com/office/drawing/2014/main" id="{DEC1B22E-8B42-BE4D-846E-0708AAA907D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433968" y="5066074"/>
            <a:ext cx="8191014" cy="1568199"/>
            <a:chOff x="3321050" y="1066800"/>
            <a:chExt cx="6505573" cy="1508125"/>
          </a:xfrm>
        </p:grpSpPr>
        <p:sp>
          <p:nvSpPr>
            <p:cNvPr id="19" name="Google Shape;1603;p50">
              <a:extLst>
                <a:ext uri="{FF2B5EF4-FFF2-40B4-BE49-F238E27FC236}">
                  <a16:creationId xmlns:a16="http://schemas.microsoft.com/office/drawing/2014/main" id="{6FD11EB7-32A7-4343-A41F-4F472A25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1553 w 1658"/>
                <a:gd name="T1" fmla="*/ 384 h 384"/>
                <a:gd name="T2" fmla="*/ 1561 w 1658"/>
                <a:gd name="T3" fmla="*/ 379 h 384"/>
                <a:gd name="T4" fmla="*/ 1657 w 1658"/>
                <a:gd name="T5" fmla="*/ 196 h 384"/>
                <a:gd name="T6" fmla="*/ 1657 w 1658"/>
                <a:gd name="T7" fmla="*/ 187 h 384"/>
                <a:gd name="T8" fmla="*/ 1561 w 1658"/>
                <a:gd name="T9" fmla="*/ 5 h 384"/>
                <a:gd name="T10" fmla="*/ 1553 w 1658"/>
                <a:gd name="T11" fmla="*/ 0 h 384"/>
                <a:gd name="T12" fmla="*/ 12 w 1658"/>
                <a:gd name="T13" fmla="*/ 0 h 384"/>
                <a:gd name="T14" fmla="*/ 3 w 1658"/>
                <a:gd name="T15" fmla="*/ 14 h 384"/>
                <a:gd name="T16" fmla="*/ 94 w 1658"/>
                <a:gd name="T17" fmla="*/ 187 h 384"/>
                <a:gd name="T18" fmla="*/ 94 w 1658"/>
                <a:gd name="T19" fmla="*/ 187 h 384"/>
                <a:gd name="T20" fmla="*/ 196 w 1658"/>
                <a:gd name="T21" fmla="*/ 384 h 384"/>
                <a:gd name="T22" fmla="*/ 1553 w 1658"/>
                <a:gd name="T2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  <p:sp>
          <p:nvSpPr>
            <p:cNvPr id="20" name="Google Shape;1604;p50">
              <a:extLst>
                <a:ext uri="{FF2B5EF4-FFF2-40B4-BE49-F238E27FC236}">
                  <a16:creationId xmlns:a16="http://schemas.microsoft.com/office/drawing/2014/main" id="{CE64325A-64B2-B74D-B5C6-7699EE28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94 w 196"/>
                <a:gd name="T1" fmla="*/ 9 h 197"/>
                <a:gd name="T2" fmla="*/ 3 w 196"/>
                <a:gd name="T3" fmla="*/ 183 h 197"/>
                <a:gd name="T4" fmla="*/ 12 w 196"/>
                <a:gd name="T5" fmla="*/ 197 h 197"/>
                <a:gd name="T6" fmla="*/ 196 w 196"/>
                <a:gd name="T7" fmla="*/ 197 h 197"/>
                <a:gd name="T8" fmla="*/ 94 w 196"/>
                <a:gd name="T9" fmla="*/ 0 h 197"/>
                <a:gd name="T10" fmla="*/ 94 w 196"/>
                <a:gd name="T11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ES"/>
            </a:p>
          </p:txBody>
        </p:sp>
      </p:grpSp>
      <p:sp>
        <p:nvSpPr>
          <p:cNvPr id="21" name="CuadroTexto 30">
            <a:extLst>
              <a:ext uri="{FF2B5EF4-FFF2-40B4-BE49-F238E27FC236}">
                <a16:creationId xmlns:a16="http://schemas.microsoft.com/office/drawing/2014/main" id="{691B0D56-C410-0848-B081-6310D520FB34}"/>
              </a:ext>
            </a:extLst>
          </p:cNvPr>
          <p:cNvSpPr txBox="1"/>
          <p:nvPr/>
        </p:nvSpPr>
        <p:spPr>
          <a:xfrm>
            <a:off x="16017026" y="5221285"/>
            <a:ext cx="7123251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Dosis</a:t>
            </a:r>
            <a:r>
              <a:rPr lang="en-GB" sz="4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media </a:t>
            </a:r>
            <a:r>
              <a:rPr lang="en-GB" sz="40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administrada</a:t>
            </a:r>
            <a:r>
              <a:rPr lang="en-GB" sz="4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63Gy</a:t>
            </a:r>
          </a:p>
        </p:txBody>
      </p:sp>
    </p:spTree>
    <p:extLst>
      <p:ext uri="{BB962C8B-B14F-4D97-AF65-F5344CB8AC3E}">
        <p14:creationId xmlns:p14="http://schemas.microsoft.com/office/powerpoint/2010/main" val="9614888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RESULTADOS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9" name="Google Shape;756;p49">
            <a:extLst>
              <a:ext uri="{FF2B5EF4-FFF2-40B4-BE49-F238E27FC236}">
                <a16:creationId xmlns:a16="http://schemas.microsoft.com/office/drawing/2014/main" id="{2E4A0870-0EF4-4839-57A6-0A6A5922697F}"/>
              </a:ext>
            </a:extLst>
          </p:cNvPr>
          <p:cNvSpPr>
            <a:spLocks noChangeAspect="1"/>
          </p:cNvSpPr>
          <p:nvPr/>
        </p:nvSpPr>
        <p:spPr bwMode="auto">
          <a:xfrm>
            <a:off x="23278001" y="942568"/>
            <a:ext cx="719137" cy="1079500"/>
          </a:xfrm>
          <a:custGeom>
            <a:avLst/>
            <a:gdLst>
              <a:gd name="T0" fmla="*/ 238135 w 304819"/>
              <a:gd name="T1" fmla="*/ 57150 h 457200"/>
              <a:gd name="T2" fmla="*/ 190510 w 304819"/>
              <a:gd name="T3" fmla="*/ 38100 h 457200"/>
              <a:gd name="T4" fmla="*/ 114310 w 304819"/>
              <a:gd name="T5" fmla="*/ 38100 h 457200"/>
              <a:gd name="T6" fmla="*/ 66685 w 304819"/>
              <a:gd name="T7" fmla="*/ 57150 h 457200"/>
              <a:gd name="T8" fmla="*/ 10 w 304819"/>
              <a:gd name="T9" fmla="*/ 77629 h 457200"/>
              <a:gd name="T10" fmla="*/ 19060 w 304819"/>
              <a:gd name="T11" fmla="*/ 457200 h 457200"/>
              <a:gd name="T12" fmla="*/ 304810 w 304819"/>
              <a:gd name="T13" fmla="*/ 436721 h 457200"/>
              <a:gd name="T14" fmla="*/ 285760 w 304819"/>
              <a:gd name="T15" fmla="*/ 57150 h 457200"/>
              <a:gd name="T16" fmla="*/ 152410 w 304819"/>
              <a:gd name="T17" fmla="*/ 57150 h 457200"/>
              <a:gd name="T18" fmla="*/ 152410 w 304819"/>
              <a:gd name="T19" fmla="*/ 38100 h 457200"/>
              <a:gd name="T20" fmla="*/ 266710 w 304819"/>
              <a:gd name="T21" fmla="*/ 419100 h 457200"/>
              <a:gd name="T22" fmla="*/ 38110 w 304819"/>
              <a:gd name="T23" fmla="*/ 95250 h 457200"/>
              <a:gd name="T24" fmla="*/ 85735 w 304819"/>
              <a:gd name="T25" fmla="*/ 114300 h 457200"/>
              <a:gd name="T26" fmla="*/ 238135 w 304819"/>
              <a:gd name="T27" fmla="*/ 95250 h 457200"/>
              <a:gd name="T28" fmla="*/ 266710 w 304819"/>
              <a:gd name="T29" fmla="*/ 419100 h 457200"/>
              <a:gd name="T30" fmla="*/ 190510 w 304819"/>
              <a:gd name="T31" fmla="*/ 238125 h 457200"/>
              <a:gd name="T32" fmla="*/ 114310 w 304819"/>
              <a:gd name="T33" fmla="*/ 222972 h 457200"/>
              <a:gd name="T34" fmla="*/ 158038 w 304819"/>
              <a:gd name="T35" fmla="*/ 190500 h 457200"/>
              <a:gd name="T36" fmla="*/ 133360 w 304819"/>
              <a:gd name="T37" fmla="*/ 152400 h 457200"/>
              <a:gd name="T38" fmla="*/ 171460 w 304819"/>
              <a:gd name="T39" fmla="*/ 152400 h 457200"/>
              <a:gd name="T40" fmla="*/ 133360 w 304819"/>
              <a:gd name="T41" fmla="*/ 152400 h 457200"/>
              <a:gd name="T42" fmla="*/ 223847 w 304819"/>
              <a:gd name="T43" fmla="*/ 276225 h 457200"/>
              <a:gd name="T44" fmla="*/ 238135 w 304819"/>
              <a:gd name="T45" fmla="*/ 290513 h 457200"/>
              <a:gd name="T46" fmla="*/ 147647 w 304819"/>
              <a:gd name="T47" fmla="*/ 304800 h 457200"/>
              <a:gd name="T48" fmla="*/ 133360 w 304819"/>
              <a:gd name="T49" fmla="*/ 290513 h 457200"/>
              <a:gd name="T50" fmla="*/ 104785 w 304819"/>
              <a:gd name="T51" fmla="*/ 304800 h 457200"/>
              <a:gd name="T52" fmla="*/ 66685 w 304819"/>
              <a:gd name="T53" fmla="*/ 276225 h 457200"/>
              <a:gd name="T54" fmla="*/ 104785 w 304819"/>
              <a:gd name="T55" fmla="*/ 304800 h 457200"/>
              <a:gd name="T56" fmla="*/ 223847 w 304819"/>
              <a:gd name="T57" fmla="*/ 352425 h 457200"/>
              <a:gd name="T58" fmla="*/ 238135 w 304819"/>
              <a:gd name="T59" fmla="*/ 366713 h 457200"/>
              <a:gd name="T60" fmla="*/ 147647 w 304819"/>
              <a:gd name="T61" fmla="*/ 381000 h 457200"/>
              <a:gd name="T62" fmla="*/ 133360 w 304819"/>
              <a:gd name="T63" fmla="*/ 366713 h 457200"/>
              <a:gd name="T64" fmla="*/ 104785 w 304819"/>
              <a:gd name="T65" fmla="*/ 381000 h 457200"/>
              <a:gd name="T66" fmla="*/ 66685 w 304819"/>
              <a:gd name="T67" fmla="*/ 352425 h 457200"/>
              <a:gd name="T68" fmla="*/ 104785 w 304819"/>
              <a:gd name="T69" fmla="*/ 381000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4819" h="457200" extrusionOk="0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lnTo>
                  <a:pt x="266710" y="41910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lnTo>
                  <a:pt x="104785" y="304800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lnTo>
                  <a:pt x="104785" y="38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D51794-CF68-B84D-B4A1-F2D28592F1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4389120"/>
            <a:ext cx="7467600" cy="545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C3DDC6-AFC1-644E-9FD1-3B912DAE61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4389120"/>
            <a:ext cx="740664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0456C7-B780-784E-84DE-48D895125C3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40" y="4389120"/>
            <a:ext cx="783336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5140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E30487-1198-620A-8946-C9CBA4F83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368"/>
            <a:ext cx="10438423" cy="6511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BFC3E-F0A8-55B9-9D01-38DD77FB9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5" y="3602368"/>
            <a:ext cx="8369788" cy="6256033"/>
          </a:xfrm>
          <a:prstGeom prst="rect">
            <a:avLst/>
          </a:prstGeom>
        </p:spPr>
      </p:pic>
      <p:sp>
        <p:nvSpPr>
          <p:cNvPr id="15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24384000" cy="1440636"/>
          </a:xfrm>
          <a:prstGeom prst="rect">
            <a:avLst/>
          </a:prstGeom>
          <a:solidFill>
            <a:srgbClr val="BD5300"/>
          </a:solidFill>
        </p:spPr>
        <p:txBody>
          <a:bodyPr>
            <a:normAutofit/>
          </a:bodyPr>
          <a:lstStyle/>
          <a:p>
            <a:r>
              <a:rPr lang="es-ES" sz="6000" dirty="0">
                <a:solidFill>
                  <a:srgbClr val="006414"/>
                </a:solidFill>
                <a:latin typeface="Chalkduster" panose="03050602040202020205" pitchFamily="66" charset="77"/>
              </a:rPr>
              <a:t>   </a:t>
            </a:r>
            <a:r>
              <a:rPr lang="es-ES" sz="6000" dirty="0">
                <a:solidFill>
                  <a:schemeClr val="bg1"/>
                </a:solidFill>
                <a:latin typeface="Chalkduster" panose="03050602040202020205" pitchFamily="66" charset="77"/>
              </a:rPr>
              <a:t>RESULTADOS</a:t>
            </a:r>
            <a:endParaRPr sz="60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D03D4-D5C9-4B98-9BBE-F9F504131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431" y="5069601"/>
            <a:ext cx="3810000" cy="3810000"/>
          </a:xfrm>
          <a:prstGeom prst="rect">
            <a:avLst/>
          </a:prstGeom>
        </p:spPr>
      </p:pic>
      <p:sp>
        <p:nvSpPr>
          <p:cNvPr id="9" name="Google Shape;756;p49">
            <a:extLst>
              <a:ext uri="{FF2B5EF4-FFF2-40B4-BE49-F238E27FC236}">
                <a16:creationId xmlns:a16="http://schemas.microsoft.com/office/drawing/2014/main" id="{2E4A0870-0EF4-4839-57A6-0A6A5922697F}"/>
              </a:ext>
            </a:extLst>
          </p:cNvPr>
          <p:cNvSpPr>
            <a:spLocks noChangeAspect="1"/>
          </p:cNvSpPr>
          <p:nvPr/>
        </p:nvSpPr>
        <p:spPr bwMode="auto">
          <a:xfrm>
            <a:off x="23278001" y="942568"/>
            <a:ext cx="719137" cy="1079500"/>
          </a:xfrm>
          <a:custGeom>
            <a:avLst/>
            <a:gdLst>
              <a:gd name="T0" fmla="*/ 238135 w 304819"/>
              <a:gd name="T1" fmla="*/ 57150 h 457200"/>
              <a:gd name="T2" fmla="*/ 190510 w 304819"/>
              <a:gd name="T3" fmla="*/ 38100 h 457200"/>
              <a:gd name="T4" fmla="*/ 114310 w 304819"/>
              <a:gd name="T5" fmla="*/ 38100 h 457200"/>
              <a:gd name="T6" fmla="*/ 66685 w 304819"/>
              <a:gd name="T7" fmla="*/ 57150 h 457200"/>
              <a:gd name="T8" fmla="*/ 10 w 304819"/>
              <a:gd name="T9" fmla="*/ 77629 h 457200"/>
              <a:gd name="T10" fmla="*/ 19060 w 304819"/>
              <a:gd name="T11" fmla="*/ 457200 h 457200"/>
              <a:gd name="T12" fmla="*/ 304810 w 304819"/>
              <a:gd name="T13" fmla="*/ 436721 h 457200"/>
              <a:gd name="T14" fmla="*/ 285760 w 304819"/>
              <a:gd name="T15" fmla="*/ 57150 h 457200"/>
              <a:gd name="T16" fmla="*/ 152410 w 304819"/>
              <a:gd name="T17" fmla="*/ 57150 h 457200"/>
              <a:gd name="T18" fmla="*/ 152410 w 304819"/>
              <a:gd name="T19" fmla="*/ 38100 h 457200"/>
              <a:gd name="T20" fmla="*/ 266710 w 304819"/>
              <a:gd name="T21" fmla="*/ 419100 h 457200"/>
              <a:gd name="T22" fmla="*/ 38110 w 304819"/>
              <a:gd name="T23" fmla="*/ 95250 h 457200"/>
              <a:gd name="T24" fmla="*/ 85735 w 304819"/>
              <a:gd name="T25" fmla="*/ 114300 h 457200"/>
              <a:gd name="T26" fmla="*/ 238135 w 304819"/>
              <a:gd name="T27" fmla="*/ 95250 h 457200"/>
              <a:gd name="T28" fmla="*/ 266710 w 304819"/>
              <a:gd name="T29" fmla="*/ 419100 h 457200"/>
              <a:gd name="T30" fmla="*/ 190510 w 304819"/>
              <a:gd name="T31" fmla="*/ 238125 h 457200"/>
              <a:gd name="T32" fmla="*/ 114310 w 304819"/>
              <a:gd name="T33" fmla="*/ 222972 h 457200"/>
              <a:gd name="T34" fmla="*/ 158038 w 304819"/>
              <a:gd name="T35" fmla="*/ 190500 h 457200"/>
              <a:gd name="T36" fmla="*/ 133360 w 304819"/>
              <a:gd name="T37" fmla="*/ 152400 h 457200"/>
              <a:gd name="T38" fmla="*/ 171460 w 304819"/>
              <a:gd name="T39" fmla="*/ 152400 h 457200"/>
              <a:gd name="T40" fmla="*/ 133360 w 304819"/>
              <a:gd name="T41" fmla="*/ 152400 h 457200"/>
              <a:gd name="T42" fmla="*/ 223847 w 304819"/>
              <a:gd name="T43" fmla="*/ 276225 h 457200"/>
              <a:gd name="T44" fmla="*/ 238135 w 304819"/>
              <a:gd name="T45" fmla="*/ 290513 h 457200"/>
              <a:gd name="T46" fmla="*/ 147647 w 304819"/>
              <a:gd name="T47" fmla="*/ 304800 h 457200"/>
              <a:gd name="T48" fmla="*/ 133360 w 304819"/>
              <a:gd name="T49" fmla="*/ 290513 h 457200"/>
              <a:gd name="T50" fmla="*/ 104785 w 304819"/>
              <a:gd name="T51" fmla="*/ 304800 h 457200"/>
              <a:gd name="T52" fmla="*/ 66685 w 304819"/>
              <a:gd name="T53" fmla="*/ 276225 h 457200"/>
              <a:gd name="T54" fmla="*/ 104785 w 304819"/>
              <a:gd name="T55" fmla="*/ 304800 h 457200"/>
              <a:gd name="T56" fmla="*/ 223847 w 304819"/>
              <a:gd name="T57" fmla="*/ 352425 h 457200"/>
              <a:gd name="T58" fmla="*/ 238135 w 304819"/>
              <a:gd name="T59" fmla="*/ 366713 h 457200"/>
              <a:gd name="T60" fmla="*/ 147647 w 304819"/>
              <a:gd name="T61" fmla="*/ 381000 h 457200"/>
              <a:gd name="T62" fmla="*/ 133360 w 304819"/>
              <a:gd name="T63" fmla="*/ 366713 h 457200"/>
              <a:gd name="T64" fmla="*/ 104785 w 304819"/>
              <a:gd name="T65" fmla="*/ 381000 h 457200"/>
              <a:gd name="T66" fmla="*/ 66685 w 304819"/>
              <a:gd name="T67" fmla="*/ 352425 h 457200"/>
              <a:gd name="T68" fmla="*/ 104785 w 304819"/>
              <a:gd name="T69" fmla="*/ 381000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4819" h="457200" extrusionOk="0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lnTo>
                  <a:pt x="266710" y="41910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lnTo>
                  <a:pt x="104785" y="304800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lnTo>
                  <a:pt x="104785" y="38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E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DBC0B-285A-BF26-C4DC-B87BC986F58C}"/>
              </a:ext>
            </a:extLst>
          </p:cNvPr>
          <p:cNvSpPr txBox="1"/>
          <p:nvPr/>
        </p:nvSpPr>
        <p:spPr>
          <a:xfrm>
            <a:off x="16388862" y="9651719"/>
            <a:ext cx="7995138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200" i="1" dirty="0">
                <a:solidFill>
                  <a:srgbClr val="1AA1C7"/>
                </a:solidFill>
              </a:rPr>
              <a:t>Sánchez, Raquel Rodriguez; Bayard, Lucía Gutiérrez; Muñoz </a:t>
            </a:r>
            <a:r>
              <a:rPr lang="en-GB" sz="2200" i="1" dirty="0" err="1">
                <a:solidFill>
                  <a:srgbClr val="1AA1C7"/>
                </a:solidFill>
              </a:rPr>
              <a:t>Higueras</a:t>
            </a:r>
            <a:r>
              <a:rPr lang="en-GB" sz="2200" i="1" dirty="0">
                <a:solidFill>
                  <a:srgbClr val="1AA1C7"/>
                </a:solidFill>
              </a:rPr>
              <a:t>, Cristina; Gil, Sarah </a:t>
            </a:r>
            <a:r>
              <a:rPr lang="en-GB" sz="2200" i="1" dirty="0" err="1">
                <a:solidFill>
                  <a:srgbClr val="1AA1C7"/>
                </a:solidFill>
              </a:rPr>
              <a:t>Sayago</a:t>
            </a:r>
            <a:r>
              <a:rPr lang="en-GB" sz="2200" i="1" dirty="0">
                <a:solidFill>
                  <a:srgbClr val="1AA1C7"/>
                </a:solidFill>
              </a:rPr>
              <a:t> (2022): Descriptive analysis in re-irradiation in recurrent and second primary head and neck cancer. </a:t>
            </a:r>
            <a:r>
              <a:rPr lang="en-GB" sz="2200" i="1" dirty="0" err="1">
                <a:solidFill>
                  <a:srgbClr val="1AA1C7"/>
                </a:solidFill>
              </a:rPr>
              <a:t>figshare</a:t>
            </a:r>
            <a:r>
              <a:rPr lang="en-GB" sz="2200" i="1" dirty="0">
                <a:solidFill>
                  <a:srgbClr val="1AA1C7"/>
                </a:solidFill>
              </a:rPr>
              <a:t>. Descriptive Analysis.</a:t>
            </a:r>
          </a:p>
          <a:p>
            <a:pPr algn="l"/>
            <a:endParaRPr lang="en-GB" sz="2200" i="1" dirty="0">
              <a:solidFill>
                <a:srgbClr val="1AA1C7"/>
              </a:solidFill>
            </a:endParaRPr>
          </a:p>
          <a:p>
            <a:pPr algn="l"/>
            <a:r>
              <a:rPr lang="en-GB" sz="2200" i="1" dirty="0">
                <a:solidFill>
                  <a:srgbClr val="1AA1C7"/>
                </a:solidFill>
              </a:rPr>
              <a:t> https://</a:t>
            </a:r>
            <a:r>
              <a:rPr lang="en-GB" sz="2200" i="1" dirty="0" err="1">
                <a:solidFill>
                  <a:srgbClr val="1AA1C7"/>
                </a:solidFill>
              </a:rPr>
              <a:t>doi.org</a:t>
            </a:r>
            <a:r>
              <a:rPr lang="en-GB" sz="2200" i="1" dirty="0">
                <a:solidFill>
                  <a:srgbClr val="1AA1C7"/>
                </a:solidFill>
              </a:rPr>
              <a:t>/10.6084/m9.figshare.20770348.v2 </a:t>
            </a:r>
            <a:endParaRPr lang="en-ES" sz="2200" i="1" dirty="0">
              <a:solidFill>
                <a:srgbClr val="1AA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585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1D70E9B0ADAB419E784C36A1C68ADD" ma:contentTypeVersion="13" ma:contentTypeDescription="Crear nuevo documento." ma:contentTypeScope="" ma:versionID="0ea135c92f355c5f080b02630c5d6614">
  <xsd:schema xmlns:xsd="http://www.w3.org/2001/XMLSchema" xmlns:xs="http://www.w3.org/2001/XMLSchema" xmlns:p="http://schemas.microsoft.com/office/2006/metadata/properties" xmlns:ns2="eecc8519-11fa-435d-a1c6-930bda90b423" xmlns:ns3="23a0d6bf-ecfa-436e-abdc-a3332546400c" targetNamespace="http://schemas.microsoft.com/office/2006/metadata/properties" ma:root="true" ma:fieldsID="b0aa6d489e174a793d3aa189debd781b" ns2:_="" ns3:_="">
    <xsd:import namespace="eecc8519-11fa-435d-a1c6-930bda90b423"/>
    <xsd:import namespace="23a0d6bf-ecfa-436e-abdc-a3332546400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c8519-11fa-435d-a1c6-930bda90b4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6cbac37a-4ef7-4b50-88da-9c3c1c32e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0d6bf-ecfa-436e-abdc-a3332546400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8d16384-6328-4d82-96d7-3923bee260a5}" ma:internalName="TaxCatchAll" ma:showField="CatchAllData" ma:web="23a0d6bf-ecfa-436e-abdc-a333254640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cc8519-11fa-435d-a1c6-930bda90b423">
      <Terms xmlns="http://schemas.microsoft.com/office/infopath/2007/PartnerControls"/>
    </lcf76f155ced4ddcb4097134ff3c332f>
    <TaxCatchAll xmlns="23a0d6bf-ecfa-436e-abdc-a3332546400c" xsi:nil="true"/>
  </documentManagement>
</p:properties>
</file>

<file path=customXml/itemProps1.xml><?xml version="1.0" encoding="utf-8"?>
<ds:datastoreItem xmlns:ds="http://schemas.openxmlformats.org/officeDocument/2006/customXml" ds:itemID="{74C23A09-27D6-4535-B68D-85BF2C248138}"/>
</file>

<file path=customXml/itemProps2.xml><?xml version="1.0" encoding="utf-8"?>
<ds:datastoreItem xmlns:ds="http://schemas.openxmlformats.org/officeDocument/2006/customXml" ds:itemID="{00FC3720-6BBE-4F86-9995-87EBBAADB395}"/>
</file>

<file path=customXml/itemProps3.xml><?xml version="1.0" encoding="utf-8"?>
<ds:datastoreItem xmlns:ds="http://schemas.openxmlformats.org/officeDocument/2006/customXml" ds:itemID="{1D85D28F-E272-4E84-99AB-268F173215EA}"/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604</Words>
  <Application>Microsoft Macintosh PowerPoint</Application>
  <PresentationFormat>Personalizado</PresentationFormat>
  <Paragraphs>72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Chalkduster</vt:lpstr>
      <vt:lpstr>Fira Sans Extra Condensed</vt:lpstr>
      <vt:lpstr>Fira Sans Extra Condensed Medium</vt:lpstr>
      <vt:lpstr>Helvetica Neue</vt:lpstr>
      <vt:lpstr>Helvetica Neue Medium</vt:lpstr>
      <vt:lpstr>Roboto</vt:lpstr>
      <vt:lpstr>Wingdings</vt:lpstr>
      <vt:lpstr>21_BasicWhite</vt:lpstr>
      <vt:lpstr>Re-Irradiación en Cáncer de CyC Recurrente y/o Segundos Primarios </vt:lpstr>
      <vt:lpstr>   INTRODUCCIÓN</vt:lpstr>
      <vt:lpstr>   OBJETIVOS</vt:lpstr>
      <vt:lpstr>   MATERIALES Y MÉTODOS</vt:lpstr>
      <vt:lpstr>   MATERIALES Y MÉTODOS</vt:lpstr>
      <vt:lpstr>   RESULTADOS</vt:lpstr>
      <vt:lpstr>   RESULTADOS</vt:lpstr>
      <vt:lpstr>   RESULTADOS</vt:lpstr>
      <vt:lpstr>   RESULTADOS</vt:lpstr>
      <vt:lpstr>   RESULTADOS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Begoña</dc:creator>
  <cp:lastModifiedBy>Usuario de Microsoft Office</cp:lastModifiedBy>
  <cp:revision>45</cp:revision>
  <dcterms:modified xsi:type="dcterms:W3CDTF">2022-09-29T07:00:24Z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0x0101005B1D70E9B0ADAB419E784C36A1C68ADD</vt:lpwstr>
  </property>
  <property fmtid="{D5CDD505-2E9C-101B-9397-08002B2CF9AE}" pid="3" name="MediaServiceImageTags">
    <vt:lpwstr/>
  </property>
</Properties>
</file>