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3716000" cx="2438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Helvetica Neue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iCvvdpp2N3DKnq9nWnGEGNUdJ5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4B684F-6C39-4462-A2AA-AFF3BA7ED488}">
  <a:tblStyle styleId="{C34B684F-6C39-4462-A2AA-AFF3BA7ED4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font" Target="fonts/Roboto-italic.fntdata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font" Target="fonts/Lato-bold.fntdata"/><Relationship Id="rId47" Type="http://schemas.openxmlformats.org/officeDocument/2006/relationships/font" Target="fonts/HelveticaNeue-italic.fntdata"/><Relationship Id="rId34" Type="http://schemas.openxmlformats.org/officeDocument/2006/relationships/font" Target="fonts/Raleway-bold.fntdata"/><Relationship Id="rId21" Type="http://schemas.openxmlformats.org/officeDocument/2006/relationships/slide" Target="slides/slide16.xml"/><Relationship Id="rId50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font" Target="fonts/Roboto-boldItalic.fntdata"/><Relationship Id="rId45" Type="http://schemas.openxmlformats.org/officeDocument/2006/relationships/font" Target="fonts/HelveticaNeue-regular.fntdata"/><Relationship Id="rId32" Type="http://schemas.openxmlformats.org/officeDocument/2006/relationships/slide" Target="slides/slide27.xml"/><Relationship Id="rId37" Type="http://schemas.openxmlformats.org/officeDocument/2006/relationships/font" Target="fonts/Roboto-regular.fntdata"/><Relationship Id="rId24" Type="http://schemas.openxmlformats.org/officeDocument/2006/relationships/slide" Target="slides/slide19.xml"/><Relationship Id="rId11" Type="http://schemas.openxmlformats.org/officeDocument/2006/relationships/slide" Target="slides/slide6.xml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36" Type="http://schemas.openxmlformats.org/officeDocument/2006/relationships/font" Target="fonts/Raleway-boldItalic.fntdata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5" Type="http://schemas.openxmlformats.org/officeDocument/2006/relationships/slide" Target="slides/slide10.xml"/><Relationship Id="rId44" Type="http://schemas.openxmlformats.org/officeDocument/2006/relationships/font" Target="fonts/Lato-boldItalic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52" Type="http://schemas.openxmlformats.org/officeDocument/2006/relationships/customXml" Target="../customXml/item3.xml"/><Relationship Id="rId43" Type="http://schemas.openxmlformats.org/officeDocument/2006/relationships/font" Target="fonts/Lato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boldItalic.fntdata"/><Relationship Id="rId30" Type="http://schemas.openxmlformats.org/officeDocument/2006/relationships/slide" Target="slides/slide25.xml"/><Relationship Id="rId35" Type="http://schemas.openxmlformats.org/officeDocument/2006/relationships/font" Target="fonts/Raleway-italic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51" Type="http://schemas.openxmlformats.org/officeDocument/2006/relationships/customXml" Target="../customXml/item2.xml"/><Relationship Id="rId3" Type="http://schemas.openxmlformats.org/officeDocument/2006/relationships/tableStyles" Target="tableStyles.xml"/><Relationship Id="rId46" Type="http://schemas.openxmlformats.org/officeDocument/2006/relationships/font" Target="fonts/HelveticaNeue-bold.fntdata"/><Relationship Id="rId33" Type="http://schemas.openxmlformats.org/officeDocument/2006/relationships/font" Target="fonts/Raleway-regular.fntdata"/><Relationship Id="rId38" Type="http://schemas.openxmlformats.org/officeDocument/2006/relationships/font" Target="fonts/Roboto-bold.fntdata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1" Type="http://schemas.openxmlformats.org/officeDocument/2006/relationships/font" Target="fonts/Lato-regular.fntdata"/><Relationship Id="rId20" Type="http://schemas.openxmlformats.org/officeDocument/2006/relationships/slide" Target="slides/slide15.xml"/><Relationship Id="rId1" Type="http://schemas.openxmlformats.org/officeDocument/2006/relationships/theme" Target="theme/theme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4f1996fd5_0_2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44f1996fd5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00b1b8b61_0_6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500b1b8b61_0_6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8b6d32530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58b6d32530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8b6d32530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58b6d32530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00b1b8b61_0_6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500b1b8b61_0_6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4f1996fd5_0_2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44f1996fd5_0_2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4f1996fd5_0_2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44f1996fd5_0_2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00e33aae6_0_13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1500e33aae6_0_13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8b6d32530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58b6d32530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4f1996fd5_0_1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44f1996fd5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4f1996fd5_0_2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44f1996fd5_0_2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500b1b8b61_0_11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500b1b8b61_0_1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4f1996fd5_0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4f1996fd5_0_2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500b1b8b61_0_6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500b1b8b61_0_6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500e33aae6_0_5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500e33aae6_0_5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00e33aae6_0_5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500e33aae6_0_5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00e33aae6_0_5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500e33aae6_0_5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00e33aae6_0_6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500e33aae6_0_6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4ec0248d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44ec0248d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ec0248d8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44ec0248d8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00b1b8b61_0_3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500b1b8b61_0_3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00b1b8b61_0_5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500b1b8b61_0_5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00b1b8b61_0_4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500b1b8b61_0_4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500b1b8b61_0_5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500b1b8b61_0_5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00b1b8b61_0_5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500b1b8b61_0_5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44f1996fd5_0_130"/>
          <p:cNvCxnSpPr/>
          <p:nvPr/>
        </p:nvCxnSpPr>
        <p:spPr>
          <a:xfrm>
            <a:off x="6607265" y="1108400"/>
            <a:ext cx="16651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g144f1996fd5_0_130"/>
          <p:cNvCxnSpPr/>
          <p:nvPr/>
        </p:nvCxnSpPr>
        <p:spPr>
          <a:xfrm>
            <a:off x="6607265" y="12640000"/>
            <a:ext cx="16651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g144f1996fd5_0_130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144f1996fd5_0_130"/>
          <p:cNvSpPr txBox="1"/>
          <p:nvPr>
            <p:ph type="ctrTitle"/>
          </p:nvPr>
        </p:nvSpPr>
        <p:spPr>
          <a:xfrm>
            <a:off x="6324600" y="1680600"/>
            <a:ext cx="16884000" cy="4112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g144f1996fd5_0_130"/>
          <p:cNvSpPr txBox="1"/>
          <p:nvPr>
            <p:ph idx="1" type="subTitle"/>
          </p:nvPr>
        </p:nvSpPr>
        <p:spPr>
          <a:xfrm>
            <a:off x="6374045" y="8635867"/>
            <a:ext cx="16884000" cy="3311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g144f1996fd5_0_130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g144f1996fd5_0_181"/>
          <p:cNvCxnSpPr/>
          <p:nvPr/>
        </p:nvCxnSpPr>
        <p:spPr>
          <a:xfrm>
            <a:off x="1133867" y="12640000"/>
            <a:ext cx="22124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g144f1996fd5_0_181"/>
          <p:cNvCxnSpPr/>
          <p:nvPr/>
        </p:nvCxnSpPr>
        <p:spPr>
          <a:xfrm>
            <a:off x="1133867" y="1108400"/>
            <a:ext cx="22124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g144f1996fd5_0_181"/>
          <p:cNvSpPr txBox="1"/>
          <p:nvPr>
            <p:ph hasCustomPrompt="1" type="title"/>
          </p:nvPr>
        </p:nvSpPr>
        <p:spPr>
          <a:xfrm>
            <a:off x="2277200" y="3479600"/>
            <a:ext cx="19829700" cy="4102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0"/>
              <a:buFont typeface="Lato"/>
              <a:buNone/>
              <a:defRPr sz="25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g144f1996fd5_0_181"/>
          <p:cNvSpPr txBox="1"/>
          <p:nvPr>
            <p:ph idx="1" type="body"/>
          </p:nvPr>
        </p:nvSpPr>
        <p:spPr>
          <a:xfrm>
            <a:off x="2277200" y="7785200"/>
            <a:ext cx="19829700" cy="2857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5" name="Google Shape;65;g144f1996fd5_0_181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4f1996fd5_0_187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OR 2022 PPT+A4-02.png" id="69" name="Google Shape;69;g144f1996fd5_0_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24" y="0"/>
            <a:ext cx="24373553" cy="137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44f1996fd5_0_189"/>
          <p:cNvSpPr txBox="1"/>
          <p:nvPr>
            <p:ph idx="1" type="body"/>
          </p:nvPr>
        </p:nvSpPr>
        <p:spPr>
          <a:xfrm>
            <a:off x="1206499" y="3245786"/>
            <a:ext cx="21971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○"/>
              <a:defRPr/>
            </a:lvl2pPr>
            <a:lvl3pPr indent="-369189" lvl="2" marL="1371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■"/>
              <a:defRPr/>
            </a:lvl3pPr>
            <a:lvl4pPr indent="-369189" lvl="3" marL="1828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●"/>
              <a:defRPr/>
            </a:lvl4pPr>
            <a:lvl5pPr indent="-369189" lvl="4" marL="2286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○"/>
              <a:defRPr/>
            </a:lvl5pPr>
            <a:lvl6pPr indent="-369189" lvl="5" marL="2743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■"/>
              <a:defRPr/>
            </a:lvl6pPr>
            <a:lvl7pPr indent="-369189" lvl="6" marL="3200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●"/>
              <a:defRPr/>
            </a:lvl7pPr>
            <a:lvl8pPr indent="-369189" lvl="7" marL="3657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○"/>
              <a:defRPr/>
            </a:lvl8pPr>
            <a:lvl9pPr indent="-369189" lvl="8" marL="4114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■"/>
              <a:defRPr/>
            </a:lvl9pPr>
          </a:lstStyle>
          <a:p/>
        </p:txBody>
      </p:sp>
      <p:sp>
        <p:nvSpPr>
          <p:cNvPr id="71" name="Google Shape;71;g144f1996fd5_0_189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g144f1996fd5_0_189"/>
          <p:cNvSpPr txBox="1"/>
          <p:nvPr>
            <p:ph idx="12" type="sldNum"/>
          </p:nvPr>
        </p:nvSpPr>
        <p:spPr>
          <a:xfrm>
            <a:off x="12001499" y="13080999"/>
            <a:ext cx="36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44f1996fd5_0_137"/>
          <p:cNvCxnSpPr/>
          <p:nvPr/>
        </p:nvCxnSpPr>
        <p:spPr>
          <a:xfrm>
            <a:off x="1133867" y="1108400"/>
            <a:ext cx="22124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g144f1996fd5_0_137"/>
          <p:cNvCxnSpPr/>
          <p:nvPr/>
        </p:nvCxnSpPr>
        <p:spPr>
          <a:xfrm>
            <a:off x="1133867" y="12640000"/>
            <a:ext cx="22124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g144f1996fd5_0_137"/>
          <p:cNvSpPr txBox="1"/>
          <p:nvPr>
            <p:ph type="title"/>
          </p:nvPr>
        </p:nvSpPr>
        <p:spPr>
          <a:xfrm>
            <a:off x="1083800" y="4818200"/>
            <a:ext cx="22124700" cy="41121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g144f1996fd5_0_137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g144f1996fd5_0_142"/>
          <p:cNvCxnSpPr/>
          <p:nvPr/>
        </p:nvCxnSpPr>
        <p:spPr>
          <a:xfrm>
            <a:off x="6607265" y="1108400"/>
            <a:ext cx="1665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g144f1996fd5_0_142"/>
          <p:cNvCxnSpPr/>
          <p:nvPr/>
        </p:nvCxnSpPr>
        <p:spPr>
          <a:xfrm>
            <a:off x="6607265" y="12640000"/>
            <a:ext cx="16651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g144f1996fd5_0_142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g144f1996fd5_0_142"/>
          <p:cNvSpPr txBox="1"/>
          <p:nvPr>
            <p:ph type="title"/>
          </p:nvPr>
        </p:nvSpPr>
        <p:spPr>
          <a:xfrm>
            <a:off x="6400667" y="1535867"/>
            <a:ext cx="16857600" cy="1694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26" name="Google Shape;26;g144f1996fd5_0_142"/>
          <p:cNvSpPr txBox="1"/>
          <p:nvPr>
            <p:ph idx="1" type="body"/>
          </p:nvPr>
        </p:nvSpPr>
        <p:spPr>
          <a:xfrm>
            <a:off x="6426966" y="4255402"/>
            <a:ext cx="16857600" cy="800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7" name="Google Shape;27;g144f1996fd5_0_142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g144f1996fd5_0_149"/>
          <p:cNvCxnSpPr/>
          <p:nvPr/>
        </p:nvCxnSpPr>
        <p:spPr>
          <a:xfrm>
            <a:off x="6607265" y="1108400"/>
            <a:ext cx="1665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g144f1996fd5_0_149"/>
          <p:cNvCxnSpPr/>
          <p:nvPr/>
        </p:nvCxnSpPr>
        <p:spPr>
          <a:xfrm>
            <a:off x="6607265" y="12640000"/>
            <a:ext cx="16651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g144f1996fd5_0_149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g144f1996fd5_0_149"/>
          <p:cNvSpPr txBox="1"/>
          <p:nvPr>
            <p:ph type="title"/>
          </p:nvPr>
        </p:nvSpPr>
        <p:spPr>
          <a:xfrm>
            <a:off x="6400667" y="1535867"/>
            <a:ext cx="16857600" cy="1694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33" name="Google Shape;33;g144f1996fd5_0_149"/>
          <p:cNvSpPr txBox="1"/>
          <p:nvPr>
            <p:ph idx="1" type="body"/>
          </p:nvPr>
        </p:nvSpPr>
        <p:spPr>
          <a:xfrm>
            <a:off x="6400807" y="4273800"/>
            <a:ext cx="8190300" cy="800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" name="Google Shape;34;g144f1996fd5_0_149"/>
          <p:cNvSpPr txBox="1"/>
          <p:nvPr>
            <p:ph idx="2" type="body"/>
          </p:nvPr>
        </p:nvSpPr>
        <p:spPr>
          <a:xfrm>
            <a:off x="15068192" y="4273800"/>
            <a:ext cx="8190300" cy="800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5" name="Google Shape;35;g144f1996fd5_0_149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44f1996fd5_0_157"/>
          <p:cNvSpPr txBox="1"/>
          <p:nvPr>
            <p:ph type="title"/>
          </p:nvPr>
        </p:nvSpPr>
        <p:spPr>
          <a:xfrm>
            <a:off x="808800" y="1097533"/>
            <a:ext cx="22721700" cy="1705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9pPr>
          </a:lstStyle>
          <a:p/>
        </p:txBody>
      </p:sp>
      <p:sp>
        <p:nvSpPr>
          <p:cNvPr id="38" name="Google Shape;38;g144f1996fd5_0_157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g144f1996fd5_0_160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g144f1996fd5_0_160"/>
          <p:cNvSpPr txBox="1"/>
          <p:nvPr>
            <p:ph type="title"/>
          </p:nvPr>
        </p:nvSpPr>
        <p:spPr>
          <a:xfrm>
            <a:off x="852000" y="2497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" name="Google Shape;42;g144f1996fd5_0_160"/>
          <p:cNvSpPr txBox="1"/>
          <p:nvPr>
            <p:ph idx="1" type="body"/>
          </p:nvPr>
        </p:nvSpPr>
        <p:spPr>
          <a:xfrm>
            <a:off x="852000" y="4924810"/>
            <a:ext cx="7488000" cy="7483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3" name="Google Shape;43;g144f1996fd5_0_160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g144f1996fd5_0_165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g144f1996fd5_0_165"/>
          <p:cNvSpPr txBox="1"/>
          <p:nvPr>
            <p:ph type="title"/>
          </p:nvPr>
        </p:nvSpPr>
        <p:spPr>
          <a:xfrm>
            <a:off x="754942" y="1899042"/>
            <a:ext cx="16651200" cy="10227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144f1996fd5_0_165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44f1996fd5_0_169"/>
          <p:cNvSpPr/>
          <p:nvPr/>
        </p:nvSpPr>
        <p:spPr>
          <a:xfrm>
            <a:off x="12192000" y="333"/>
            <a:ext cx="12192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g144f1996fd5_0_169"/>
          <p:cNvCxnSpPr/>
          <p:nvPr/>
        </p:nvCxnSpPr>
        <p:spPr>
          <a:xfrm>
            <a:off x="13412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g144f1996fd5_0_169"/>
          <p:cNvSpPr txBox="1"/>
          <p:nvPr>
            <p:ph type="title"/>
          </p:nvPr>
        </p:nvSpPr>
        <p:spPr>
          <a:xfrm>
            <a:off x="708000" y="3726267"/>
            <a:ext cx="10787100" cy="35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g144f1996fd5_0_169"/>
          <p:cNvSpPr txBox="1"/>
          <p:nvPr>
            <p:ph idx="1" type="subTitle"/>
          </p:nvPr>
        </p:nvSpPr>
        <p:spPr>
          <a:xfrm>
            <a:off x="708000" y="7294322"/>
            <a:ext cx="10787100" cy="3588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144f1996fd5_0_169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>
                <a:solidFill>
                  <a:schemeClr val="lt1"/>
                </a:solidFill>
              </a:defRPr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g144f1996fd5_0_169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g144f1996fd5_0_176"/>
          <p:cNvCxnSpPr/>
          <p:nvPr/>
        </p:nvCxnSpPr>
        <p:spPr>
          <a:xfrm>
            <a:off x="1133867" y="12640000"/>
            <a:ext cx="22124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g144f1996fd5_0_176"/>
          <p:cNvCxnSpPr/>
          <p:nvPr/>
        </p:nvCxnSpPr>
        <p:spPr>
          <a:xfrm>
            <a:off x="1133862" y="1108400"/>
            <a:ext cx="48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g144f1996fd5_0_176"/>
          <p:cNvSpPr txBox="1"/>
          <p:nvPr>
            <p:ph idx="1" type="body"/>
          </p:nvPr>
        </p:nvSpPr>
        <p:spPr>
          <a:xfrm>
            <a:off x="874713" y="11269400"/>
            <a:ext cx="223695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59" name="Google Shape;59;g144f1996fd5_0_176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4f1996fd5_0_126"/>
          <p:cNvSpPr txBox="1"/>
          <p:nvPr>
            <p:ph type="title"/>
          </p:nvPr>
        </p:nvSpPr>
        <p:spPr>
          <a:xfrm>
            <a:off x="6400667" y="1535867"/>
            <a:ext cx="168576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Raleway"/>
              <a:buNone/>
              <a:defRPr b="1" sz="8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144f1996fd5_0_126"/>
          <p:cNvSpPr txBox="1"/>
          <p:nvPr>
            <p:ph idx="1" type="body"/>
          </p:nvPr>
        </p:nvSpPr>
        <p:spPr>
          <a:xfrm>
            <a:off x="6426966" y="4255402"/>
            <a:ext cx="16857600" cy="80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ato"/>
              <a:buChar char="●"/>
              <a:defRPr sz="4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○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■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●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○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■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●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○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Lato"/>
              <a:buChar char="■"/>
              <a:defRPr sz="3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144f1996fd5_0_126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hyperlink" Target="mailto:mariajesusgarcia88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OR 2022 PPT+A4_Mesa de trabajo 1-03.png" id="77" name="Google Shape;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" y="-1"/>
            <a:ext cx="24373552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>
            <p:ph idx="1" type="body"/>
          </p:nvPr>
        </p:nvSpPr>
        <p:spPr>
          <a:xfrm>
            <a:off x="1206500" y="11132566"/>
            <a:ext cx="219711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Helvetica Neue"/>
              <a:buNone/>
            </a:pPr>
            <a:r>
              <a:rPr lang="en-US" sz="3080">
                <a:latin typeface="Roboto"/>
                <a:ea typeface="Roboto"/>
                <a:cs typeface="Roboto"/>
                <a:sym typeface="Roboto"/>
              </a:rPr>
              <a:t>MJ García Anaya, R Ordoñez Marmolejo, MD Toledo Serrano, S Segado Guillot, MJ Polonio Ruiz.</a:t>
            </a:r>
            <a:endParaRPr sz="308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Helvetica Neue"/>
              <a:buNone/>
            </a:pPr>
            <a:r>
              <a:rPr lang="en-US" sz="3080">
                <a:latin typeface="Roboto"/>
                <a:ea typeface="Roboto"/>
                <a:cs typeface="Roboto"/>
                <a:sym typeface="Roboto"/>
              </a:rPr>
              <a:t>Hospital Universitario Virgen de la Victoria, Málaga.</a:t>
            </a:r>
            <a:endParaRPr sz="308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"/>
          <p:cNvSpPr txBox="1"/>
          <p:nvPr>
            <p:ph idx="4294967295" type="ctrTitle"/>
          </p:nvPr>
        </p:nvSpPr>
        <p:spPr>
          <a:xfrm>
            <a:off x="1206500" y="3408800"/>
            <a:ext cx="12553800" cy="46128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7000">
                <a:solidFill>
                  <a:schemeClr val="accent2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HYPOFRACTIONATED RADIOTHERAPY FOR THE PALLIATION OF ADVANCED H&amp;N CANCER.</a:t>
            </a:r>
            <a:endParaRPr sz="7000">
              <a:solidFill>
                <a:schemeClr val="accent2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4f1996fd5_0_241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25" name="Google Shape;225;g144f1996fd5_0_241"/>
          <p:cNvGraphicFramePr/>
          <p:nvPr/>
        </p:nvGraphicFramePr>
        <p:xfrm>
          <a:off x="7013338" y="4363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{C34B684F-6C39-4462-A2AA-AFF3BA7ED488}</a:tableStyleId>
              </a:tblPr>
              <a:tblGrid>
                <a:gridCol w="6172675"/>
                <a:gridCol w="4184750"/>
              </a:tblGrid>
              <a:tr h="1402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>
                          <a:solidFill>
                            <a:schemeClr val="accent5"/>
                          </a:solidFill>
                        </a:rPr>
                        <a:t>VOLUMEN DE TRATAMIENTO</a:t>
                      </a:r>
                      <a:endParaRPr b="1" sz="4000">
                        <a:solidFill>
                          <a:schemeClr val="accent5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/>
                        <a:t>n (%)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5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TUMOR 1º</a:t>
                      </a:r>
                      <a:endParaRPr b="1" sz="3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 33 (31.1)</a:t>
                      </a:r>
                      <a:endParaRPr sz="30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8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ENFERMEDAD GANGLIONAR</a:t>
                      </a:r>
                      <a:endParaRPr b="1" sz="3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41 (38.7)</a:t>
                      </a:r>
                      <a:endParaRPr sz="30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TUMOR 1º + ENFERMEDAD GANGLIONAR</a:t>
                      </a:r>
                      <a:endParaRPr b="1" sz="3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32 (30.2)</a:t>
                      </a:r>
                      <a:endParaRPr sz="30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6" name="Google Shape;226;g144f1996fd5_0_241"/>
          <p:cNvSpPr txBox="1"/>
          <p:nvPr/>
        </p:nvSpPr>
        <p:spPr>
          <a:xfrm>
            <a:off x="20962100" y="7080425"/>
            <a:ext cx="346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00b1b8b61_0_627"/>
          <p:cNvSpPr txBox="1"/>
          <p:nvPr>
            <p:ph type="title"/>
          </p:nvPr>
        </p:nvSpPr>
        <p:spPr>
          <a:xfrm>
            <a:off x="120644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2" name="Google Shape;232;g1500b1b8b61_0_627"/>
          <p:cNvGrpSpPr/>
          <p:nvPr/>
        </p:nvGrpSpPr>
        <p:grpSpPr>
          <a:xfrm>
            <a:off x="1206450" y="3502344"/>
            <a:ext cx="7896067" cy="7943648"/>
            <a:chOff x="198201" y="608463"/>
            <a:chExt cx="3791993" cy="3778012"/>
          </a:xfrm>
        </p:grpSpPr>
        <p:sp>
          <p:nvSpPr>
            <p:cNvPr id="233" name="Google Shape;233;g1500b1b8b61_0_627"/>
            <p:cNvSpPr/>
            <p:nvPr/>
          </p:nvSpPr>
          <p:spPr>
            <a:xfrm rot="-5400000">
              <a:off x="309251" y="853975"/>
              <a:ext cx="3515100" cy="35499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g1500b1b8b61_0_627"/>
            <p:cNvGrpSpPr/>
            <p:nvPr/>
          </p:nvGrpSpPr>
          <p:grpSpPr>
            <a:xfrm>
              <a:off x="1053388" y="1663807"/>
              <a:ext cx="1815900" cy="1815900"/>
              <a:chOff x="3664038" y="1694607"/>
              <a:chExt cx="1815900" cy="1815900"/>
            </a:xfrm>
          </p:grpSpPr>
          <p:sp>
            <p:nvSpPr>
              <p:cNvPr id="235" name="Google Shape;235;g1500b1b8b61_0_627"/>
              <p:cNvSpPr/>
              <p:nvPr/>
            </p:nvSpPr>
            <p:spPr>
              <a:xfrm>
                <a:off x="3664038" y="1694607"/>
                <a:ext cx="1815900" cy="1815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g1500b1b8b61_0_627"/>
              <p:cNvSpPr txBox="1"/>
              <p:nvPr/>
            </p:nvSpPr>
            <p:spPr>
              <a:xfrm>
                <a:off x="3820475" y="2246875"/>
                <a:ext cx="1535400" cy="7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DOSIS PRESCRITA</a:t>
                </a:r>
                <a:endParaRPr b="1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7" name="Google Shape;237;g1500b1b8b61_0_627"/>
            <p:cNvGrpSpPr/>
            <p:nvPr/>
          </p:nvGrpSpPr>
          <p:grpSpPr>
            <a:xfrm>
              <a:off x="198201" y="608463"/>
              <a:ext cx="1445602" cy="1331476"/>
              <a:chOff x="2859873" y="853971"/>
              <a:chExt cx="1068600" cy="1068600"/>
            </a:xfrm>
          </p:grpSpPr>
          <p:sp>
            <p:nvSpPr>
              <p:cNvPr id="238" name="Google Shape;238;g1500b1b8b61_0_627"/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g1500b1b8b61_0_627"/>
              <p:cNvSpPr txBox="1"/>
              <p:nvPr/>
            </p:nvSpPr>
            <p:spPr>
              <a:xfrm>
                <a:off x="2941443" y="1103798"/>
                <a:ext cx="834000" cy="65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30Gy: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57 pacientes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(53.8%)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0" name="Google Shape;240;g1500b1b8b61_0_627"/>
            <p:cNvGrpSpPr/>
            <p:nvPr/>
          </p:nvGrpSpPr>
          <p:grpSpPr>
            <a:xfrm>
              <a:off x="2544465" y="3096338"/>
              <a:ext cx="1445729" cy="1288090"/>
              <a:chOff x="5168651" y="3234281"/>
              <a:chExt cx="1114500" cy="1068600"/>
            </a:xfrm>
          </p:grpSpPr>
          <p:sp>
            <p:nvSpPr>
              <p:cNvPr id="241" name="Google Shape;241;g1500b1b8b61_0_627"/>
              <p:cNvSpPr/>
              <p:nvPr/>
            </p:nvSpPr>
            <p:spPr>
              <a:xfrm>
                <a:off x="5168651" y="3234281"/>
                <a:ext cx="11145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g1500b1b8b61_0_627"/>
              <p:cNvSpPr txBox="1"/>
              <p:nvPr/>
            </p:nvSpPr>
            <p:spPr>
              <a:xfrm>
                <a:off x="5260306" y="3402502"/>
                <a:ext cx="869700" cy="7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36Gy: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49 pacientes (46.2%)</a:t>
                </a:r>
                <a:endParaRPr b="1" sz="3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8b6d32530_0_27"/>
          <p:cNvSpPr txBox="1"/>
          <p:nvPr>
            <p:ph type="title"/>
          </p:nvPr>
        </p:nvSpPr>
        <p:spPr>
          <a:xfrm>
            <a:off x="120644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48" name="Google Shape;248;g158b6d32530_0_27"/>
          <p:cNvGrpSpPr/>
          <p:nvPr/>
        </p:nvGrpSpPr>
        <p:grpSpPr>
          <a:xfrm>
            <a:off x="1206450" y="3502344"/>
            <a:ext cx="7896067" cy="7943648"/>
            <a:chOff x="198201" y="608463"/>
            <a:chExt cx="3791993" cy="3778012"/>
          </a:xfrm>
        </p:grpSpPr>
        <p:sp>
          <p:nvSpPr>
            <p:cNvPr id="249" name="Google Shape;249;g158b6d32530_0_27"/>
            <p:cNvSpPr/>
            <p:nvPr/>
          </p:nvSpPr>
          <p:spPr>
            <a:xfrm rot="-5400000">
              <a:off x="309251" y="853975"/>
              <a:ext cx="3515100" cy="35499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g158b6d32530_0_27"/>
            <p:cNvGrpSpPr/>
            <p:nvPr/>
          </p:nvGrpSpPr>
          <p:grpSpPr>
            <a:xfrm>
              <a:off x="1053388" y="1663807"/>
              <a:ext cx="1815900" cy="1815900"/>
              <a:chOff x="3664038" y="1694607"/>
              <a:chExt cx="1815900" cy="1815900"/>
            </a:xfrm>
          </p:grpSpPr>
          <p:sp>
            <p:nvSpPr>
              <p:cNvPr id="251" name="Google Shape;251;g158b6d32530_0_27"/>
              <p:cNvSpPr/>
              <p:nvPr/>
            </p:nvSpPr>
            <p:spPr>
              <a:xfrm>
                <a:off x="3664038" y="1694607"/>
                <a:ext cx="1815900" cy="1815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g158b6d32530_0_27"/>
              <p:cNvSpPr txBox="1"/>
              <p:nvPr/>
            </p:nvSpPr>
            <p:spPr>
              <a:xfrm>
                <a:off x="3820475" y="2246875"/>
                <a:ext cx="1535400" cy="7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DOSIS PRESCRITA</a:t>
                </a:r>
                <a:endParaRPr b="1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3" name="Google Shape;253;g158b6d32530_0_27"/>
            <p:cNvGrpSpPr/>
            <p:nvPr/>
          </p:nvGrpSpPr>
          <p:grpSpPr>
            <a:xfrm>
              <a:off x="198201" y="608463"/>
              <a:ext cx="1445602" cy="1331476"/>
              <a:chOff x="2859873" y="853971"/>
              <a:chExt cx="1068600" cy="1068600"/>
            </a:xfrm>
          </p:grpSpPr>
          <p:sp>
            <p:nvSpPr>
              <p:cNvPr id="254" name="Google Shape;254;g158b6d32530_0_27"/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g158b6d32530_0_27"/>
              <p:cNvSpPr txBox="1"/>
              <p:nvPr/>
            </p:nvSpPr>
            <p:spPr>
              <a:xfrm>
                <a:off x="2941443" y="1103798"/>
                <a:ext cx="834000" cy="65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30Gy: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57 pacientes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(53.8%)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6" name="Google Shape;256;g158b6d32530_0_27"/>
            <p:cNvGrpSpPr/>
            <p:nvPr/>
          </p:nvGrpSpPr>
          <p:grpSpPr>
            <a:xfrm>
              <a:off x="2544465" y="3096338"/>
              <a:ext cx="1445729" cy="1288090"/>
              <a:chOff x="5168651" y="3234281"/>
              <a:chExt cx="1114500" cy="1068600"/>
            </a:xfrm>
          </p:grpSpPr>
          <p:sp>
            <p:nvSpPr>
              <p:cNvPr id="257" name="Google Shape;257;g158b6d32530_0_27"/>
              <p:cNvSpPr/>
              <p:nvPr/>
            </p:nvSpPr>
            <p:spPr>
              <a:xfrm>
                <a:off x="5168651" y="3234281"/>
                <a:ext cx="11145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g158b6d32530_0_27"/>
              <p:cNvSpPr txBox="1"/>
              <p:nvPr/>
            </p:nvSpPr>
            <p:spPr>
              <a:xfrm>
                <a:off x="5260306" y="3402502"/>
                <a:ext cx="869700" cy="7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36Gy: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49 pacientes (46.2%)</a:t>
                </a:r>
                <a:endParaRPr b="1" sz="3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59" name="Google Shape;259;g158b6d32530_0_27"/>
          <p:cNvSpPr txBox="1"/>
          <p:nvPr/>
        </p:nvSpPr>
        <p:spPr>
          <a:xfrm>
            <a:off x="11778775" y="5888250"/>
            <a:ext cx="11274600" cy="1939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95 pacientes (89.6%) recibieron la dosis prescrita.</a:t>
            </a:r>
            <a:endParaRPr b="1" sz="3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8b6d32530_0_43"/>
          <p:cNvSpPr txBox="1"/>
          <p:nvPr>
            <p:ph type="title"/>
          </p:nvPr>
        </p:nvSpPr>
        <p:spPr>
          <a:xfrm>
            <a:off x="120644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65" name="Google Shape;265;g158b6d32530_0_43"/>
          <p:cNvGrpSpPr/>
          <p:nvPr/>
        </p:nvGrpSpPr>
        <p:grpSpPr>
          <a:xfrm>
            <a:off x="1206450" y="3502344"/>
            <a:ext cx="7896067" cy="7943648"/>
            <a:chOff x="198201" y="608463"/>
            <a:chExt cx="3791993" cy="3778012"/>
          </a:xfrm>
        </p:grpSpPr>
        <p:sp>
          <p:nvSpPr>
            <p:cNvPr id="266" name="Google Shape;266;g158b6d32530_0_43"/>
            <p:cNvSpPr/>
            <p:nvPr/>
          </p:nvSpPr>
          <p:spPr>
            <a:xfrm rot="-5400000">
              <a:off x="309251" y="853975"/>
              <a:ext cx="3515100" cy="3549900"/>
            </a:xfrm>
            <a:prstGeom prst="ellipse">
              <a:avLst/>
            </a:prstGeom>
            <a:noFill/>
            <a:ln cap="flat" cmpd="sng" w="1905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7" name="Google Shape;267;g158b6d32530_0_43"/>
            <p:cNvGrpSpPr/>
            <p:nvPr/>
          </p:nvGrpSpPr>
          <p:grpSpPr>
            <a:xfrm>
              <a:off x="1053388" y="1663807"/>
              <a:ext cx="1815900" cy="1815900"/>
              <a:chOff x="3664038" y="1694607"/>
              <a:chExt cx="1815900" cy="1815900"/>
            </a:xfrm>
          </p:grpSpPr>
          <p:sp>
            <p:nvSpPr>
              <p:cNvPr id="268" name="Google Shape;268;g158b6d32530_0_43"/>
              <p:cNvSpPr/>
              <p:nvPr/>
            </p:nvSpPr>
            <p:spPr>
              <a:xfrm>
                <a:off x="3664038" y="1694607"/>
                <a:ext cx="1815900" cy="1815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g158b6d32530_0_43"/>
              <p:cNvSpPr txBox="1"/>
              <p:nvPr/>
            </p:nvSpPr>
            <p:spPr>
              <a:xfrm>
                <a:off x="3820475" y="2246875"/>
                <a:ext cx="1535400" cy="7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DOSIS PRESCRITA</a:t>
                </a:r>
                <a:endParaRPr b="1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70" name="Google Shape;270;g158b6d32530_0_43"/>
            <p:cNvGrpSpPr/>
            <p:nvPr/>
          </p:nvGrpSpPr>
          <p:grpSpPr>
            <a:xfrm>
              <a:off x="198201" y="608463"/>
              <a:ext cx="1445602" cy="1331476"/>
              <a:chOff x="2859873" y="853971"/>
              <a:chExt cx="1068600" cy="1068600"/>
            </a:xfrm>
          </p:grpSpPr>
          <p:sp>
            <p:nvSpPr>
              <p:cNvPr id="271" name="Google Shape;271;g158b6d32530_0_43"/>
              <p:cNvSpPr/>
              <p:nvPr/>
            </p:nvSpPr>
            <p:spPr>
              <a:xfrm>
                <a:off x="2859873" y="853971"/>
                <a:ext cx="10686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g158b6d32530_0_43"/>
              <p:cNvSpPr txBox="1"/>
              <p:nvPr/>
            </p:nvSpPr>
            <p:spPr>
              <a:xfrm>
                <a:off x="2941443" y="1103798"/>
                <a:ext cx="834000" cy="65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30Gy: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57 pacientes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(53.8%)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73" name="Google Shape;273;g158b6d32530_0_43"/>
            <p:cNvGrpSpPr/>
            <p:nvPr/>
          </p:nvGrpSpPr>
          <p:grpSpPr>
            <a:xfrm>
              <a:off x="2544465" y="3096338"/>
              <a:ext cx="1445729" cy="1288090"/>
              <a:chOff x="5168651" y="3234281"/>
              <a:chExt cx="1114500" cy="1068600"/>
            </a:xfrm>
          </p:grpSpPr>
          <p:sp>
            <p:nvSpPr>
              <p:cNvPr id="274" name="Google Shape;274;g158b6d32530_0_43"/>
              <p:cNvSpPr/>
              <p:nvPr/>
            </p:nvSpPr>
            <p:spPr>
              <a:xfrm>
                <a:off x="5168651" y="3234281"/>
                <a:ext cx="1114500" cy="1068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g158b6d32530_0_43"/>
              <p:cNvSpPr txBox="1"/>
              <p:nvPr/>
            </p:nvSpPr>
            <p:spPr>
              <a:xfrm>
                <a:off x="5260306" y="3402502"/>
                <a:ext cx="869700" cy="73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36Gy:</a:t>
                </a:r>
                <a:endParaRPr b="1" sz="2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49 pacientes (46.2%)</a:t>
                </a:r>
                <a:endParaRPr b="1" sz="3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276" name="Google Shape;276;g158b6d32530_0_43"/>
          <p:cNvPicPr preferRelativeResize="0"/>
          <p:nvPr/>
        </p:nvPicPr>
        <p:blipFill rotWithShape="1">
          <a:blip r:embed="rId3">
            <a:alphaModFix/>
          </a:blip>
          <a:srcRect b="0" l="0" r="0" t="3956"/>
          <a:stretch/>
        </p:blipFill>
        <p:spPr>
          <a:xfrm>
            <a:off x="13114150" y="848100"/>
            <a:ext cx="10805875" cy="1098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g158b6d32530_0_43"/>
          <p:cNvCxnSpPr/>
          <p:nvPr/>
        </p:nvCxnSpPr>
        <p:spPr>
          <a:xfrm>
            <a:off x="22655725" y="2381200"/>
            <a:ext cx="1192800" cy="24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g158b6d32530_0_43"/>
          <p:cNvCxnSpPr/>
          <p:nvPr/>
        </p:nvCxnSpPr>
        <p:spPr>
          <a:xfrm>
            <a:off x="22751125" y="2405050"/>
            <a:ext cx="0" cy="9064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g158b6d32530_0_43"/>
          <p:cNvCxnSpPr/>
          <p:nvPr/>
        </p:nvCxnSpPr>
        <p:spPr>
          <a:xfrm>
            <a:off x="23848525" y="2405050"/>
            <a:ext cx="0" cy="9064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g158b6d32530_0_43"/>
          <p:cNvCxnSpPr/>
          <p:nvPr/>
        </p:nvCxnSpPr>
        <p:spPr>
          <a:xfrm>
            <a:off x="22727225" y="11446000"/>
            <a:ext cx="1192800" cy="24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00b1b8b61_0_649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RESULTADOS: RESPUESTA CLÍNICA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86" name="Google Shape;286;g1500b1b8b61_0_649"/>
          <p:cNvGraphicFramePr/>
          <p:nvPr/>
        </p:nvGraphicFramePr>
        <p:xfrm>
          <a:off x="2469625" y="3722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{C34B684F-6C39-4462-A2AA-AFF3BA7ED488}</a:tableStyleId>
              </a:tblPr>
              <a:tblGrid>
                <a:gridCol w="3360775"/>
                <a:gridCol w="1895675"/>
                <a:gridCol w="2870525"/>
                <a:gridCol w="2725900"/>
              </a:tblGrid>
              <a:tr h="1149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accent3"/>
                          </a:solidFill>
                        </a:rPr>
                        <a:t>SÍNTOMA PRINCIPAL</a:t>
                      </a:r>
                      <a:endParaRPr b="1" sz="33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n (%)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NO PALIACIÓN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PALIACIÓN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DOLOR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54 (50.9)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10 (18.5%)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44 (81.5%)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1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ODINOFAGIA / DISFAGIA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22 (21.7)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(27.3%)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16 (72.7%)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DISFONÍA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9 (8.5)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(22.2%)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7 (77.8%)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SANGRADO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7 (6.6)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 (14.3%)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(85.7%)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DISNEA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(5.7)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 (16.7%)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5 (83.3%)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0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ÚLCERA CUTÁNEA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(3.8)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(50%)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(50%)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OTROS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(3.8)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0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(100%)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44f1996fd5_0_248"/>
          <p:cNvSpPr txBox="1"/>
          <p:nvPr>
            <p:ph idx="1" type="body"/>
          </p:nvPr>
        </p:nvSpPr>
        <p:spPr>
          <a:xfrm>
            <a:off x="15427975" y="6266400"/>
            <a:ext cx="7299300" cy="13545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79.2% de los pacientes presentaron paliación.</a:t>
            </a:r>
            <a:endParaRPr sz="5900">
              <a:solidFill>
                <a:schemeClr val="lt1"/>
              </a:solidFill>
            </a:endParaRPr>
          </a:p>
        </p:txBody>
      </p:sp>
      <p:sp>
        <p:nvSpPr>
          <p:cNvPr id="292" name="Google Shape;292;g144f1996fd5_0_248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RESULTADOS: RESPUESTA CLÍNICA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293" name="Google Shape;293;g144f1996fd5_0_248"/>
          <p:cNvGraphicFramePr/>
          <p:nvPr/>
        </p:nvGraphicFramePr>
        <p:xfrm>
          <a:off x="2469625" y="3722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{C34B684F-6C39-4462-A2AA-AFF3BA7ED488}</a:tableStyleId>
              </a:tblPr>
              <a:tblGrid>
                <a:gridCol w="3360775"/>
                <a:gridCol w="1895675"/>
                <a:gridCol w="2870525"/>
                <a:gridCol w="2725900"/>
              </a:tblGrid>
              <a:tr h="1149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accent3"/>
                          </a:solidFill>
                        </a:rPr>
                        <a:t>SÍNTOMA PRINCIPAL</a:t>
                      </a:r>
                      <a:endParaRPr b="1" sz="33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n (%)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NO PALIACIÓN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3"/>
                          </a:solidFill>
                        </a:rPr>
                        <a:t>PALIACIÓN</a:t>
                      </a:r>
                      <a:endParaRPr b="1" sz="3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DOLOR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54 (50.9)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10 (18.5%)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44 (81.5%)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1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ODINOFAGIA / DISFAGIA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22 (21.7)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(27.3%)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16 (72.7%)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DISFONÍA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9 (8.5)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(22.2%)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7 (77.8%)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SANGRADO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7 (6.6)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 (14.3%)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(85.7%)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DISNEA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6 (5.7)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1 (16.7%)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5 (83.3%)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0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ÚLCERA CUTÁNEA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(3.8)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(50%)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2 (50%)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9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accent2"/>
                          </a:solidFill>
                        </a:rPr>
                        <a:t>OTROS</a:t>
                      </a:r>
                      <a:endParaRPr b="1" sz="3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(3.8)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0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300">
                          <a:solidFill>
                            <a:schemeClr val="dk1"/>
                          </a:solidFill>
                        </a:rPr>
                        <a:t>4 (100%)</a:t>
                      </a:r>
                      <a:endParaRPr b="1" sz="33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4f1996fd5_0_228"/>
          <p:cNvSpPr txBox="1"/>
          <p:nvPr>
            <p:ph idx="1" type="body"/>
          </p:nvPr>
        </p:nvSpPr>
        <p:spPr>
          <a:xfrm>
            <a:off x="1206499" y="3245640"/>
            <a:ext cx="10333200" cy="8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"/>
              <a:buChar char="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Factores asociados con la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respuesta paliativa</a:t>
            </a: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 en el análisis univariante fueron: </a:t>
            </a:r>
            <a:br>
              <a:rPr lang="en-US" sz="3000">
                <a:latin typeface="Roboto"/>
                <a:ea typeface="Roboto"/>
                <a:cs typeface="Roboto"/>
                <a:sym typeface="Roboto"/>
              </a:rPr>
            </a:b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5" marL="2743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"/>
              <a:buChar char="■"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Dosis &gt; 30 Gy</a:t>
            </a: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   (p=0.01) 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-419100" lvl="5" marL="2743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"/>
              <a:buChar char="■"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ECOG 0-1  </a:t>
            </a:r>
            <a:r>
              <a:rPr b="1" lang="en-US" sz="3000">
                <a:latin typeface="Roboto"/>
                <a:ea typeface="Roboto"/>
                <a:cs typeface="Roboto"/>
                <a:sym typeface="Roboto"/>
              </a:rPr>
              <a:t>      (p=0.01) 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34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"/>
              <a:buChar char="●"/>
            </a:pPr>
            <a:r>
              <a:rPr lang="en-US" sz="3000">
                <a:latin typeface="Roboto"/>
                <a:ea typeface="Roboto"/>
                <a:cs typeface="Roboto"/>
                <a:sym typeface="Roboto"/>
              </a:rPr>
              <a:t>Estos resultados se confirmaron en el análisis multivariante.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99" name="Google Shape;299;g144f1996fd5_0_228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0" name="Google Shape;300;g144f1996fd5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6825" y="2476700"/>
            <a:ext cx="11611925" cy="92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00e33aae6_0_1354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RESULTADOS: Supervivencia</a:t>
            </a:r>
            <a:endParaRPr/>
          </a:p>
        </p:txBody>
      </p:sp>
      <p:grpSp>
        <p:nvGrpSpPr>
          <p:cNvPr id="306" name="Google Shape;306;g1500e33aae6_0_1354"/>
          <p:cNvGrpSpPr/>
          <p:nvPr/>
        </p:nvGrpSpPr>
        <p:grpSpPr>
          <a:xfrm>
            <a:off x="2681627" y="3269421"/>
            <a:ext cx="8214630" cy="7800301"/>
            <a:chOff x="1273525" y="3752025"/>
            <a:chExt cx="7971499" cy="7746078"/>
          </a:xfrm>
        </p:grpSpPr>
        <p:pic>
          <p:nvPicPr>
            <p:cNvPr id="307" name="Google Shape;307;g1500e33aae6_0_1354"/>
            <p:cNvPicPr preferRelativeResize="0"/>
            <p:nvPr/>
          </p:nvPicPr>
          <p:blipFill rotWithShape="1">
            <a:blip r:embed="rId3">
              <a:alphaModFix/>
            </a:blip>
            <a:srcRect b="2193" l="0" r="23687" t="5256"/>
            <a:stretch/>
          </p:blipFill>
          <p:spPr>
            <a:xfrm>
              <a:off x="1273525" y="3752025"/>
              <a:ext cx="7971499" cy="7746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g1500e33aae6_0_1354"/>
            <p:cNvSpPr txBox="1"/>
            <p:nvPr/>
          </p:nvSpPr>
          <p:spPr>
            <a:xfrm>
              <a:off x="4967904" y="4177627"/>
              <a:ext cx="3963300" cy="920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Mediana OS: 7 m</a:t>
              </a:r>
              <a:endParaRPr b="1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9" name="Google Shape;309;g1500e33aae6_0_1354"/>
          <p:cNvSpPr txBox="1"/>
          <p:nvPr/>
        </p:nvSpPr>
        <p:spPr>
          <a:xfrm>
            <a:off x="9885300" y="10715025"/>
            <a:ext cx="4613400" cy="1279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Mediana de seguimiento 6.92 m</a:t>
            </a:r>
            <a:endParaRPr b="1" sz="3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8b6d32530_0_65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RESULTADOS: Supervivencia</a:t>
            </a:r>
            <a:endParaRPr/>
          </a:p>
        </p:txBody>
      </p:sp>
      <p:grpSp>
        <p:nvGrpSpPr>
          <p:cNvPr id="315" name="Google Shape;315;g158b6d32530_0_65"/>
          <p:cNvGrpSpPr/>
          <p:nvPr/>
        </p:nvGrpSpPr>
        <p:grpSpPr>
          <a:xfrm>
            <a:off x="13229936" y="3120612"/>
            <a:ext cx="8214631" cy="8187765"/>
            <a:chOff x="14851200" y="3693175"/>
            <a:chExt cx="7971500" cy="7863778"/>
          </a:xfrm>
        </p:grpSpPr>
        <p:pic>
          <p:nvPicPr>
            <p:cNvPr id="316" name="Google Shape;316;g158b6d32530_0_65"/>
            <p:cNvPicPr preferRelativeResize="0"/>
            <p:nvPr/>
          </p:nvPicPr>
          <p:blipFill rotWithShape="1">
            <a:blip r:embed="rId3">
              <a:alphaModFix/>
            </a:blip>
            <a:srcRect b="6263" l="0" r="23442" t="4002"/>
            <a:stretch/>
          </p:blipFill>
          <p:spPr>
            <a:xfrm>
              <a:off x="14851200" y="3693175"/>
              <a:ext cx="7971500" cy="7863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g158b6d32530_0_65"/>
            <p:cNvSpPr txBox="1"/>
            <p:nvPr/>
          </p:nvSpPr>
          <p:spPr>
            <a:xfrm>
              <a:off x="17472850" y="4139175"/>
              <a:ext cx="4882200" cy="920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Mediana PFS: 4.63 m</a:t>
              </a:r>
              <a:endParaRPr b="1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" name="Google Shape;318;g158b6d32530_0_65"/>
          <p:cNvGrpSpPr/>
          <p:nvPr/>
        </p:nvGrpSpPr>
        <p:grpSpPr>
          <a:xfrm>
            <a:off x="2681627" y="3269421"/>
            <a:ext cx="8214630" cy="7800301"/>
            <a:chOff x="1273525" y="3752025"/>
            <a:chExt cx="7971499" cy="7746078"/>
          </a:xfrm>
        </p:grpSpPr>
        <p:pic>
          <p:nvPicPr>
            <p:cNvPr id="319" name="Google Shape;319;g158b6d32530_0_65"/>
            <p:cNvPicPr preferRelativeResize="0"/>
            <p:nvPr/>
          </p:nvPicPr>
          <p:blipFill rotWithShape="1">
            <a:blip r:embed="rId4">
              <a:alphaModFix/>
            </a:blip>
            <a:srcRect b="2193" l="0" r="23687" t="5256"/>
            <a:stretch/>
          </p:blipFill>
          <p:spPr>
            <a:xfrm>
              <a:off x="1273525" y="3752025"/>
              <a:ext cx="7971499" cy="7746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g158b6d32530_0_65"/>
            <p:cNvSpPr txBox="1"/>
            <p:nvPr/>
          </p:nvSpPr>
          <p:spPr>
            <a:xfrm>
              <a:off x="4967904" y="4177627"/>
              <a:ext cx="3963300" cy="920100"/>
            </a:xfrm>
            <a:prstGeom prst="rect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Mediana OS: 7 m</a:t>
              </a:r>
              <a:endParaRPr b="1" sz="3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1" name="Google Shape;321;g158b6d32530_0_65"/>
          <p:cNvSpPr txBox="1"/>
          <p:nvPr/>
        </p:nvSpPr>
        <p:spPr>
          <a:xfrm>
            <a:off x="9885300" y="10715025"/>
            <a:ext cx="4613400" cy="12792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Mediana de seguimiento 6.92 m</a:t>
            </a:r>
            <a:endParaRPr b="1" sz="3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4f1996fd5_0_195"/>
          <p:cNvSpPr txBox="1"/>
          <p:nvPr>
            <p:ph idx="1" type="body"/>
          </p:nvPr>
        </p:nvSpPr>
        <p:spPr>
          <a:xfrm>
            <a:off x="1206499" y="3748025"/>
            <a:ext cx="10977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FACTORES PRONÓSTICOS.</a:t>
            </a:r>
            <a:endParaRPr sz="6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Helvetica Neue"/>
              <a:buNone/>
            </a:pPr>
            <a:r>
              <a:t/>
            </a:r>
            <a:endParaRPr sz="1440"/>
          </a:p>
        </p:txBody>
      </p:sp>
      <p:sp>
        <p:nvSpPr>
          <p:cNvPr id="327" name="Google Shape;327;g144f1996fd5_0_195"/>
          <p:cNvSpPr txBox="1"/>
          <p:nvPr>
            <p:ph type="title"/>
          </p:nvPr>
        </p:nvSpPr>
        <p:spPr>
          <a:xfrm>
            <a:off x="1206499" y="-1378775"/>
            <a:ext cx="110967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RESULTADOS: </a:t>
            </a:r>
            <a:endParaRPr/>
          </a:p>
        </p:txBody>
      </p:sp>
      <p:sp>
        <p:nvSpPr>
          <p:cNvPr id="328" name="Google Shape;328;g144f1996fd5_0_195"/>
          <p:cNvSpPr txBox="1"/>
          <p:nvPr/>
        </p:nvSpPr>
        <p:spPr>
          <a:xfrm>
            <a:off x="1336050" y="4122525"/>
            <a:ext cx="10227600" cy="7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dk2"/>
                </a:solidFill>
              </a:rPr>
            </a:b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"/>
              <a:buChar char="●"/>
            </a:pPr>
            <a:r>
              <a:rPr b="1" lang="en-US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Factores pronósticos independientes de supervivencia:</a:t>
            </a:r>
            <a:br>
              <a:rPr b="1" lang="en-US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2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■"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Respuesta paliativa</a:t>
            </a:r>
            <a:r>
              <a:rPr b="1" lang="en-US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(p=0.01)</a:t>
            </a: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2" marL="1371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■"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Dosis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&gt;30Gy</a:t>
            </a:r>
            <a:r>
              <a:rPr lang="en-US" sz="3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3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      (p=0.01) </a:t>
            </a:r>
            <a:endParaRPr sz="3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9" name="Google Shape;329;g144f1996fd5_0_195"/>
          <p:cNvGrpSpPr/>
          <p:nvPr/>
        </p:nvGrpSpPr>
        <p:grpSpPr>
          <a:xfrm>
            <a:off x="12303208" y="1427033"/>
            <a:ext cx="11096732" cy="10042319"/>
            <a:chOff x="4655450" y="474025"/>
            <a:chExt cx="4419600" cy="4315750"/>
          </a:xfrm>
        </p:grpSpPr>
        <p:pic>
          <p:nvPicPr>
            <p:cNvPr id="330" name="Google Shape;330;g144f1996fd5_0_195"/>
            <p:cNvPicPr preferRelativeResize="0"/>
            <p:nvPr/>
          </p:nvPicPr>
          <p:blipFill rotWithShape="1">
            <a:blip r:embed="rId3">
              <a:alphaModFix/>
            </a:blip>
            <a:srcRect b="0" l="0" r="0" t="2714"/>
            <a:stretch/>
          </p:blipFill>
          <p:spPr>
            <a:xfrm>
              <a:off x="4655450" y="474025"/>
              <a:ext cx="4419600" cy="4315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1" name="Google Shape;331;g144f1996fd5_0_195"/>
            <p:cNvCxnSpPr/>
            <p:nvPr/>
          </p:nvCxnSpPr>
          <p:spPr>
            <a:xfrm>
              <a:off x="7442150" y="4719350"/>
              <a:ext cx="219900" cy="7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g144f1996fd5_0_195"/>
            <p:cNvCxnSpPr/>
            <p:nvPr/>
          </p:nvCxnSpPr>
          <p:spPr>
            <a:xfrm>
              <a:off x="4810975" y="3247400"/>
              <a:ext cx="4174200" cy="7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g144f1996fd5_0_195"/>
            <p:cNvCxnSpPr/>
            <p:nvPr/>
          </p:nvCxnSpPr>
          <p:spPr>
            <a:xfrm>
              <a:off x="4843100" y="3739400"/>
              <a:ext cx="4149300" cy="10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g144f1996fd5_0_195"/>
            <p:cNvCxnSpPr/>
            <p:nvPr/>
          </p:nvCxnSpPr>
          <p:spPr>
            <a:xfrm>
              <a:off x="4825125" y="3254475"/>
              <a:ext cx="0" cy="488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g144f1996fd5_0_195"/>
            <p:cNvCxnSpPr/>
            <p:nvPr/>
          </p:nvCxnSpPr>
          <p:spPr>
            <a:xfrm>
              <a:off x="8985175" y="3254475"/>
              <a:ext cx="14100" cy="488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g144f1996fd5_0_195"/>
            <p:cNvCxnSpPr/>
            <p:nvPr/>
          </p:nvCxnSpPr>
          <p:spPr>
            <a:xfrm>
              <a:off x="4823600" y="4287575"/>
              <a:ext cx="4174200" cy="7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g144f1996fd5_0_195"/>
            <p:cNvCxnSpPr/>
            <p:nvPr/>
          </p:nvCxnSpPr>
          <p:spPr>
            <a:xfrm>
              <a:off x="4855725" y="4779575"/>
              <a:ext cx="4149300" cy="10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g144f1996fd5_0_195"/>
            <p:cNvCxnSpPr/>
            <p:nvPr/>
          </p:nvCxnSpPr>
          <p:spPr>
            <a:xfrm>
              <a:off x="4837750" y="4294650"/>
              <a:ext cx="0" cy="488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g144f1996fd5_0_195"/>
            <p:cNvCxnSpPr/>
            <p:nvPr/>
          </p:nvCxnSpPr>
          <p:spPr>
            <a:xfrm>
              <a:off x="8997800" y="4294650"/>
              <a:ext cx="14100" cy="488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idx="1" type="body"/>
          </p:nvPr>
        </p:nvSpPr>
        <p:spPr>
          <a:xfrm>
            <a:off x="1206500" y="3946800"/>
            <a:ext cx="14492100" cy="74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pacientes con cáncer H&amp;N incurable tienen un mal pronóstico.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menudo requieren una terapia paliativa dirigida al tumor para aliviar síntomas.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RT puede ser una opción para mitigar los síntomas relacionados con la enfermedad.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dosis total y el fraccionamiento óptimos de la RT en el entorno paliativo no están bien definidos.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85" name="Google Shape;85;p2"/>
          <p:cNvSpPr txBox="1"/>
          <p:nvPr>
            <p:ph type="title"/>
          </p:nvPr>
        </p:nvSpPr>
        <p:spPr>
          <a:xfrm>
            <a:off x="1206498" y="-1378765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</a:rPr>
              <a:t>INTRODUCCIÓN</a:t>
            </a:r>
            <a:endParaRPr b="1" i="0" sz="8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0" l="21786" r="21786" t="0"/>
          <a:stretch/>
        </p:blipFill>
        <p:spPr>
          <a:xfrm>
            <a:off x="16716800" y="3420450"/>
            <a:ext cx="6209050" cy="82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4f1996fd5_0_215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6700">
                <a:solidFill>
                  <a:schemeClr val="dk1"/>
                </a:solidFill>
              </a:rPr>
              <a:t>RESULTADOS: SG estratificado por paliación</a:t>
            </a:r>
            <a:endParaRPr sz="5800">
              <a:solidFill>
                <a:schemeClr val="dk1"/>
              </a:solidFill>
            </a:endParaRPr>
          </a:p>
        </p:txBody>
      </p:sp>
      <p:pic>
        <p:nvPicPr>
          <p:cNvPr id="345" name="Google Shape;345;g144f1996fd5_0_215"/>
          <p:cNvPicPr preferRelativeResize="0"/>
          <p:nvPr/>
        </p:nvPicPr>
        <p:blipFill rotWithShape="1">
          <a:blip r:embed="rId3">
            <a:alphaModFix/>
          </a:blip>
          <a:srcRect b="0" l="0" r="19601" t="0"/>
          <a:stretch/>
        </p:blipFill>
        <p:spPr>
          <a:xfrm>
            <a:off x="2422250" y="3369875"/>
            <a:ext cx="8449625" cy="85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44f1996fd5_0_215"/>
          <p:cNvSpPr txBox="1"/>
          <p:nvPr/>
        </p:nvSpPr>
        <p:spPr>
          <a:xfrm>
            <a:off x="12684775" y="6380400"/>
            <a:ext cx="8449500" cy="2031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Roboto"/>
                <a:ea typeface="Roboto"/>
                <a:cs typeface="Roboto"/>
                <a:sym typeface="Roboto"/>
              </a:rPr>
              <a:t>Mediana de OS: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Roboto"/>
              <a:buChar char="-"/>
            </a:pPr>
            <a:r>
              <a:rPr b="1" lang="en-US" sz="4000">
                <a:latin typeface="Roboto"/>
                <a:ea typeface="Roboto"/>
                <a:cs typeface="Roboto"/>
                <a:sym typeface="Roboto"/>
              </a:rPr>
              <a:t>Respuesta paliativa:        18.84 m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Roboto"/>
              <a:buChar char="-"/>
            </a:pPr>
            <a:r>
              <a:rPr b="1" lang="en-US" sz="4000">
                <a:latin typeface="Roboto"/>
                <a:ea typeface="Roboto"/>
                <a:cs typeface="Roboto"/>
                <a:sym typeface="Roboto"/>
              </a:rPr>
              <a:t>No respuesta paliativa:        7.4 m</a:t>
            </a:r>
            <a:endParaRPr b="1" sz="4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g144f1996fd5_0_215"/>
          <p:cNvSpPr txBox="1"/>
          <p:nvPr/>
        </p:nvSpPr>
        <p:spPr>
          <a:xfrm>
            <a:off x="8367375" y="9131850"/>
            <a:ext cx="1741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Respuesta paliativa</a:t>
            </a:r>
            <a:endParaRPr b="1" sz="25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g144f1996fd5_0_215"/>
          <p:cNvSpPr txBox="1"/>
          <p:nvPr/>
        </p:nvSpPr>
        <p:spPr>
          <a:xfrm>
            <a:off x="3641550" y="9561350"/>
            <a:ext cx="18393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No respuesta paliativa</a:t>
            </a:r>
            <a:endParaRPr b="1" sz="25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g144f1996fd5_0_215"/>
          <p:cNvSpPr txBox="1"/>
          <p:nvPr/>
        </p:nvSpPr>
        <p:spPr>
          <a:xfrm>
            <a:off x="9225975" y="3827800"/>
            <a:ext cx="1278300" cy="7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Roboto"/>
                <a:ea typeface="Roboto"/>
                <a:cs typeface="Roboto"/>
                <a:sym typeface="Roboto"/>
              </a:rPr>
              <a:t>p=0.01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00b1b8b61_0_1190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6700">
                <a:solidFill>
                  <a:schemeClr val="dk1"/>
                </a:solidFill>
              </a:rPr>
              <a:t>RESULTADOS: SG estratificado por dosis</a:t>
            </a:r>
            <a:endParaRPr sz="5800">
              <a:solidFill>
                <a:schemeClr val="dk1"/>
              </a:solidFill>
            </a:endParaRPr>
          </a:p>
        </p:txBody>
      </p:sp>
      <p:pic>
        <p:nvPicPr>
          <p:cNvPr id="355" name="Google Shape;355;g1500b1b8b61_0_1190"/>
          <p:cNvPicPr preferRelativeResize="0"/>
          <p:nvPr/>
        </p:nvPicPr>
        <p:blipFill rotWithShape="1">
          <a:blip r:embed="rId3">
            <a:alphaModFix/>
          </a:blip>
          <a:srcRect b="0" l="0" r="23716" t="2553"/>
          <a:stretch/>
        </p:blipFill>
        <p:spPr>
          <a:xfrm>
            <a:off x="2331225" y="3269425"/>
            <a:ext cx="8492275" cy="848635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500b1b8b61_0_1190"/>
          <p:cNvSpPr txBox="1"/>
          <p:nvPr/>
        </p:nvSpPr>
        <p:spPr>
          <a:xfrm>
            <a:off x="12756400" y="6200550"/>
            <a:ext cx="6493200" cy="2031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Mediana de OS:</a:t>
            </a:r>
            <a:endParaRPr b="1" sz="4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Char char="-"/>
            </a:pPr>
            <a:r>
              <a:rPr b="1" lang="en-US" sz="4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Dosis &gt;30Gy:      26.37 m</a:t>
            </a:r>
            <a:endParaRPr b="1" sz="4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"/>
              <a:buChar char="-"/>
            </a:pPr>
            <a:r>
              <a:rPr b="1" lang="en-US" sz="4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Dosis ≤ 30Gy:      9.52  m</a:t>
            </a:r>
            <a:endParaRPr b="1" sz="4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1500b1b8b61_0_1190"/>
          <p:cNvSpPr txBox="1"/>
          <p:nvPr/>
        </p:nvSpPr>
        <p:spPr>
          <a:xfrm>
            <a:off x="8400925" y="9346650"/>
            <a:ext cx="12783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&gt;30Gy</a:t>
            </a:r>
            <a:endParaRPr b="1" sz="30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1500b1b8b61_0_1190"/>
          <p:cNvSpPr txBox="1"/>
          <p:nvPr/>
        </p:nvSpPr>
        <p:spPr>
          <a:xfrm>
            <a:off x="3851850" y="10062150"/>
            <a:ext cx="1278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≤30Gy</a:t>
            </a:r>
            <a:endParaRPr b="1" sz="3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1500b1b8b61_0_1190"/>
          <p:cNvSpPr txBox="1"/>
          <p:nvPr/>
        </p:nvSpPr>
        <p:spPr>
          <a:xfrm>
            <a:off x="9225975" y="3827800"/>
            <a:ext cx="1278300" cy="7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Roboto"/>
                <a:ea typeface="Roboto"/>
                <a:cs typeface="Roboto"/>
                <a:sym typeface="Roboto"/>
              </a:rPr>
              <a:t>p=0.01</a:t>
            </a:r>
            <a:endParaRPr b="1"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4f1996fd5_0_255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TOXICIDAD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365" name="Google Shape;365;g144f1996fd5_0_255"/>
          <p:cNvGraphicFramePr/>
          <p:nvPr/>
        </p:nvGraphicFramePr>
        <p:xfrm>
          <a:off x="5185300" y="494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{C34B684F-6C39-4462-A2AA-AFF3BA7ED488}</a:tableStyleId>
              </a:tblPr>
              <a:tblGrid>
                <a:gridCol w="2802700"/>
                <a:gridCol w="2802700"/>
                <a:gridCol w="2802700"/>
                <a:gridCol w="2802700"/>
                <a:gridCol w="2802700"/>
              </a:tblGrid>
              <a:tr h="148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TOXICIDAD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(CTCAE)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GRADO 0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GRADO 1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GRADO 2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GRADO 3</a:t>
                      </a:r>
                      <a:endParaRPr b="1" sz="3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ODINOFAGIA</a:t>
                      </a:r>
                      <a:endParaRPr b="1" sz="34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47 (44.3%)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32 (30.2%)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 (21.7%)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 (3.8%)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MUCOSITIS</a:t>
                      </a:r>
                      <a:endParaRPr b="1" sz="34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57 (53.8%)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 (9.4%)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 (19.8%)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 (17%)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3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EPITELITIS</a:t>
                      </a:r>
                      <a:endParaRPr b="1" sz="34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64 (60.4%)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 (27.4%)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 (12.3%)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b="1" sz="3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00b1b8b61_0_655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CONCLUSIONES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1" name="Google Shape;371;g1500b1b8b61_0_655"/>
          <p:cNvSpPr txBox="1"/>
          <p:nvPr/>
        </p:nvSpPr>
        <p:spPr>
          <a:xfrm>
            <a:off x="6359670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Este esquema de RT dio lugar a un excelente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cumplimiento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a una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paliación eficaz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una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toxicidad aceptable. </a:t>
            </a:r>
            <a:b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00e33aae6_0_516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CONCLUSIONES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7" name="Google Shape;377;g1500e33aae6_0_516"/>
          <p:cNvSpPr txBox="1"/>
          <p:nvPr/>
        </p:nvSpPr>
        <p:spPr>
          <a:xfrm>
            <a:off x="6359670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Este esquema de RT dio lugar a un excelente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cumplimiento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a una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paliación eficaz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una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toxicidad aceptable. </a:t>
            </a:r>
            <a:b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g1500e33aae6_0_516"/>
          <p:cNvSpPr txBox="1"/>
          <p:nvPr/>
        </p:nvSpPr>
        <p:spPr>
          <a:xfrm>
            <a:off x="12747066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dosis de radioterapia parece ser un factor predictivo de paliación.</a:t>
            </a:r>
            <a:r>
              <a:rPr b="1"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rgbClr val="0051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00e33aae6_0_532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CONCLUSIONES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g1500e33aae6_0_532"/>
          <p:cNvSpPr txBox="1"/>
          <p:nvPr/>
        </p:nvSpPr>
        <p:spPr>
          <a:xfrm>
            <a:off x="6359670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Este esquema de RT dio lugar a un excelente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cumplimiento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a una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paliación eficaz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una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toxicidad aceptable. </a:t>
            </a:r>
            <a:b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g1500e33aae6_0_532"/>
          <p:cNvSpPr txBox="1"/>
          <p:nvPr/>
        </p:nvSpPr>
        <p:spPr>
          <a:xfrm>
            <a:off x="12747066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dosis de radioterapia parece ser un factor predictivo de paliación.</a:t>
            </a:r>
            <a:r>
              <a:rPr b="1"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rgbClr val="0051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g1500e33aae6_0_532"/>
          <p:cNvSpPr txBox="1"/>
          <p:nvPr/>
        </p:nvSpPr>
        <p:spPr>
          <a:xfrm>
            <a:off x="6359625" y="7915964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dosis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respuesta paliativa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asocian de forma independiente con 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SG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00e33aae6_0_524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CONCLUSIONES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2" name="Google Shape;392;g1500e33aae6_0_524"/>
          <p:cNvSpPr txBox="1"/>
          <p:nvPr/>
        </p:nvSpPr>
        <p:spPr>
          <a:xfrm>
            <a:off x="6359670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Este esquema de RT dio lugar a un excelente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cumplimiento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a una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paliación eficaz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 una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toxicidad aceptable. </a:t>
            </a:r>
            <a:b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1500e33aae6_0_524"/>
          <p:cNvSpPr txBox="1"/>
          <p:nvPr/>
        </p:nvSpPr>
        <p:spPr>
          <a:xfrm>
            <a:off x="12747066" y="3752775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dosis de radioterapia parece ser un factor predictivo de paliación.</a:t>
            </a:r>
            <a:r>
              <a:rPr b="1"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3000">
                <a:solidFill>
                  <a:srgbClr val="00517C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000">
              <a:solidFill>
                <a:srgbClr val="0051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g1500e33aae6_0_524"/>
          <p:cNvSpPr txBox="1"/>
          <p:nvPr/>
        </p:nvSpPr>
        <p:spPr>
          <a:xfrm>
            <a:off x="6359625" y="7915964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dosis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 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respuesta paliativa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asocian de forma independiente con la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SG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g1500e33aae6_0_524"/>
          <p:cNvSpPr txBox="1"/>
          <p:nvPr/>
        </p:nvSpPr>
        <p:spPr>
          <a:xfrm>
            <a:off x="12747066" y="7915964"/>
            <a:ext cx="5277300" cy="343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necesitan estudios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prospectivos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para identificar qué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pacientes 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 cáncer de HN deben ser tratados con una </a:t>
            </a: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dosis más alta de RT paliativa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1500e33aae6_0_6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100" y="3833013"/>
            <a:ext cx="13866450" cy="66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500e33aae6_0_609"/>
          <p:cNvSpPr txBox="1"/>
          <p:nvPr/>
        </p:nvSpPr>
        <p:spPr>
          <a:xfrm>
            <a:off x="4288200" y="1355475"/>
            <a:ext cx="16125300" cy="10314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¡ MUCHAS GRACIAS POR VUESTRA ATENCIÓN !</a:t>
            </a:r>
            <a:endParaRPr b="1" sz="55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g1500e33aae6_0_609"/>
          <p:cNvSpPr txBox="1"/>
          <p:nvPr/>
        </p:nvSpPr>
        <p:spPr>
          <a:xfrm>
            <a:off x="16835350" y="5269150"/>
            <a:ext cx="6464400" cy="381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5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mariajesusgarcia88@gmail.com</a:t>
            </a:r>
            <a:r>
              <a:rPr b="1"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Oncología Radioterápica,</a:t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Hospital Universitario Virgen de la Victoria.</a:t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Campus Universitario de Teatinos S/N, 29010, Málaga.</a:t>
            </a:r>
            <a:endParaRPr b="1"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4ec0248d8_0_0"/>
          <p:cNvSpPr txBox="1"/>
          <p:nvPr>
            <p:ph idx="1" type="body"/>
          </p:nvPr>
        </p:nvSpPr>
        <p:spPr>
          <a:xfrm>
            <a:off x="1312800" y="7175825"/>
            <a:ext cx="219711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800">
                <a:solidFill>
                  <a:schemeClr val="accent3"/>
                </a:solidFill>
              </a:rPr>
              <a:t>Respuesta objetiva: </a:t>
            </a:r>
            <a:r>
              <a:rPr lang="en-US" sz="3800"/>
              <a:t>80%.</a:t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 sz="3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800">
                <a:solidFill>
                  <a:schemeClr val="accent3"/>
                </a:solidFill>
              </a:rPr>
              <a:t>Toxicidad:</a:t>
            </a:r>
            <a:r>
              <a:rPr lang="en-US" sz="3800">
                <a:solidFill>
                  <a:schemeClr val="accent5"/>
                </a:solidFill>
              </a:rPr>
              <a:t> </a:t>
            </a:r>
            <a:r>
              <a:rPr lang="en-US" sz="3800"/>
              <a:t>26% mucositis grado 3 y 11% dermitis grado 3.</a:t>
            </a:r>
            <a:endParaRPr sz="3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92" name="Google Shape;92;g144ec0248d8_0_0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>
                <a:solidFill>
                  <a:schemeClr val="dk1"/>
                </a:solidFill>
              </a:rPr>
              <a:t>‘</a:t>
            </a:r>
            <a:r>
              <a:rPr lang="en-US" sz="8000">
                <a:solidFill>
                  <a:schemeClr val="dk1"/>
                </a:solidFill>
              </a:rPr>
              <a:t>HYPO TRIAL</a:t>
            </a:r>
            <a:r>
              <a:rPr lang="en-US">
                <a:solidFill>
                  <a:schemeClr val="dk1"/>
                </a:solidFill>
              </a:rPr>
              <a:t>’</a:t>
            </a:r>
            <a:endParaRPr b="1" i="0" sz="8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3" name="Google Shape;93;g144ec0248d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495" y="4020025"/>
            <a:ext cx="22077401" cy="25851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4ec0248d8_0_10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b="1" lang="en-US"/>
              <a:t>Confirmar los resultados del "Hypo Trial" en el ámbito clínico.</a:t>
            </a:r>
            <a:endParaRPr b="1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b="1" lang="en-US"/>
              <a:t>Identificar factores predictivos de paliación en el tratamiento hipofraccionado del cáncer incurable de H&amp;N.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44ec0248d8_0_10"/>
          <p:cNvSpPr txBox="1"/>
          <p:nvPr>
            <p:ph type="title"/>
          </p:nvPr>
        </p:nvSpPr>
        <p:spPr>
          <a:xfrm>
            <a:off x="708000" y="3726267"/>
            <a:ext cx="10787100" cy="35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>
                <a:latin typeface="Helvetica Neue"/>
                <a:ea typeface="Helvetica Neue"/>
                <a:cs typeface="Helvetica Neue"/>
                <a:sym typeface="Helvetica Neue"/>
              </a:rPr>
              <a:t>OBJETIVOS</a:t>
            </a:r>
            <a:endParaRPr b="1" i="0" sz="80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00b1b8b61_0_389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MATERIAL Y MÉTODOS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" name="Google Shape;105;g1500b1b8b61_0_389"/>
          <p:cNvGrpSpPr/>
          <p:nvPr/>
        </p:nvGrpSpPr>
        <p:grpSpPr>
          <a:xfrm>
            <a:off x="7862074" y="7203389"/>
            <a:ext cx="694310" cy="694310"/>
            <a:chOff x="3157188" y="909150"/>
            <a:chExt cx="470400" cy="470400"/>
          </a:xfrm>
        </p:grpSpPr>
        <p:sp>
          <p:nvSpPr>
            <p:cNvPr id="106" name="Google Shape;106;g1500b1b8b61_0_38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1500b1b8b61_0_38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g1500b1b8b61_0_389"/>
          <p:cNvGrpSpPr/>
          <p:nvPr/>
        </p:nvGrpSpPr>
        <p:grpSpPr>
          <a:xfrm>
            <a:off x="6168177" y="6892269"/>
            <a:ext cx="890985" cy="890891"/>
            <a:chOff x="3157188" y="909150"/>
            <a:chExt cx="470400" cy="470400"/>
          </a:xfrm>
        </p:grpSpPr>
        <p:sp>
          <p:nvSpPr>
            <p:cNvPr id="109" name="Google Shape;109;g1500b1b8b61_0_38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1500b1b8b61_0_38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g1500b1b8b61_0_389"/>
          <p:cNvGrpSpPr/>
          <p:nvPr/>
        </p:nvGrpSpPr>
        <p:grpSpPr>
          <a:xfrm>
            <a:off x="1449635" y="3774399"/>
            <a:ext cx="13826148" cy="6167203"/>
            <a:chOff x="1377909" y="4050775"/>
            <a:chExt cx="15936085" cy="7108349"/>
          </a:xfrm>
        </p:grpSpPr>
        <p:grpSp>
          <p:nvGrpSpPr>
            <p:cNvPr id="112" name="Google Shape;112;g1500b1b8b61_0_389"/>
            <p:cNvGrpSpPr/>
            <p:nvPr/>
          </p:nvGrpSpPr>
          <p:grpSpPr>
            <a:xfrm>
              <a:off x="12559403" y="5616935"/>
              <a:ext cx="4754592" cy="2609250"/>
              <a:chOff x="4817776" y="1693809"/>
              <a:chExt cx="1923301" cy="1152292"/>
            </a:xfrm>
          </p:grpSpPr>
          <p:sp>
            <p:nvSpPr>
              <p:cNvPr id="113" name="Google Shape;113;g1500b1b8b61_0_389"/>
              <p:cNvSpPr txBox="1"/>
              <p:nvPr/>
            </p:nvSpPr>
            <p:spPr>
              <a:xfrm>
                <a:off x="4817776" y="1693809"/>
                <a:ext cx="1923300" cy="6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‘HYPO TRIAL’</a:t>
                </a:r>
                <a:endParaRPr sz="4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g1500b1b8b61_0_389"/>
              <p:cNvSpPr txBox="1"/>
              <p:nvPr/>
            </p:nvSpPr>
            <p:spPr>
              <a:xfrm>
                <a:off x="4817777" y="2297401"/>
                <a:ext cx="1923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4300"/>
                  </a:spcAft>
                  <a:buNone/>
                </a:pPr>
                <a:r>
                  <a:rPr b="1" lang="en-US"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30-36 Gy a 6Gy/fx.</a:t>
                </a:r>
                <a:endParaRPr b="1" sz="3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5" name="Google Shape;115;g1500b1b8b61_0_389"/>
            <p:cNvGrpSpPr/>
            <p:nvPr/>
          </p:nvGrpSpPr>
          <p:grpSpPr>
            <a:xfrm>
              <a:off x="1377909" y="4050775"/>
              <a:ext cx="10471524" cy="7108349"/>
              <a:chOff x="3404542" y="2669258"/>
              <a:chExt cx="10358615" cy="8361780"/>
            </a:xfrm>
          </p:grpSpPr>
          <p:grpSp>
            <p:nvGrpSpPr>
              <p:cNvPr id="116" name="Google Shape;116;g1500b1b8b61_0_389"/>
              <p:cNvGrpSpPr/>
              <p:nvPr/>
            </p:nvGrpSpPr>
            <p:grpSpPr>
              <a:xfrm>
                <a:off x="8577492" y="2669258"/>
                <a:ext cx="5185665" cy="4185652"/>
                <a:chOff x="3216519" y="1002150"/>
                <a:chExt cx="1944600" cy="1569600"/>
              </a:xfrm>
            </p:grpSpPr>
            <p:sp>
              <p:nvSpPr>
                <p:cNvPr id="117" name="Google Shape;117;g1500b1b8b61_0_389"/>
                <p:cNvSpPr/>
                <p:nvPr/>
              </p:nvSpPr>
              <p:spPr>
                <a:xfrm flipH="1">
                  <a:off x="3216519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g1500b1b8b61_0_389"/>
                <p:cNvSpPr txBox="1"/>
                <p:nvPr/>
              </p:nvSpPr>
              <p:spPr>
                <a:xfrm>
                  <a:off x="3505410" y="1517851"/>
                  <a:ext cx="1451700" cy="53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9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RETROSPECTIVO</a:t>
                  </a:r>
                  <a:endParaRPr sz="29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19" name="Google Shape;119;g1500b1b8b61_0_389"/>
              <p:cNvGrpSpPr/>
              <p:nvPr/>
            </p:nvGrpSpPr>
            <p:grpSpPr>
              <a:xfrm>
                <a:off x="3404542" y="2669258"/>
                <a:ext cx="5185665" cy="4185652"/>
                <a:chOff x="1271925" y="1002150"/>
                <a:chExt cx="1944600" cy="1569600"/>
              </a:xfrm>
            </p:grpSpPr>
            <p:sp>
              <p:nvSpPr>
                <p:cNvPr id="120" name="Google Shape;120;g1500b1b8b61_0_389"/>
                <p:cNvSpPr/>
                <p:nvPr/>
              </p:nvSpPr>
              <p:spPr>
                <a:xfrm rot="10800000">
                  <a:off x="1271925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" name="Google Shape;121;g1500b1b8b61_0_389"/>
                <p:cNvSpPr txBox="1"/>
                <p:nvPr/>
              </p:nvSpPr>
              <p:spPr>
                <a:xfrm>
                  <a:off x="1496683" y="1535705"/>
                  <a:ext cx="1451700" cy="459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4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106 PACIENTES</a:t>
                  </a:r>
                  <a:endParaRPr sz="34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22" name="Google Shape;122;g1500b1b8b61_0_389"/>
              <p:cNvGrpSpPr/>
              <p:nvPr/>
            </p:nvGrpSpPr>
            <p:grpSpPr>
              <a:xfrm>
                <a:off x="3404542" y="6845386"/>
                <a:ext cx="5185665" cy="4185652"/>
                <a:chOff x="1271925" y="2571750"/>
                <a:chExt cx="1944600" cy="1569600"/>
              </a:xfrm>
            </p:grpSpPr>
            <p:sp>
              <p:nvSpPr>
                <p:cNvPr id="123" name="Google Shape;123;g1500b1b8b61_0_389"/>
                <p:cNvSpPr/>
                <p:nvPr/>
              </p:nvSpPr>
              <p:spPr>
                <a:xfrm flipH="1">
                  <a:off x="1271925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" name="Google Shape;124;g1500b1b8b61_0_389"/>
                <p:cNvSpPr txBox="1"/>
                <p:nvPr/>
              </p:nvSpPr>
              <p:spPr>
                <a:xfrm>
                  <a:off x="1496683" y="2877391"/>
                  <a:ext cx="1451700" cy="717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CÁNCER</a:t>
                  </a:r>
                  <a:endParaRPr b="1" sz="33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INCURABLE H&amp;N </a:t>
                  </a:r>
                  <a:endParaRPr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25" name="Google Shape;125;g1500b1b8b61_0_389"/>
              <p:cNvGrpSpPr/>
              <p:nvPr/>
            </p:nvGrpSpPr>
            <p:grpSpPr>
              <a:xfrm>
                <a:off x="8577492" y="6845386"/>
                <a:ext cx="5185665" cy="4185652"/>
                <a:chOff x="3216519" y="2571750"/>
                <a:chExt cx="1944600" cy="1569600"/>
              </a:xfrm>
            </p:grpSpPr>
            <p:sp>
              <p:nvSpPr>
                <p:cNvPr id="126" name="Google Shape;126;g1500b1b8b61_0_389"/>
                <p:cNvSpPr/>
                <p:nvPr/>
              </p:nvSpPr>
              <p:spPr>
                <a:xfrm rot="10800000">
                  <a:off x="3216519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g1500b1b8b61_0_389"/>
                <p:cNvSpPr txBox="1"/>
                <p:nvPr/>
              </p:nvSpPr>
              <p:spPr>
                <a:xfrm>
                  <a:off x="3461161" y="2814256"/>
                  <a:ext cx="1451700" cy="780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CARCINOMAS CÉLULAS ESCAMOSAS</a:t>
                  </a:r>
                  <a:endParaRPr b="1"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128" name="Google Shape;128;g1500b1b8b61_0_389"/>
          <p:cNvGrpSpPr/>
          <p:nvPr/>
        </p:nvGrpSpPr>
        <p:grpSpPr>
          <a:xfrm>
            <a:off x="5629130" y="6424066"/>
            <a:ext cx="772961" cy="772914"/>
            <a:chOff x="3157188" y="909150"/>
            <a:chExt cx="470400" cy="470400"/>
          </a:xfrm>
        </p:grpSpPr>
        <p:sp>
          <p:nvSpPr>
            <p:cNvPr id="129" name="Google Shape;129;g1500b1b8b61_0_389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g1500b1b8b61_0_389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00b1b8b61_0_523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MATERIAL Y MÉTODOS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6" name="Google Shape;136;g1500b1b8b61_0_523"/>
          <p:cNvGrpSpPr/>
          <p:nvPr/>
        </p:nvGrpSpPr>
        <p:grpSpPr>
          <a:xfrm>
            <a:off x="7862074" y="7203389"/>
            <a:ext cx="694310" cy="694310"/>
            <a:chOff x="3157188" y="909150"/>
            <a:chExt cx="470400" cy="470400"/>
          </a:xfrm>
        </p:grpSpPr>
        <p:sp>
          <p:nvSpPr>
            <p:cNvPr id="137" name="Google Shape;137;g1500b1b8b61_0_5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1500b1b8b61_0_5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g1500b1b8b61_0_523"/>
          <p:cNvGrpSpPr/>
          <p:nvPr/>
        </p:nvGrpSpPr>
        <p:grpSpPr>
          <a:xfrm>
            <a:off x="6168177" y="6892269"/>
            <a:ext cx="890985" cy="890891"/>
            <a:chOff x="3157188" y="909150"/>
            <a:chExt cx="470400" cy="470400"/>
          </a:xfrm>
        </p:grpSpPr>
        <p:sp>
          <p:nvSpPr>
            <p:cNvPr id="140" name="Google Shape;140;g1500b1b8b61_0_5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g1500b1b8b61_0_5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g1500b1b8b61_0_523"/>
          <p:cNvGrpSpPr/>
          <p:nvPr/>
        </p:nvGrpSpPr>
        <p:grpSpPr>
          <a:xfrm>
            <a:off x="1449635" y="3774375"/>
            <a:ext cx="14549351" cy="6167252"/>
            <a:chOff x="1377909" y="4050747"/>
            <a:chExt cx="16769653" cy="7108404"/>
          </a:xfrm>
        </p:grpSpPr>
        <p:grpSp>
          <p:nvGrpSpPr>
            <p:cNvPr id="143" name="Google Shape;143;g1500b1b8b61_0_523"/>
            <p:cNvGrpSpPr/>
            <p:nvPr/>
          </p:nvGrpSpPr>
          <p:grpSpPr>
            <a:xfrm>
              <a:off x="11014565" y="4050747"/>
              <a:ext cx="7132997" cy="7108404"/>
              <a:chOff x="4192867" y="1002152"/>
              <a:chExt cx="2885400" cy="3139200"/>
            </a:xfrm>
          </p:grpSpPr>
          <p:sp>
            <p:nvSpPr>
              <p:cNvPr id="144" name="Google Shape;144;g1500b1b8b61_0_523"/>
              <p:cNvSpPr/>
              <p:nvPr/>
            </p:nvSpPr>
            <p:spPr>
              <a:xfrm>
                <a:off x="4192867" y="1002152"/>
                <a:ext cx="2885400" cy="31392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F9AC23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</p:txBody>
          </p:sp>
          <p:sp>
            <p:nvSpPr>
              <p:cNvPr id="145" name="Google Shape;145;g1500b1b8b61_0_523"/>
              <p:cNvSpPr txBox="1"/>
              <p:nvPr/>
            </p:nvSpPr>
            <p:spPr>
              <a:xfrm>
                <a:off x="4817776" y="1693809"/>
                <a:ext cx="1923300" cy="6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 u="sng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‘HYPO TRIAL’</a:t>
                </a:r>
                <a:endParaRPr sz="4600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6" name="Google Shape;146;g1500b1b8b61_0_523"/>
              <p:cNvSpPr txBox="1"/>
              <p:nvPr/>
            </p:nvSpPr>
            <p:spPr>
              <a:xfrm>
                <a:off x="4817777" y="2297401"/>
                <a:ext cx="1923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3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30-36 Gy a 6Gy/fx.</a:t>
                </a:r>
                <a:endParaRPr b="1" sz="3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4300"/>
                  </a:spcBef>
                  <a:spcAft>
                    <a:spcPts val="4300"/>
                  </a:spcAft>
                  <a:buNone/>
                </a:pPr>
                <a:r>
                  <a:rPr b="1" lang="en-US" sz="33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2 días a la semana.</a:t>
                </a:r>
                <a:endParaRPr b="1" sz="3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47" name="Google Shape;147;g1500b1b8b61_0_523"/>
            <p:cNvGrpSpPr/>
            <p:nvPr/>
          </p:nvGrpSpPr>
          <p:grpSpPr>
            <a:xfrm>
              <a:off x="1377909" y="4050775"/>
              <a:ext cx="10471524" cy="7108349"/>
              <a:chOff x="3404542" y="2669258"/>
              <a:chExt cx="10358615" cy="8361780"/>
            </a:xfrm>
          </p:grpSpPr>
          <p:grpSp>
            <p:nvGrpSpPr>
              <p:cNvPr id="148" name="Google Shape;148;g1500b1b8b61_0_523"/>
              <p:cNvGrpSpPr/>
              <p:nvPr/>
            </p:nvGrpSpPr>
            <p:grpSpPr>
              <a:xfrm>
                <a:off x="8577492" y="2669258"/>
                <a:ext cx="5185665" cy="4185652"/>
                <a:chOff x="3216519" y="1002150"/>
                <a:chExt cx="1944600" cy="1569600"/>
              </a:xfrm>
            </p:grpSpPr>
            <p:sp>
              <p:nvSpPr>
                <p:cNvPr id="149" name="Google Shape;149;g1500b1b8b61_0_523"/>
                <p:cNvSpPr/>
                <p:nvPr/>
              </p:nvSpPr>
              <p:spPr>
                <a:xfrm flipH="1">
                  <a:off x="3216519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" name="Google Shape;150;g1500b1b8b61_0_523"/>
                <p:cNvSpPr txBox="1"/>
                <p:nvPr/>
              </p:nvSpPr>
              <p:spPr>
                <a:xfrm>
                  <a:off x="3505410" y="1517851"/>
                  <a:ext cx="1451700" cy="53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9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RETROSPECTIVO</a:t>
                  </a:r>
                  <a:endParaRPr sz="29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51" name="Google Shape;151;g1500b1b8b61_0_523"/>
              <p:cNvGrpSpPr/>
              <p:nvPr/>
            </p:nvGrpSpPr>
            <p:grpSpPr>
              <a:xfrm>
                <a:off x="3404542" y="2669258"/>
                <a:ext cx="5185665" cy="4185652"/>
                <a:chOff x="1271925" y="1002150"/>
                <a:chExt cx="1944600" cy="1569600"/>
              </a:xfrm>
            </p:grpSpPr>
            <p:sp>
              <p:nvSpPr>
                <p:cNvPr id="152" name="Google Shape;152;g1500b1b8b61_0_523"/>
                <p:cNvSpPr/>
                <p:nvPr/>
              </p:nvSpPr>
              <p:spPr>
                <a:xfrm rot="10800000">
                  <a:off x="1271925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g1500b1b8b61_0_523"/>
                <p:cNvSpPr txBox="1"/>
                <p:nvPr/>
              </p:nvSpPr>
              <p:spPr>
                <a:xfrm>
                  <a:off x="1496683" y="1535705"/>
                  <a:ext cx="1451700" cy="459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4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106 PACIENTES</a:t>
                  </a:r>
                  <a:endParaRPr sz="34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54" name="Google Shape;154;g1500b1b8b61_0_523"/>
              <p:cNvGrpSpPr/>
              <p:nvPr/>
            </p:nvGrpSpPr>
            <p:grpSpPr>
              <a:xfrm>
                <a:off x="3404542" y="6845386"/>
                <a:ext cx="5185665" cy="4185652"/>
                <a:chOff x="1271925" y="2571750"/>
                <a:chExt cx="1944600" cy="1569600"/>
              </a:xfrm>
            </p:grpSpPr>
            <p:sp>
              <p:nvSpPr>
                <p:cNvPr id="155" name="Google Shape;155;g1500b1b8b61_0_523"/>
                <p:cNvSpPr/>
                <p:nvPr/>
              </p:nvSpPr>
              <p:spPr>
                <a:xfrm flipH="1">
                  <a:off x="1271925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" name="Google Shape;156;g1500b1b8b61_0_523"/>
                <p:cNvSpPr txBox="1"/>
                <p:nvPr/>
              </p:nvSpPr>
              <p:spPr>
                <a:xfrm>
                  <a:off x="1496683" y="2877391"/>
                  <a:ext cx="1451700" cy="717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CÁNCER</a:t>
                  </a:r>
                  <a:endParaRPr b="1" sz="33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INCURABLE H&amp;N </a:t>
                  </a:r>
                  <a:endParaRPr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57" name="Google Shape;157;g1500b1b8b61_0_523"/>
              <p:cNvGrpSpPr/>
              <p:nvPr/>
            </p:nvGrpSpPr>
            <p:grpSpPr>
              <a:xfrm>
                <a:off x="8577492" y="6845386"/>
                <a:ext cx="5185665" cy="4185652"/>
                <a:chOff x="3216519" y="2571750"/>
                <a:chExt cx="1944600" cy="1569600"/>
              </a:xfrm>
            </p:grpSpPr>
            <p:sp>
              <p:nvSpPr>
                <p:cNvPr id="158" name="Google Shape;158;g1500b1b8b61_0_523"/>
                <p:cNvSpPr/>
                <p:nvPr/>
              </p:nvSpPr>
              <p:spPr>
                <a:xfrm rot="10800000">
                  <a:off x="3216519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" name="Google Shape;159;g1500b1b8b61_0_523"/>
                <p:cNvSpPr txBox="1"/>
                <p:nvPr/>
              </p:nvSpPr>
              <p:spPr>
                <a:xfrm>
                  <a:off x="3461161" y="2814256"/>
                  <a:ext cx="1451700" cy="780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CARCINOMAS CÉLULAS ESCAMOSAS</a:t>
                  </a:r>
                  <a:endParaRPr b="1"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160" name="Google Shape;160;g1500b1b8b61_0_523"/>
          <p:cNvGrpSpPr/>
          <p:nvPr/>
        </p:nvGrpSpPr>
        <p:grpSpPr>
          <a:xfrm>
            <a:off x="5629130" y="6424066"/>
            <a:ext cx="772961" cy="772914"/>
            <a:chOff x="3157188" y="909150"/>
            <a:chExt cx="470400" cy="470400"/>
          </a:xfrm>
        </p:grpSpPr>
        <p:sp>
          <p:nvSpPr>
            <p:cNvPr id="161" name="Google Shape;161;g1500b1b8b61_0_5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1500b1b8b61_0_5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00b1b8b61_0_456"/>
          <p:cNvSpPr txBox="1"/>
          <p:nvPr>
            <p:ph type="title"/>
          </p:nvPr>
        </p:nvSpPr>
        <p:spPr>
          <a:xfrm>
            <a:off x="1206498" y="-137876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MATERIAL Y MÉTODOS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8" name="Google Shape;168;g1500b1b8b61_0_456"/>
          <p:cNvGrpSpPr/>
          <p:nvPr/>
        </p:nvGrpSpPr>
        <p:grpSpPr>
          <a:xfrm>
            <a:off x="7862074" y="7203389"/>
            <a:ext cx="694310" cy="694310"/>
            <a:chOff x="3157188" y="909150"/>
            <a:chExt cx="470400" cy="470400"/>
          </a:xfrm>
        </p:grpSpPr>
        <p:sp>
          <p:nvSpPr>
            <p:cNvPr id="169" name="Google Shape;169;g1500b1b8b61_0_45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g1500b1b8b61_0_45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g1500b1b8b61_0_456"/>
          <p:cNvGrpSpPr/>
          <p:nvPr/>
        </p:nvGrpSpPr>
        <p:grpSpPr>
          <a:xfrm>
            <a:off x="6168177" y="6892269"/>
            <a:ext cx="890985" cy="890891"/>
            <a:chOff x="3157188" y="909150"/>
            <a:chExt cx="470400" cy="470400"/>
          </a:xfrm>
        </p:grpSpPr>
        <p:sp>
          <p:nvSpPr>
            <p:cNvPr id="172" name="Google Shape;172;g1500b1b8b61_0_45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g1500b1b8b61_0_45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g1500b1b8b61_0_456"/>
          <p:cNvGrpSpPr/>
          <p:nvPr/>
        </p:nvGrpSpPr>
        <p:grpSpPr>
          <a:xfrm>
            <a:off x="1449635" y="3774375"/>
            <a:ext cx="14549351" cy="6167252"/>
            <a:chOff x="1377909" y="4050747"/>
            <a:chExt cx="16769653" cy="7108404"/>
          </a:xfrm>
        </p:grpSpPr>
        <p:grpSp>
          <p:nvGrpSpPr>
            <p:cNvPr id="175" name="Google Shape;175;g1500b1b8b61_0_456"/>
            <p:cNvGrpSpPr/>
            <p:nvPr/>
          </p:nvGrpSpPr>
          <p:grpSpPr>
            <a:xfrm>
              <a:off x="11014565" y="4050747"/>
              <a:ext cx="7132997" cy="7108404"/>
              <a:chOff x="4192867" y="1002152"/>
              <a:chExt cx="2885400" cy="3139200"/>
            </a:xfrm>
          </p:grpSpPr>
          <p:sp>
            <p:nvSpPr>
              <p:cNvPr id="176" name="Google Shape;176;g1500b1b8b61_0_456"/>
              <p:cNvSpPr/>
              <p:nvPr/>
            </p:nvSpPr>
            <p:spPr>
              <a:xfrm>
                <a:off x="4192867" y="1002152"/>
                <a:ext cx="2885400" cy="3139200"/>
              </a:xfrm>
              <a:prstGeom prst="round2DiagRect">
                <a:avLst>
                  <a:gd fmla="val 0" name="adj1"/>
                  <a:gd fmla="val 17764" name="adj2"/>
                </a:avLst>
              </a:prstGeom>
              <a:solidFill>
                <a:srgbClr val="F9AC23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700"/>
              </a:p>
            </p:txBody>
          </p:sp>
          <p:sp>
            <p:nvSpPr>
              <p:cNvPr id="177" name="Google Shape;177;g1500b1b8b61_0_456"/>
              <p:cNvSpPr txBox="1"/>
              <p:nvPr/>
            </p:nvSpPr>
            <p:spPr>
              <a:xfrm>
                <a:off x="4817776" y="1693809"/>
                <a:ext cx="1923300" cy="6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 u="sng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‘HYPO TRIAL’</a:t>
                </a:r>
                <a:endParaRPr sz="4600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8" name="Google Shape;178;g1500b1b8b61_0_456"/>
              <p:cNvSpPr txBox="1"/>
              <p:nvPr/>
            </p:nvSpPr>
            <p:spPr>
              <a:xfrm>
                <a:off x="4817777" y="2297401"/>
                <a:ext cx="1923300" cy="54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3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30-36 Gy a 6Gy/fx.</a:t>
                </a:r>
                <a:endParaRPr b="1" sz="3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4300"/>
                  </a:spcBef>
                  <a:spcAft>
                    <a:spcPts val="4300"/>
                  </a:spcAft>
                  <a:buNone/>
                </a:pPr>
                <a:r>
                  <a:rPr b="1" lang="en-US" sz="33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2 días a la semana.</a:t>
                </a:r>
                <a:endParaRPr b="1" sz="3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9" name="Google Shape;179;g1500b1b8b61_0_456"/>
            <p:cNvGrpSpPr/>
            <p:nvPr/>
          </p:nvGrpSpPr>
          <p:grpSpPr>
            <a:xfrm>
              <a:off x="1377909" y="4050775"/>
              <a:ext cx="10471524" cy="7108349"/>
              <a:chOff x="3404542" y="2669258"/>
              <a:chExt cx="10358615" cy="8361780"/>
            </a:xfrm>
          </p:grpSpPr>
          <p:grpSp>
            <p:nvGrpSpPr>
              <p:cNvPr id="180" name="Google Shape;180;g1500b1b8b61_0_456"/>
              <p:cNvGrpSpPr/>
              <p:nvPr/>
            </p:nvGrpSpPr>
            <p:grpSpPr>
              <a:xfrm>
                <a:off x="8577492" y="2669258"/>
                <a:ext cx="5185665" cy="4185652"/>
                <a:chOff x="3216519" y="1002150"/>
                <a:chExt cx="1944600" cy="1569600"/>
              </a:xfrm>
            </p:grpSpPr>
            <p:sp>
              <p:nvSpPr>
                <p:cNvPr id="181" name="Google Shape;181;g1500b1b8b61_0_456"/>
                <p:cNvSpPr/>
                <p:nvPr/>
              </p:nvSpPr>
              <p:spPr>
                <a:xfrm flipH="1">
                  <a:off x="3216519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g1500b1b8b61_0_456"/>
                <p:cNvSpPr txBox="1"/>
                <p:nvPr/>
              </p:nvSpPr>
              <p:spPr>
                <a:xfrm>
                  <a:off x="3505410" y="1517851"/>
                  <a:ext cx="1451700" cy="53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9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RETROSPECTIVO</a:t>
                  </a:r>
                  <a:endParaRPr sz="29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83" name="Google Shape;183;g1500b1b8b61_0_456"/>
              <p:cNvGrpSpPr/>
              <p:nvPr/>
            </p:nvGrpSpPr>
            <p:grpSpPr>
              <a:xfrm>
                <a:off x="3404542" y="2669258"/>
                <a:ext cx="5185665" cy="4185652"/>
                <a:chOff x="1271925" y="1002150"/>
                <a:chExt cx="1944600" cy="1569600"/>
              </a:xfrm>
            </p:grpSpPr>
            <p:sp>
              <p:nvSpPr>
                <p:cNvPr id="184" name="Google Shape;184;g1500b1b8b61_0_456"/>
                <p:cNvSpPr/>
                <p:nvPr/>
              </p:nvSpPr>
              <p:spPr>
                <a:xfrm rot="10800000">
                  <a:off x="1271925" y="10021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g1500b1b8b61_0_456"/>
                <p:cNvSpPr txBox="1"/>
                <p:nvPr/>
              </p:nvSpPr>
              <p:spPr>
                <a:xfrm>
                  <a:off x="1496683" y="1535705"/>
                  <a:ext cx="1451700" cy="459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4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106 PACIENTES</a:t>
                  </a:r>
                  <a:endParaRPr sz="34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86" name="Google Shape;186;g1500b1b8b61_0_456"/>
              <p:cNvGrpSpPr/>
              <p:nvPr/>
            </p:nvGrpSpPr>
            <p:grpSpPr>
              <a:xfrm>
                <a:off x="3404542" y="6845386"/>
                <a:ext cx="5185665" cy="4185652"/>
                <a:chOff x="1271925" y="2571750"/>
                <a:chExt cx="1944600" cy="1569600"/>
              </a:xfrm>
            </p:grpSpPr>
            <p:sp>
              <p:nvSpPr>
                <p:cNvPr id="187" name="Google Shape;187;g1500b1b8b61_0_456"/>
                <p:cNvSpPr/>
                <p:nvPr/>
              </p:nvSpPr>
              <p:spPr>
                <a:xfrm flipH="1">
                  <a:off x="1271925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g1500b1b8b61_0_456"/>
                <p:cNvSpPr txBox="1"/>
                <p:nvPr/>
              </p:nvSpPr>
              <p:spPr>
                <a:xfrm>
                  <a:off x="1496683" y="2877391"/>
                  <a:ext cx="1451700" cy="717000"/>
                </a:xfrm>
                <a:prstGeom prst="rect">
                  <a:avLst/>
                </a:prstGeom>
                <a:noFill/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CÁNCER</a:t>
                  </a:r>
                  <a:endParaRPr b="1" sz="33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INCURABLE H&amp;N </a:t>
                  </a:r>
                  <a:endParaRPr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189" name="Google Shape;189;g1500b1b8b61_0_456"/>
              <p:cNvGrpSpPr/>
              <p:nvPr/>
            </p:nvGrpSpPr>
            <p:grpSpPr>
              <a:xfrm>
                <a:off x="8577492" y="6845386"/>
                <a:ext cx="5185665" cy="4185652"/>
                <a:chOff x="3216519" y="2571750"/>
                <a:chExt cx="1944600" cy="1569600"/>
              </a:xfrm>
            </p:grpSpPr>
            <p:sp>
              <p:nvSpPr>
                <p:cNvPr id="190" name="Google Shape;190;g1500b1b8b61_0_456"/>
                <p:cNvSpPr/>
                <p:nvPr/>
              </p:nvSpPr>
              <p:spPr>
                <a:xfrm rot="10800000">
                  <a:off x="3216519" y="2571750"/>
                  <a:ext cx="1944600" cy="1569600"/>
                </a:xfrm>
                <a:prstGeom prst="round2DiagRect">
                  <a:avLst>
                    <a:gd fmla="val 0" name="adj1"/>
                    <a:gd fmla="val 17764" name="adj2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g1500b1b8b61_0_456"/>
                <p:cNvSpPr txBox="1"/>
                <p:nvPr/>
              </p:nvSpPr>
              <p:spPr>
                <a:xfrm>
                  <a:off x="3461161" y="2814256"/>
                  <a:ext cx="1451700" cy="780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243800" lIns="243800" spcFirstLastPara="1" rIns="243800" wrap="square" tIns="2438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33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CARCINOMAS CÉLULAS ESCAMOSAS</a:t>
                  </a:r>
                  <a:endParaRPr b="1" sz="3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192" name="Google Shape;192;g1500b1b8b61_0_456"/>
          <p:cNvGrpSpPr/>
          <p:nvPr/>
        </p:nvGrpSpPr>
        <p:grpSpPr>
          <a:xfrm>
            <a:off x="5629130" y="6424066"/>
            <a:ext cx="772961" cy="772914"/>
            <a:chOff x="3157188" y="909150"/>
            <a:chExt cx="470400" cy="470400"/>
          </a:xfrm>
        </p:grpSpPr>
        <p:sp>
          <p:nvSpPr>
            <p:cNvPr id="193" name="Google Shape;193;g1500b1b8b61_0_45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g1500b1b8b61_0_45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g1500b1b8b61_0_456"/>
          <p:cNvSpPr txBox="1"/>
          <p:nvPr/>
        </p:nvSpPr>
        <p:spPr>
          <a:xfrm>
            <a:off x="17049975" y="5423775"/>
            <a:ext cx="5820300" cy="27735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CTV= enfermedad macroscópica sintomática  + 0.5 cm</a:t>
            </a:r>
            <a:endParaRPr b="1" sz="2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PTV= CTV + 0.3-1 cm</a:t>
            </a:r>
            <a:endParaRPr b="1" sz="2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 irradiación ganglionar electiva</a:t>
            </a:r>
            <a:r>
              <a:rPr b="1" lang="en-US" sz="2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1" sz="2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1500b1b8b61_0_456"/>
          <p:cNvSpPr/>
          <p:nvPr/>
        </p:nvSpPr>
        <p:spPr>
          <a:xfrm>
            <a:off x="15642675" y="6412500"/>
            <a:ext cx="1407300" cy="89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00b1b8b61_0_511"/>
          <p:cNvSpPr txBox="1"/>
          <p:nvPr>
            <p:ph type="title"/>
          </p:nvPr>
        </p:nvSpPr>
        <p:spPr>
          <a:xfrm>
            <a:off x="1206498" y="-140241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02" name="Google Shape;202;g1500b1b8b61_0_511"/>
          <p:cNvCxnSpPr/>
          <p:nvPr/>
        </p:nvCxnSpPr>
        <p:spPr>
          <a:xfrm>
            <a:off x="21963950" y="13196275"/>
            <a:ext cx="1049400" cy="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3" name="Google Shape;203;g1500b1b8b61_0_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3625" y="166650"/>
            <a:ext cx="10066350" cy="11720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g1500b1b8b61_0_511"/>
          <p:cNvSpPr txBox="1"/>
          <p:nvPr>
            <p:ph idx="1" type="body"/>
          </p:nvPr>
        </p:nvSpPr>
        <p:spPr>
          <a:xfrm>
            <a:off x="3401050" y="5885250"/>
            <a:ext cx="6946200" cy="19455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5600">
                <a:solidFill>
                  <a:schemeClr val="accent3"/>
                </a:solidFill>
              </a:rPr>
              <a:t>CARACTERÍSTICAS </a:t>
            </a:r>
            <a:endParaRPr sz="5600">
              <a:solidFill>
                <a:schemeClr val="accent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5600">
                <a:solidFill>
                  <a:schemeClr val="accent3"/>
                </a:solidFill>
              </a:rPr>
              <a:t>DE LOS PACIENTES</a:t>
            </a:r>
            <a:endParaRPr sz="5600">
              <a:solidFill>
                <a:schemeClr val="accent3"/>
              </a:solidFill>
            </a:endParaRPr>
          </a:p>
        </p:txBody>
      </p:sp>
      <p:sp>
        <p:nvSpPr>
          <p:cNvPr id="205" name="Google Shape;205;g1500b1b8b61_0_511"/>
          <p:cNvSpPr/>
          <p:nvPr/>
        </p:nvSpPr>
        <p:spPr>
          <a:xfrm>
            <a:off x="10965525" y="6317100"/>
            <a:ext cx="2126700" cy="108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06" name="Google Shape;206;g1500b1b8b61_0_511"/>
          <p:cNvCxnSpPr/>
          <p:nvPr/>
        </p:nvCxnSpPr>
        <p:spPr>
          <a:xfrm flipH="1" rot="10800000">
            <a:off x="21319900" y="2858425"/>
            <a:ext cx="1002000" cy="23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g1500b1b8b61_0_511"/>
          <p:cNvCxnSpPr/>
          <p:nvPr/>
        </p:nvCxnSpPr>
        <p:spPr>
          <a:xfrm flipH="1" rot="10800000">
            <a:off x="21439150" y="8535475"/>
            <a:ext cx="978000" cy="9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g1500b1b8b61_0_511"/>
          <p:cNvCxnSpPr/>
          <p:nvPr/>
        </p:nvCxnSpPr>
        <p:spPr>
          <a:xfrm flipH="1" rot="10800000">
            <a:off x="21331900" y="5704150"/>
            <a:ext cx="978000" cy="9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g1500b1b8b61_0_511"/>
          <p:cNvCxnSpPr/>
          <p:nvPr/>
        </p:nvCxnSpPr>
        <p:spPr>
          <a:xfrm flipH="1" rot="10800000">
            <a:off x="21439150" y="9450213"/>
            <a:ext cx="978000" cy="9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1500b1b8b61_0_511"/>
          <p:cNvCxnSpPr/>
          <p:nvPr/>
        </p:nvCxnSpPr>
        <p:spPr>
          <a:xfrm flipH="1" rot="10800000">
            <a:off x="21331900" y="11510913"/>
            <a:ext cx="978000" cy="93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00b1b8b61_0_559"/>
          <p:cNvSpPr txBox="1"/>
          <p:nvPr>
            <p:ph type="title"/>
          </p:nvPr>
        </p:nvSpPr>
        <p:spPr>
          <a:xfrm>
            <a:off x="1206498" y="-1402415"/>
            <a:ext cx="21971100" cy="46482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RESULTADOS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6" name="Google Shape;216;g1500b1b8b61_0_559"/>
          <p:cNvCxnSpPr/>
          <p:nvPr/>
        </p:nvCxnSpPr>
        <p:spPr>
          <a:xfrm>
            <a:off x="21963950" y="13196275"/>
            <a:ext cx="1049400" cy="300"/>
          </a:xfrm>
          <a:prstGeom prst="straightConnector1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7" name="Google Shape;217;g1500b1b8b61_0_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288" y="3507275"/>
            <a:ext cx="14321425" cy="7379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18" name="Google Shape;218;g1500b1b8b61_0_559"/>
          <p:cNvCxnSpPr/>
          <p:nvPr/>
        </p:nvCxnSpPr>
        <p:spPr>
          <a:xfrm flipH="1" rot="10800000">
            <a:off x="15284850" y="9155875"/>
            <a:ext cx="1717800" cy="23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g1500b1b8b61_0_559"/>
          <p:cNvCxnSpPr/>
          <p:nvPr/>
        </p:nvCxnSpPr>
        <p:spPr>
          <a:xfrm flipH="1" rot="10800000">
            <a:off x="15284850" y="10310150"/>
            <a:ext cx="1717800" cy="23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EC7D50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1D70E9B0ADAB419E784C36A1C68ADD" ma:contentTypeVersion="13" ma:contentTypeDescription="Crear nuevo documento." ma:contentTypeScope="" ma:versionID="0ea135c92f355c5f080b02630c5d6614">
  <xsd:schema xmlns:xsd="http://www.w3.org/2001/XMLSchema" xmlns:xs="http://www.w3.org/2001/XMLSchema" xmlns:p="http://schemas.microsoft.com/office/2006/metadata/properties" xmlns:ns2="eecc8519-11fa-435d-a1c6-930bda90b423" xmlns:ns3="23a0d6bf-ecfa-436e-abdc-a3332546400c" targetNamespace="http://schemas.microsoft.com/office/2006/metadata/properties" ma:root="true" ma:fieldsID="b0aa6d489e174a793d3aa189debd781b" ns2:_="" ns3:_="">
    <xsd:import namespace="eecc8519-11fa-435d-a1c6-930bda90b423"/>
    <xsd:import namespace="23a0d6bf-ecfa-436e-abdc-a3332546400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8519-11fa-435d-a1c6-930bda90b4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6cbac37a-4ef7-4b50-88da-9c3c1c32e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0d6bf-ecfa-436e-abdc-a3332546400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8d16384-6328-4d82-96d7-3923bee260a5}" ma:internalName="TaxCatchAll" ma:showField="CatchAllData" ma:web="23a0d6bf-ecfa-436e-abdc-a33325464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c8519-11fa-435d-a1c6-930bda90b423">
      <Terms xmlns="http://schemas.microsoft.com/office/infopath/2007/PartnerControls"/>
    </lcf76f155ced4ddcb4097134ff3c332f>
    <TaxCatchAll xmlns="23a0d6bf-ecfa-436e-abdc-a3332546400c" xsi:nil="true"/>
  </documentManagement>
</p:properties>
</file>

<file path=customXml/itemProps1.xml><?xml version="1.0" encoding="utf-8"?>
<ds:datastoreItem xmlns:ds="http://schemas.openxmlformats.org/officeDocument/2006/customXml" ds:itemID="{643209C4-37F2-44E1-AE4B-D19691A33BC9}"/>
</file>

<file path=customXml/itemProps2.xml><?xml version="1.0" encoding="utf-8"?>
<ds:datastoreItem xmlns:ds="http://schemas.openxmlformats.org/officeDocument/2006/customXml" ds:itemID="{4A48343C-4612-4E93-874B-44759B198DF3}"/>
</file>

<file path=customXml/itemProps3.xml><?xml version="1.0" encoding="utf-8"?>
<ds:datastoreItem xmlns:ds="http://schemas.openxmlformats.org/officeDocument/2006/customXml" ds:itemID="{A064E049-F1C3-4507-A802-5EC4D336769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Begoña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0x0101005B1D70E9B0ADAB419E784C36A1C68ADD</vt:lpwstr>
  </property>
  <property fmtid="{D5CDD505-2E9C-101B-9397-08002B2CF9AE}" pid="3" name="MediaServiceImageTags">
    <vt:lpwstr/>
  </property>
</Properties>
</file>