
<file path=[Content_Types].xml><?xml version="1.0" encoding="utf-8"?>
<Types xmlns="http://schemas.openxmlformats.org/package/2006/content-types">
  <Default Extension="svg" ContentType="image/svg+xml"/>
  <Default Extension="png" ContentType="image/png"/>
  <Default Extension="jpeg" ContentType="image/jpeg"/>
  <Default Extension="rels" ContentType="application/vnd.openxmlformats-package.relationships+xml"/>
  <Default Extension="wmf" ContentType="image/x-wmf"/>
  <Default Extension="xml" ContentType="application/xml"/>
  <Default Extension="wdp" ContentType="image/vnd.ms-photo"/>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46" r:id="rId2"/>
    <p:sldId id="272" r:id="rId3"/>
    <p:sldId id="274" r:id="rId4"/>
    <p:sldId id="275" r:id="rId5"/>
    <p:sldId id="277" r:id="rId6"/>
    <p:sldId id="278" r:id="rId7"/>
    <p:sldId id="259" r:id="rId8"/>
    <p:sldId id="279" r:id="rId9"/>
    <p:sldId id="296" r:id="rId10"/>
    <p:sldId id="297" r:id="rId11"/>
    <p:sldId id="345" r:id="rId12"/>
    <p:sldId id="285" r:id="rId13"/>
    <p:sldId id="287" r:id="rId14"/>
    <p:sldId id="343" r:id="rId15"/>
    <p:sldId id="288" r:id="rId16"/>
    <p:sldId id="267" r:id="rId17"/>
    <p:sldId id="299" r:id="rId18"/>
    <p:sldId id="263" r:id="rId19"/>
    <p:sldId id="301"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E0C3"/>
    <a:srgbClr val="FFFF00"/>
    <a:srgbClr val="40C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884"/>
  </p:normalViewPr>
  <p:slideViewPr>
    <p:cSldViewPr snapToGrid="0" snapToObjects="1">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1.xml"/><Relationship Id="rId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theme" Target="theme/them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viewProps" Target="view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presProps" Target="presProps.xml"/><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61CAA-1D3A-004D-B607-B3BEB9334FB4}" type="datetimeFigureOut">
              <a:rPr lang="es-ES" smtClean="0"/>
              <a:t>24/9/22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1ACF2-D319-6141-8BC1-D2A4A91685B9}" type="slidenum">
              <a:rPr lang="es-ES" smtClean="0"/>
              <a:t>‹Nr.›</a:t>
            </a:fld>
            <a:endParaRPr lang="es-ES"/>
          </a:p>
        </p:txBody>
      </p:sp>
    </p:spTree>
    <p:extLst>
      <p:ext uri="{BB962C8B-B14F-4D97-AF65-F5344CB8AC3E}">
        <p14:creationId xmlns:p14="http://schemas.microsoft.com/office/powerpoint/2010/main" val="261808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21ACF2-D319-6141-8BC1-D2A4A91685B9}" type="slidenum">
              <a:rPr lang="es-ES" smtClean="0"/>
              <a:t>3</a:t>
            </a:fld>
            <a:endParaRPr lang="es-ES"/>
          </a:p>
        </p:txBody>
      </p:sp>
    </p:spTree>
    <p:extLst>
      <p:ext uri="{BB962C8B-B14F-4D97-AF65-F5344CB8AC3E}">
        <p14:creationId xmlns:p14="http://schemas.microsoft.com/office/powerpoint/2010/main" val="3223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manejo de estos tumores será diferente según el estadio en el que son diagnosticados:</a:t>
            </a:r>
          </a:p>
          <a:p>
            <a:pPr marL="171450" indent="-171450">
              <a:buFontTx/>
              <a:buChar char="-"/>
            </a:pPr>
            <a:r>
              <a:rPr lang="es-ES" dirty="0"/>
              <a:t>Los estadios </a:t>
            </a:r>
            <a:r>
              <a:rPr lang="es-ES" dirty="0" err="1"/>
              <a:t>inicales</a:t>
            </a:r>
            <a:r>
              <a:rPr lang="es-ES" dirty="0"/>
              <a:t> sueñen ser tratados </a:t>
            </a:r>
            <a:r>
              <a:rPr lang="es-ES" dirty="0" err="1"/>
              <a:t>mendiante</a:t>
            </a:r>
            <a:r>
              <a:rPr lang="es-ES" dirty="0"/>
              <a:t> cirugía primaria o RT radical</a:t>
            </a:r>
          </a:p>
          <a:p>
            <a:pPr marL="171450" indent="-171450">
              <a:buFontTx/>
              <a:buChar char="-"/>
            </a:pPr>
            <a:r>
              <a:rPr lang="es-ES" dirty="0"/>
              <a:t>Los tumores </a:t>
            </a:r>
            <a:r>
              <a:rPr lang="es-ES" dirty="0" err="1"/>
              <a:t>locorregionalmente</a:t>
            </a:r>
            <a:r>
              <a:rPr lang="es-ES" dirty="0"/>
              <a:t> avanzados requieren de un enfoque multimodal, combinando cirugía, RT y/o quimioterapia.</a:t>
            </a:r>
          </a:p>
        </p:txBody>
      </p:sp>
      <p:sp>
        <p:nvSpPr>
          <p:cNvPr id="4" name="Marcador de número de diapositiva 3"/>
          <p:cNvSpPr>
            <a:spLocks noGrp="1"/>
          </p:cNvSpPr>
          <p:nvPr>
            <p:ph type="sldNum" sz="quarter" idx="5"/>
          </p:nvPr>
        </p:nvSpPr>
        <p:spPr/>
        <p:txBody>
          <a:bodyPr/>
          <a:lstStyle/>
          <a:p>
            <a:fld id="{3B874766-0718-924C-9546-9D457BA51096}" type="slidenum">
              <a:rPr lang="es-ES" smtClean="0"/>
              <a:t>4</a:t>
            </a:fld>
            <a:endParaRPr lang="es-ES"/>
          </a:p>
        </p:txBody>
      </p:sp>
    </p:spTree>
    <p:extLst>
      <p:ext uri="{BB962C8B-B14F-4D97-AF65-F5344CB8AC3E}">
        <p14:creationId xmlns:p14="http://schemas.microsoft.com/office/powerpoint/2010/main" val="254263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Teniendo en cuenta la correlación encontrada entre la dosis media inicialmente planificada y la reducción del volumen parotídeo, se ha estudiado en 36 de los 112 pacientes (de forma aleatorizada) el cambio de volumen parotídeo en cada fracción de tratamiento. En los pacientes seleccionados se analizó de forma diaria la dosis media parotídea administrada y la variación del volumen parotídeo.</a:t>
            </a:r>
          </a:p>
          <a:p>
            <a:endParaRPr lang="es-ES" dirty="0"/>
          </a:p>
        </p:txBody>
      </p:sp>
      <p:sp>
        <p:nvSpPr>
          <p:cNvPr id="4" name="Marcador de número de diapositiva 3"/>
          <p:cNvSpPr>
            <a:spLocks noGrp="1"/>
          </p:cNvSpPr>
          <p:nvPr>
            <p:ph type="sldNum" sz="quarter" idx="5"/>
          </p:nvPr>
        </p:nvSpPr>
        <p:spPr/>
        <p:txBody>
          <a:bodyPr/>
          <a:lstStyle/>
          <a:p>
            <a:fld id="{3B874766-0718-924C-9546-9D457BA51096}" type="slidenum">
              <a:rPr lang="es-ES" smtClean="0"/>
              <a:t>8</a:t>
            </a:fld>
            <a:endParaRPr lang="es-ES"/>
          </a:p>
        </p:txBody>
      </p:sp>
    </p:spTree>
    <p:extLst>
      <p:ext uri="{BB962C8B-B14F-4D97-AF65-F5344CB8AC3E}">
        <p14:creationId xmlns:p14="http://schemas.microsoft.com/office/powerpoint/2010/main" val="263770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Teniendo en cuenta la correlación encontrada entre la dosis media inicialmente planificada y la reducción del volumen parotídeo, se ha estudiado en 36 de los 112 pacientes (de forma aleatorizada) el cambio de volumen parotídeo en cada fracción de tratamiento. En los pacientes seleccionados se analizó de forma diaria la dosis media parotídea administrada y la variación del volumen parotídeo.</a:t>
            </a:r>
          </a:p>
          <a:p>
            <a:endParaRPr lang="es-ES" dirty="0"/>
          </a:p>
        </p:txBody>
      </p:sp>
      <p:sp>
        <p:nvSpPr>
          <p:cNvPr id="4" name="Marcador de número de diapositiva 3"/>
          <p:cNvSpPr>
            <a:spLocks noGrp="1"/>
          </p:cNvSpPr>
          <p:nvPr>
            <p:ph type="sldNum" sz="quarter" idx="5"/>
          </p:nvPr>
        </p:nvSpPr>
        <p:spPr/>
        <p:txBody>
          <a:bodyPr/>
          <a:lstStyle/>
          <a:p>
            <a:fld id="{3B874766-0718-924C-9546-9D457BA51096}" type="slidenum">
              <a:rPr lang="es-ES" smtClean="0"/>
              <a:t>9</a:t>
            </a:fld>
            <a:endParaRPr lang="es-ES"/>
          </a:p>
        </p:txBody>
      </p:sp>
    </p:spTree>
    <p:extLst>
      <p:ext uri="{BB962C8B-B14F-4D97-AF65-F5344CB8AC3E}">
        <p14:creationId xmlns:p14="http://schemas.microsoft.com/office/powerpoint/2010/main" val="293512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Teniendo en cuenta la correlación encontrada entre la dosis media inicialmente planificada y la reducción del volumen parotídeo, se ha estudiado en 36 de los 112 pacientes (de forma aleatorizada) el cambio de volumen parotídeo en cada fracción de tratamiento. En los pacientes seleccionados se analizó de forma diaria la dosis media parotídea administrada y la variación del volumen parotídeo.</a:t>
            </a:r>
          </a:p>
          <a:p>
            <a:endParaRPr lang="es-ES" dirty="0"/>
          </a:p>
        </p:txBody>
      </p:sp>
      <p:sp>
        <p:nvSpPr>
          <p:cNvPr id="4" name="Marcador de número de diapositiva 3"/>
          <p:cNvSpPr>
            <a:spLocks noGrp="1"/>
          </p:cNvSpPr>
          <p:nvPr>
            <p:ph type="sldNum" sz="quarter" idx="5"/>
          </p:nvPr>
        </p:nvSpPr>
        <p:spPr/>
        <p:txBody>
          <a:bodyPr/>
          <a:lstStyle/>
          <a:p>
            <a:fld id="{3B874766-0718-924C-9546-9D457BA51096}" type="slidenum">
              <a:rPr lang="es-ES" smtClean="0"/>
              <a:t>10</a:t>
            </a:fld>
            <a:endParaRPr lang="es-ES"/>
          </a:p>
        </p:txBody>
      </p:sp>
    </p:spTree>
    <p:extLst>
      <p:ext uri="{BB962C8B-B14F-4D97-AF65-F5344CB8AC3E}">
        <p14:creationId xmlns:p14="http://schemas.microsoft.com/office/powerpoint/2010/main" val="320050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atin typeface="Times" pitchFamily="18" charset="0"/>
              <a:ea typeface="ＭＳ Ｐゴシック" pitchFamily="34" charset="-128"/>
            </a:endParaRPr>
          </a:p>
        </p:txBody>
      </p:sp>
      <p:sp>
        <p:nvSpPr>
          <p:cNvPr id="952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47558573-5D00-4663-A0A2-BFD26244E742}" type="slidenum">
              <a:rPr lang="fr-FR" smtClean="0">
                <a:latin typeface="Times" pitchFamily="18" charset="0"/>
              </a:rPr>
              <a:pPr eaLnBrk="1" hangingPunct="1"/>
              <a:t>11</a:t>
            </a:fld>
            <a:endParaRPr lang="fr-FR">
              <a:latin typeface="Times" pitchFamily="18" charset="0"/>
            </a:endParaRPr>
          </a:p>
        </p:txBody>
      </p:sp>
    </p:spTree>
    <p:extLst>
      <p:ext uri="{BB962C8B-B14F-4D97-AF65-F5344CB8AC3E}">
        <p14:creationId xmlns:p14="http://schemas.microsoft.com/office/powerpoint/2010/main" val="186495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Comparison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dosimetric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impact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between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had</a:t>
            </a:r>
            <a:r>
              <a:rPr lang="es-ES" sz="1200" kern="1200" dirty="0">
                <a:solidFill>
                  <a:schemeClr val="tx1"/>
                </a:solidFill>
                <a:effectLst/>
                <a:latin typeface="+mn-lt"/>
                <a:ea typeface="+mn-ea"/>
                <a:cs typeface="+mn-cs"/>
              </a:rPr>
              <a:t> a re-CT and </a:t>
            </a:r>
            <a:r>
              <a:rPr lang="es-ES" sz="1200" kern="1200" dirty="0" err="1">
                <a:solidFill>
                  <a:schemeClr val="tx1"/>
                </a:solidFill>
                <a:effectLst/>
                <a:latin typeface="+mn-lt"/>
                <a:ea typeface="+mn-ea"/>
                <a:cs typeface="+mn-cs"/>
              </a:rPr>
              <a:t>those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selected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replanning</a:t>
            </a:r>
            <a:r>
              <a:rPr lang="es-ES" sz="1200" kern="1200" dirty="0">
                <a:solidFill>
                  <a:schemeClr val="tx1"/>
                </a:solidFill>
                <a:effectLst/>
                <a:latin typeface="+mn-lt"/>
                <a:ea typeface="+mn-ea"/>
                <a:cs typeface="+mn-cs"/>
              </a:rPr>
              <a:t> (prior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calculation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replan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showed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replanned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significantly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greater</a:t>
            </a:r>
            <a:r>
              <a:rPr lang="es-ES" sz="1200" kern="1200" dirty="0">
                <a:solidFill>
                  <a:schemeClr val="tx1"/>
                </a:solidFill>
                <a:effectLst/>
                <a:latin typeface="+mn-lt"/>
                <a:ea typeface="+mn-ea"/>
                <a:cs typeface="+mn-cs"/>
              </a:rPr>
              <a:t> ipsilateral </a:t>
            </a:r>
            <a:r>
              <a:rPr lang="es-ES" sz="1200" kern="1200" dirty="0" err="1">
                <a:solidFill>
                  <a:schemeClr val="tx1"/>
                </a:solidFill>
                <a:effectLst/>
                <a:latin typeface="+mn-lt"/>
                <a:ea typeface="+mn-ea"/>
                <a:cs typeface="+mn-cs"/>
              </a:rPr>
              <a:t>parotid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gland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dose</a:t>
            </a:r>
            <a:r>
              <a:rPr lang="es-ES" sz="1200" kern="1200" dirty="0">
                <a:solidFill>
                  <a:schemeClr val="tx1"/>
                </a:solidFill>
                <a:effectLst/>
                <a:latin typeface="+mn-lt"/>
                <a:ea typeface="+mn-ea"/>
                <a:cs typeface="+mn-cs"/>
              </a:rPr>
              <a:t> (p = 0.02) </a:t>
            </a:r>
            <a:endParaRPr lang="es-ES" dirty="0"/>
          </a:p>
          <a:p>
            <a:endParaRPr lang="es-ES" dirty="0"/>
          </a:p>
        </p:txBody>
      </p:sp>
      <p:sp>
        <p:nvSpPr>
          <p:cNvPr id="4" name="Marcador de número de diapositiva 3"/>
          <p:cNvSpPr>
            <a:spLocks noGrp="1"/>
          </p:cNvSpPr>
          <p:nvPr>
            <p:ph type="sldNum" sz="quarter" idx="5"/>
          </p:nvPr>
        </p:nvSpPr>
        <p:spPr/>
        <p:txBody>
          <a:bodyPr/>
          <a:lstStyle/>
          <a:p>
            <a:fld id="{3B874766-0718-924C-9546-9D457BA51096}" type="slidenum">
              <a:rPr lang="es-ES" smtClean="0"/>
              <a:t>19</a:t>
            </a:fld>
            <a:endParaRPr lang="es-ES"/>
          </a:p>
        </p:txBody>
      </p:sp>
    </p:spTree>
    <p:extLst>
      <p:ext uri="{BB962C8B-B14F-4D97-AF65-F5344CB8AC3E}">
        <p14:creationId xmlns:p14="http://schemas.microsoft.com/office/powerpoint/2010/main" val="376967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7D2934-89DA-1CBE-6318-B379DB1C4DC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391798B0-CBA8-7F8F-E456-CF0BE2792B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B32396D0-42E1-A583-427D-C5BB6A27D862}"/>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5" name="Marcador de pie de página 4">
            <a:extLst>
              <a:ext uri="{FF2B5EF4-FFF2-40B4-BE49-F238E27FC236}">
                <a16:creationId xmlns:a16="http://schemas.microsoft.com/office/drawing/2014/main" xmlns="" id="{8395A01B-7ACA-7E52-50E9-385BE187B6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6BF73E6-336B-09AE-BAA5-5F388A2E3395}"/>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386037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A77613-2471-291C-6BDF-2657B72EBD9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E87C9BD-2286-8CF0-891E-359128DCD07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20159AE-D4B4-F9D7-A33E-9827A20A23B5}"/>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5" name="Marcador de pie de página 4">
            <a:extLst>
              <a:ext uri="{FF2B5EF4-FFF2-40B4-BE49-F238E27FC236}">
                <a16:creationId xmlns:a16="http://schemas.microsoft.com/office/drawing/2014/main" xmlns="" id="{A53AB738-2C5C-4671-EE45-CF6FCB13AA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BD428D5-910E-D663-003B-12A80110514D}"/>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265021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690A51F-42B2-5731-0562-206FC2D3B8D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A2A3C77F-3D88-9646-4A85-5154FCA9A0B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892CA61-1F98-022F-8382-E84F408FC713}"/>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5" name="Marcador de pie de página 4">
            <a:extLst>
              <a:ext uri="{FF2B5EF4-FFF2-40B4-BE49-F238E27FC236}">
                <a16:creationId xmlns:a16="http://schemas.microsoft.com/office/drawing/2014/main" xmlns="" id="{C4323F91-DC8F-3026-2E32-A78C790B9D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687EFB7-771E-34BA-CC0E-42BAF9D01107}"/>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275002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CA2557-6241-7B93-D327-47B2A8D8649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89BD777-9F5E-06BF-C589-3DB2E8BBE3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3550EB4-4204-1CB7-B35D-B25D859A49E7}"/>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5" name="Marcador de pie de página 4">
            <a:extLst>
              <a:ext uri="{FF2B5EF4-FFF2-40B4-BE49-F238E27FC236}">
                <a16:creationId xmlns:a16="http://schemas.microsoft.com/office/drawing/2014/main" xmlns="" id="{4CDA0CA8-5A36-0FA8-3C54-889A53A7D1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CFEB18C-9010-0CD3-69C0-FF4781BC19B9}"/>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146549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9A21BC-0132-0EEB-6361-767A9C6EA1F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6D127DA-8E46-D101-CA04-37AB023F31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A85294D-4948-C3F5-C8B6-ED6587BA9EBE}"/>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5" name="Marcador de pie de página 4">
            <a:extLst>
              <a:ext uri="{FF2B5EF4-FFF2-40B4-BE49-F238E27FC236}">
                <a16:creationId xmlns:a16="http://schemas.microsoft.com/office/drawing/2014/main" xmlns="" id="{97A4A9B4-6CB3-CC9E-6A04-3EAFA760F5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DA94822-5B1F-4EA0-5AA4-4E392EBF7F28}"/>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144184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93DADD-ACC4-DAEC-E867-DC114A01DBF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D4248678-8DC8-74C9-6F39-3003554CCC1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8102E4D9-CF88-9961-3B8A-3783D19B33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A244AAFA-9B83-748F-9FE6-A2D2B470D370}"/>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6" name="Marcador de pie de página 5">
            <a:extLst>
              <a:ext uri="{FF2B5EF4-FFF2-40B4-BE49-F238E27FC236}">
                <a16:creationId xmlns:a16="http://schemas.microsoft.com/office/drawing/2014/main" xmlns="" id="{1D242242-F6B8-4089-6A38-11B9ABF3CC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5C9F1721-2ECE-A3B8-47DB-DF9AA4D705D9}"/>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197287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96D18-AD79-A1AD-EA0B-5D45E683673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C7A7EE4-AD9D-C06B-3138-B1230DC0F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145A1239-110C-BAEF-6565-2C98B18B8DC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6945610B-8D5C-6039-B2FB-C143B8D77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F95FAAE4-98C5-FB07-C760-CCF975E75EA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E802E547-790D-C282-0B80-066B9F4AC322}"/>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8" name="Marcador de pie de página 7">
            <a:extLst>
              <a:ext uri="{FF2B5EF4-FFF2-40B4-BE49-F238E27FC236}">
                <a16:creationId xmlns:a16="http://schemas.microsoft.com/office/drawing/2014/main" xmlns="" id="{85EC8FDD-FD76-E9C5-9FA8-24BF2AC1270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0A944A27-D177-ADFA-17F7-DE44F03BAF1B}"/>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187861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4FCEAB-911B-4D99-44C3-05430AB60B4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031B201B-BFF4-6B38-9CEB-709F7B41782C}"/>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4" name="Marcador de pie de página 3">
            <a:extLst>
              <a:ext uri="{FF2B5EF4-FFF2-40B4-BE49-F238E27FC236}">
                <a16:creationId xmlns:a16="http://schemas.microsoft.com/office/drawing/2014/main" xmlns="" id="{6E29C4F8-2103-4ECA-41C4-7B5F2110045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2541DB26-E866-FA35-45A8-F516BBBF2091}"/>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177192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A62C8D8-EAC8-DC43-6CE3-2100C6CF6774}"/>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3" name="Marcador de pie de página 2">
            <a:extLst>
              <a:ext uri="{FF2B5EF4-FFF2-40B4-BE49-F238E27FC236}">
                <a16:creationId xmlns:a16="http://schemas.microsoft.com/office/drawing/2014/main" xmlns="" id="{8E9DA73E-6C31-CE0B-1101-48972266D61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7EFC2570-9DA0-CEE1-6101-178DE8A531CB}"/>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92552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3F41EF-BEA1-7572-002B-24F5B126E1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11C62E26-5670-FB2D-9FDE-59CF630654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B592A977-BF4F-E382-C39B-B901B56FC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D393251-F584-9B93-5441-C40626898E12}"/>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6" name="Marcador de pie de página 5">
            <a:extLst>
              <a:ext uri="{FF2B5EF4-FFF2-40B4-BE49-F238E27FC236}">
                <a16:creationId xmlns:a16="http://schemas.microsoft.com/office/drawing/2014/main" xmlns="" id="{0D0D6334-7033-1FD1-480F-ED484342C4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90F13924-84D4-0EF9-8575-CFD1281909AE}"/>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205901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380D52-750F-5218-19F8-AAD9DAD712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24E3C818-8FC1-6A5B-99B6-6D8237D538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01496C4C-768F-367B-0820-6FD9A5EB4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45E17C2-7811-76A8-B3F2-022CFA56F5F7}"/>
              </a:ext>
            </a:extLst>
          </p:cNvPr>
          <p:cNvSpPr>
            <a:spLocks noGrp="1"/>
          </p:cNvSpPr>
          <p:nvPr>
            <p:ph type="dt" sz="half" idx="10"/>
          </p:nvPr>
        </p:nvSpPr>
        <p:spPr/>
        <p:txBody>
          <a:bodyPr/>
          <a:lstStyle/>
          <a:p>
            <a:fld id="{12B9BB4F-4615-1D49-B30C-DECAB6B51018}" type="datetimeFigureOut">
              <a:rPr lang="es-ES" smtClean="0"/>
              <a:t>24/9/22</a:t>
            </a:fld>
            <a:endParaRPr lang="es-ES"/>
          </a:p>
        </p:txBody>
      </p:sp>
      <p:sp>
        <p:nvSpPr>
          <p:cNvPr id="6" name="Marcador de pie de página 5">
            <a:extLst>
              <a:ext uri="{FF2B5EF4-FFF2-40B4-BE49-F238E27FC236}">
                <a16:creationId xmlns:a16="http://schemas.microsoft.com/office/drawing/2014/main" xmlns="" id="{87A5DCD4-6676-CE7C-4C82-18EC2F90D2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3970A0A9-D26B-2008-11AF-F6E9291F7972}"/>
              </a:ext>
            </a:extLst>
          </p:cNvPr>
          <p:cNvSpPr>
            <a:spLocks noGrp="1"/>
          </p:cNvSpPr>
          <p:nvPr>
            <p:ph type="sldNum" sz="quarter" idx="12"/>
          </p:nvPr>
        </p:nvSpPr>
        <p:spPr/>
        <p:txBody>
          <a:bodyPr/>
          <a:lstStyle/>
          <a:p>
            <a:fld id="{0921F42B-FFE5-974A-8A8F-260384473462}" type="slidenum">
              <a:rPr lang="es-ES" smtClean="0"/>
              <a:t>‹Nr.›</a:t>
            </a:fld>
            <a:endParaRPr lang="es-ES"/>
          </a:p>
        </p:txBody>
      </p:sp>
    </p:spTree>
    <p:extLst>
      <p:ext uri="{BB962C8B-B14F-4D97-AF65-F5344CB8AC3E}">
        <p14:creationId xmlns:p14="http://schemas.microsoft.com/office/powerpoint/2010/main" val="574615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F8EF397-FF95-E625-13D1-CD8BC7C17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DC82E45-20FF-47A3-CF20-16A51913C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8FD9CF6-E833-A652-A9F8-56FA9D7B3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9BB4F-4615-1D49-B30C-DECAB6B51018}" type="datetimeFigureOut">
              <a:rPr lang="es-ES" smtClean="0"/>
              <a:t>24/9/22</a:t>
            </a:fld>
            <a:endParaRPr lang="es-ES"/>
          </a:p>
        </p:txBody>
      </p:sp>
      <p:sp>
        <p:nvSpPr>
          <p:cNvPr id="5" name="Marcador de pie de página 4">
            <a:extLst>
              <a:ext uri="{FF2B5EF4-FFF2-40B4-BE49-F238E27FC236}">
                <a16:creationId xmlns:a16="http://schemas.microsoft.com/office/drawing/2014/main" xmlns="" id="{783764A9-912B-7561-54BD-F9DCAD352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5CDC4016-4818-4A82-6575-DAD0E5FC2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F42B-FFE5-974A-8A8F-260384473462}" type="slidenum">
              <a:rPr lang="es-ES" smtClean="0"/>
              <a:t>‹Nr.›</a:t>
            </a:fld>
            <a:endParaRPr lang="es-ES"/>
          </a:p>
        </p:txBody>
      </p:sp>
    </p:spTree>
    <p:extLst>
      <p:ext uri="{BB962C8B-B14F-4D97-AF65-F5344CB8AC3E}">
        <p14:creationId xmlns:p14="http://schemas.microsoft.com/office/powerpoint/2010/main" val="348551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wmf"/><Relationship Id="rId6" Type="http://schemas.openxmlformats.org/officeDocument/2006/relationships/image" Target="../media/image22.png"/><Relationship Id="rId7" Type="http://schemas.openxmlformats.org/officeDocument/2006/relationships/image" Target="../media/image23.wmf"/><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6.sv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9.sv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5" Type="http://schemas.openxmlformats.org/officeDocument/2006/relationships/image" Target="../media/image29.sv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32.sv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5.png"/><Relationship Id="rId5" Type="http://schemas.microsoft.com/office/2007/relationships/hdphoto" Target="../media/hdphoto1.wdp"/><Relationship Id="rId6" Type="http://schemas.openxmlformats.org/officeDocument/2006/relationships/image" Target="../media/image36.png"/><Relationship Id="rId7" Type="http://schemas.openxmlformats.org/officeDocument/2006/relationships/image" Target="../media/image37.jpe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5" Type="http://schemas.openxmlformats.org/officeDocument/2006/relationships/image" Target="../media/image10.sv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9.sv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EOR 2022 PPT+A4_Mesa de trabajo 1-03.png" descr="SEOR 2022 PPT+A4_Mesa de trabajo 1-03.png"/>
          <p:cNvPicPr>
            <a:picLocks noChangeAspect="1"/>
          </p:cNvPicPr>
          <p:nvPr/>
        </p:nvPicPr>
        <p:blipFill>
          <a:blip r:embed="rId2"/>
          <a:stretch>
            <a:fillRect/>
          </a:stretch>
        </p:blipFill>
        <p:spPr>
          <a:xfrm>
            <a:off x="550985" y="156177"/>
            <a:ext cx="11359661" cy="6392549"/>
          </a:xfrm>
          <a:prstGeom prst="rect">
            <a:avLst/>
          </a:prstGeom>
          <a:ln w="12700">
            <a:miter lim="400000"/>
          </a:ln>
        </p:spPr>
      </p:pic>
      <p:sp>
        <p:nvSpPr>
          <p:cNvPr id="152" name="Autor y fecha"/>
          <p:cNvSpPr txBox="1">
            <a:spLocks noGrp="1"/>
          </p:cNvSpPr>
          <p:nvPr>
            <p:ph type="body" idx="4294967295"/>
          </p:nvPr>
        </p:nvSpPr>
        <p:spPr>
          <a:xfrm>
            <a:off x="550985" y="5461835"/>
            <a:ext cx="8135815" cy="362298"/>
          </a:xfrm>
          <a:prstGeom prst="rect">
            <a:avLst/>
          </a:prstGeom>
        </p:spPr>
        <p:txBody>
          <a:bodyPr>
            <a:noAutofit/>
          </a:bodyPr>
          <a:lstStyle/>
          <a:p>
            <a:pPr marL="0" indent="0">
              <a:buNone/>
            </a:pPr>
            <a:r>
              <a:rPr lang="es-ES" sz="1800" b="1" dirty="0"/>
              <a:t>Autor: </a:t>
            </a:r>
            <a:r>
              <a:rPr lang="es-ES" sz="1800" dirty="0"/>
              <a:t>Jon Cacicedo Fernández de </a:t>
            </a:r>
            <a:r>
              <a:rPr lang="es-ES" sz="1800" dirty="0" smtClean="0"/>
              <a:t>Bobadilla</a:t>
            </a:r>
          </a:p>
          <a:p>
            <a:pPr marL="0" indent="0">
              <a:buNone/>
            </a:pPr>
            <a:r>
              <a:rPr lang="es-ES" sz="1800" dirty="0" smtClean="0"/>
              <a:t>Hospital </a:t>
            </a:r>
            <a:r>
              <a:rPr lang="es-ES" sz="1800" dirty="0"/>
              <a:t>Universitario de </a:t>
            </a:r>
            <a:r>
              <a:rPr lang="es-ES" sz="1800" dirty="0" smtClean="0"/>
              <a:t>Cruces/</a:t>
            </a:r>
            <a:r>
              <a:rPr lang="es-ES" sz="1800" dirty="0" err="1" smtClean="0"/>
              <a:t>Biocruces</a:t>
            </a:r>
            <a:r>
              <a:rPr lang="es-ES" sz="1800" dirty="0" smtClean="0"/>
              <a:t> </a:t>
            </a:r>
            <a:r>
              <a:rPr lang="es-ES" sz="1800" dirty="0" err="1" smtClean="0"/>
              <a:t>Bizkaia</a:t>
            </a:r>
            <a:r>
              <a:rPr lang="es-ES" sz="1800" dirty="0" smtClean="0"/>
              <a:t> </a:t>
            </a:r>
            <a:r>
              <a:rPr lang="es-ES" sz="1800" dirty="0" err="1" smtClean="0"/>
              <a:t>Health</a:t>
            </a:r>
            <a:r>
              <a:rPr lang="es-ES" sz="1800" dirty="0" smtClean="0"/>
              <a:t> </a:t>
            </a:r>
            <a:r>
              <a:rPr lang="es-ES" sz="1800" dirty="0" err="1" smtClean="0"/>
              <a:t>Research</a:t>
            </a:r>
            <a:r>
              <a:rPr lang="es-ES" sz="1800" dirty="0" smtClean="0"/>
              <a:t> </a:t>
            </a:r>
            <a:r>
              <a:rPr lang="es-ES" sz="1800" dirty="0" err="1" smtClean="0"/>
              <a:t>Institute</a:t>
            </a:r>
            <a:endParaRPr sz="1800" dirty="0"/>
          </a:p>
        </p:txBody>
      </p:sp>
      <p:sp>
        <p:nvSpPr>
          <p:cNvPr id="153" name="Título de la presentación"/>
          <p:cNvSpPr txBox="1">
            <a:spLocks noGrp="1"/>
          </p:cNvSpPr>
          <p:nvPr>
            <p:ph type="ctrTitle"/>
          </p:nvPr>
        </p:nvSpPr>
        <p:spPr>
          <a:xfrm>
            <a:off x="222739" y="2413141"/>
            <a:ext cx="7502769" cy="2324101"/>
          </a:xfrm>
          <a:prstGeom prst="rect">
            <a:avLst/>
          </a:prstGeom>
        </p:spPr>
        <p:txBody>
          <a:bodyPr>
            <a:noAutofit/>
          </a:bodyPr>
          <a:lstStyle/>
          <a:p>
            <a:r>
              <a:rPr lang="es-ES" sz="3600" b="1" dirty="0"/>
              <a:t>CAMBIOS RADIOINDUCIDOS EN LA PARÓTIDA </a:t>
            </a:r>
            <a:r>
              <a:rPr lang="es-ES" sz="3600" dirty="0"/>
              <a:t>EN EL CONTEXTO DE LA RADIOTERAPIA ADAPTATIVA EN LOS TUMORES ESCAMOSOS DE CABEZA Y CUELLO</a:t>
            </a:r>
            <a:r>
              <a:rPr lang="es-ES_tradnl" sz="4400" dirty="0"/>
              <a:t/>
            </a:r>
            <a:br>
              <a:rPr lang="es-ES_tradnl" sz="4400" dirty="0"/>
            </a:br>
            <a:endParaRPr sz="4400" dirty="0"/>
          </a:p>
        </p:txBody>
      </p:sp>
    </p:spTree>
    <p:extLst>
      <p:ext uri="{BB962C8B-B14F-4D97-AF65-F5344CB8AC3E}">
        <p14:creationId xmlns:p14="http://schemas.microsoft.com/office/powerpoint/2010/main" val="70260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711D2B0-5316-3881-D7DB-B056DD3D7130}"/>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CuadroTexto 5">
            <a:extLst>
              <a:ext uri="{FF2B5EF4-FFF2-40B4-BE49-F238E27FC236}">
                <a16:creationId xmlns:a16="http://schemas.microsoft.com/office/drawing/2014/main" xmlns="" id="{4EDAB8C8-35EB-41F7-F49F-DB2BB3F21D74}"/>
              </a:ext>
            </a:extLst>
          </p:cNvPr>
          <p:cNvSpPr txBox="1"/>
          <p:nvPr/>
        </p:nvSpPr>
        <p:spPr>
          <a:xfrm>
            <a:off x="11353800" y="6335672"/>
            <a:ext cx="838199" cy="369332"/>
          </a:xfrm>
          <a:prstGeom prst="rect">
            <a:avLst/>
          </a:prstGeom>
          <a:noFill/>
        </p:spPr>
        <p:txBody>
          <a:bodyPr wrap="square" rtlCol="0">
            <a:spAutoFit/>
          </a:bodyPr>
          <a:lstStyle/>
          <a:p>
            <a:r>
              <a:rPr lang="es-ES" dirty="0"/>
              <a:t>8/15</a:t>
            </a:r>
          </a:p>
        </p:txBody>
      </p:sp>
      <p:sp>
        <p:nvSpPr>
          <p:cNvPr id="17" name="CuadroTexto 16">
            <a:extLst>
              <a:ext uri="{FF2B5EF4-FFF2-40B4-BE49-F238E27FC236}">
                <a16:creationId xmlns:a16="http://schemas.microsoft.com/office/drawing/2014/main" xmlns="" id="{C6F9C968-9E7A-CCC4-1818-E14612D19E5D}"/>
              </a:ext>
            </a:extLst>
          </p:cNvPr>
          <p:cNvSpPr txBox="1"/>
          <p:nvPr/>
        </p:nvSpPr>
        <p:spPr>
          <a:xfrm>
            <a:off x="433137" y="961237"/>
            <a:ext cx="3467351" cy="461665"/>
          </a:xfrm>
          <a:prstGeom prst="rect">
            <a:avLst/>
          </a:prstGeom>
          <a:solidFill>
            <a:schemeClr val="bg2"/>
          </a:solidFill>
          <a:ln>
            <a:solidFill>
              <a:schemeClr val="tx1"/>
            </a:solidFill>
          </a:ln>
        </p:spPr>
        <p:txBody>
          <a:bodyPr wrap="square" rtlCol="0">
            <a:spAutoFit/>
          </a:bodyPr>
          <a:lstStyle/>
          <a:p>
            <a:r>
              <a:rPr lang="es-ES" sz="2400" dirty="0" smtClean="0"/>
              <a:t>          112 </a:t>
            </a:r>
            <a:r>
              <a:rPr lang="es-ES" sz="2400" dirty="0"/>
              <a:t>PACIENTES</a:t>
            </a:r>
            <a:endParaRPr lang="es-ES" sz="2400" b="1" dirty="0"/>
          </a:p>
        </p:txBody>
      </p:sp>
      <p:sp>
        <p:nvSpPr>
          <p:cNvPr id="18" name="CuadroTexto 17">
            <a:extLst>
              <a:ext uri="{FF2B5EF4-FFF2-40B4-BE49-F238E27FC236}">
                <a16:creationId xmlns:a16="http://schemas.microsoft.com/office/drawing/2014/main" xmlns="" id="{2D2666E5-E313-AA8F-AA19-06B5CFB09202}"/>
              </a:ext>
            </a:extLst>
          </p:cNvPr>
          <p:cNvSpPr txBox="1"/>
          <p:nvPr/>
        </p:nvSpPr>
        <p:spPr>
          <a:xfrm>
            <a:off x="433137" y="3874113"/>
            <a:ext cx="3467351" cy="461665"/>
          </a:xfrm>
          <a:prstGeom prst="rect">
            <a:avLst/>
          </a:prstGeom>
          <a:solidFill>
            <a:schemeClr val="bg2"/>
          </a:solidFill>
          <a:ln>
            <a:solidFill>
              <a:schemeClr val="tx1"/>
            </a:solidFill>
          </a:ln>
        </p:spPr>
        <p:txBody>
          <a:bodyPr wrap="square" rtlCol="0">
            <a:spAutoFit/>
          </a:bodyPr>
          <a:lstStyle/>
          <a:p>
            <a:r>
              <a:rPr lang="es-ES" sz="2400" dirty="0" smtClean="0"/>
              <a:t>             </a:t>
            </a:r>
            <a:r>
              <a:rPr lang="es-ES" sz="2400" dirty="0" smtClean="0"/>
              <a:t>50</a:t>
            </a:r>
            <a:r>
              <a:rPr lang="es-ES" sz="2400" dirty="0" smtClean="0"/>
              <a:t> </a:t>
            </a:r>
            <a:r>
              <a:rPr lang="es-ES" sz="2400" dirty="0"/>
              <a:t>PACIENTES</a:t>
            </a:r>
            <a:endParaRPr lang="es-ES" sz="2400" b="1" dirty="0"/>
          </a:p>
        </p:txBody>
      </p:sp>
      <p:sp>
        <p:nvSpPr>
          <p:cNvPr id="19" name="Título 5">
            <a:extLst>
              <a:ext uri="{FF2B5EF4-FFF2-40B4-BE49-F238E27FC236}">
                <a16:creationId xmlns:a16="http://schemas.microsoft.com/office/drawing/2014/main" xmlns="" id="{31763AEC-C66F-F030-5DC2-47AD4ED2D43A}"/>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METODOLOGÍA</a:t>
            </a:r>
          </a:p>
        </p:txBody>
      </p:sp>
      <p:sp>
        <p:nvSpPr>
          <p:cNvPr id="22" name="CuadroTexto 21">
            <a:extLst>
              <a:ext uri="{FF2B5EF4-FFF2-40B4-BE49-F238E27FC236}">
                <a16:creationId xmlns:a16="http://schemas.microsoft.com/office/drawing/2014/main" xmlns="" id="{F3780497-B6E3-E8F9-6773-5AB4C65C0AED}"/>
              </a:ext>
            </a:extLst>
          </p:cNvPr>
          <p:cNvSpPr txBox="1"/>
          <p:nvPr/>
        </p:nvSpPr>
        <p:spPr>
          <a:xfrm>
            <a:off x="433137" y="3529016"/>
            <a:ext cx="6133328" cy="369332"/>
          </a:xfrm>
          <a:prstGeom prst="rect">
            <a:avLst/>
          </a:prstGeom>
          <a:noFill/>
        </p:spPr>
        <p:txBody>
          <a:bodyPr wrap="square" rtlCol="0">
            <a:spAutoFit/>
          </a:bodyPr>
          <a:lstStyle/>
          <a:p>
            <a:r>
              <a:rPr lang="es-ES" dirty="0"/>
              <a:t>TAC de </a:t>
            </a:r>
            <a:r>
              <a:rPr lang="es-ES" dirty="0" smtClean="0"/>
              <a:t>planificación </a:t>
            </a:r>
            <a:r>
              <a:rPr lang="es-ES" i="1" dirty="0" smtClean="0"/>
              <a:t>(Delimitación Guías ESTRO </a:t>
            </a:r>
            <a:r>
              <a:rPr lang="es-ES" i="1" dirty="0" err="1" smtClean="0"/>
              <a:t>Brower</a:t>
            </a:r>
            <a:r>
              <a:rPr lang="es-ES" i="1" dirty="0" smtClean="0"/>
              <a:t> et al)</a:t>
            </a:r>
            <a:endParaRPr lang="es-ES" i="1" dirty="0"/>
          </a:p>
        </p:txBody>
      </p:sp>
      <p:sp>
        <p:nvSpPr>
          <p:cNvPr id="50" name="CuadroTexto 49">
            <a:extLst>
              <a:ext uri="{FF2B5EF4-FFF2-40B4-BE49-F238E27FC236}">
                <a16:creationId xmlns:a16="http://schemas.microsoft.com/office/drawing/2014/main" xmlns="" id="{09A21C57-03D7-5287-3474-BBAB8F672BF8}"/>
              </a:ext>
            </a:extLst>
          </p:cNvPr>
          <p:cNvSpPr txBox="1"/>
          <p:nvPr/>
        </p:nvSpPr>
        <p:spPr>
          <a:xfrm>
            <a:off x="1222659" y="6429816"/>
            <a:ext cx="2063299" cy="369332"/>
          </a:xfrm>
          <a:prstGeom prst="rect">
            <a:avLst/>
          </a:prstGeom>
          <a:noFill/>
        </p:spPr>
        <p:txBody>
          <a:bodyPr wrap="square" rtlCol="0">
            <a:spAutoFit/>
          </a:bodyPr>
          <a:lstStyle/>
          <a:p>
            <a:r>
              <a:rPr lang="es-ES" dirty="0"/>
              <a:t>TAC de planificación</a:t>
            </a:r>
          </a:p>
        </p:txBody>
      </p:sp>
      <p:sp>
        <p:nvSpPr>
          <p:cNvPr id="51" name="CuadroTexto 50">
            <a:extLst>
              <a:ext uri="{FF2B5EF4-FFF2-40B4-BE49-F238E27FC236}">
                <a16:creationId xmlns:a16="http://schemas.microsoft.com/office/drawing/2014/main" xmlns="" id="{7426F06B-63F0-C540-85D8-C598129F0F60}"/>
              </a:ext>
            </a:extLst>
          </p:cNvPr>
          <p:cNvSpPr txBox="1"/>
          <p:nvPr/>
        </p:nvSpPr>
        <p:spPr>
          <a:xfrm>
            <a:off x="8543901" y="3529016"/>
            <a:ext cx="2063299" cy="369332"/>
          </a:xfrm>
          <a:prstGeom prst="rect">
            <a:avLst/>
          </a:prstGeom>
          <a:noFill/>
        </p:spPr>
        <p:txBody>
          <a:bodyPr wrap="square" rtlCol="0">
            <a:spAutoFit/>
          </a:bodyPr>
          <a:lstStyle/>
          <a:p>
            <a:r>
              <a:rPr lang="es-ES" dirty="0"/>
              <a:t>Último </a:t>
            </a:r>
            <a:r>
              <a:rPr lang="es-ES" dirty="0" smtClean="0"/>
              <a:t>CBCT </a:t>
            </a:r>
            <a:endParaRPr lang="es-ES" dirty="0"/>
          </a:p>
        </p:txBody>
      </p:sp>
      <p:sp>
        <p:nvSpPr>
          <p:cNvPr id="52" name="CuadroTexto 51">
            <a:extLst>
              <a:ext uri="{FF2B5EF4-FFF2-40B4-BE49-F238E27FC236}">
                <a16:creationId xmlns:a16="http://schemas.microsoft.com/office/drawing/2014/main" xmlns="" id="{FD3A0A95-BD58-21E1-14E9-F0037229B0DC}"/>
              </a:ext>
            </a:extLst>
          </p:cNvPr>
          <p:cNvSpPr txBox="1"/>
          <p:nvPr/>
        </p:nvSpPr>
        <p:spPr>
          <a:xfrm>
            <a:off x="8543900" y="6467891"/>
            <a:ext cx="2063299" cy="369332"/>
          </a:xfrm>
          <a:prstGeom prst="rect">
            <a:avLst/>
          </a:prstGeom>
          <a:noFill/>
        </p:spPr>
        <p:txBody>
          <a:bodyPr wrap="square" rtlCol="0">
            <a:spAutoFit/>
          </a:bodyPr>
          <a:lstStyle/>
          <a:p>
            <a:r>
              <a:rPr lang="es-ES" dirty="0"/>
              <a:t>Último CBCT</a:t>
            </a:r>
          </a:p>
        </p:txBody>
      </p:sp>
      <p:pic>
        <p:nvPicPr>
          <p:cNvPr id="54" name="Marcador de contenido 4">
            <a:extLst>
              <a:ext uri="{FF2B5EF4-FFF2-40B4-BE49-F238E27FC236}">
                <a16:creationId xmlns:a16="http://schemas.microsoft.com/office/drawing/2014/main" xmlns="" id="{831EBFE8-B0ED-9D53-27D3-64277D395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22659" y="1498683"/>
            <a:ext cx="2080832" cy="2084278"/>
          </a:xfrm>
          <a:prstGeom prst="rect">
            <a:avLst/>
          </a:prstGeom>
        </p:spPr>
      </p:pic>
      <p:pic>
        <p:nvPicPr>
          <p:cNvPr id="55" name="Imagen 54">
            <a:extLst>
              <a:ext uri="{FF2B5EF4-FFF2-40B4-BE49-F238E27FC236}">
                <a16:creationId xmlns:a16="http://schemas.microsoft.com/office/drawing/2014/main" xmlns="" id="{7DD19CAD-74A9-7AC5-EAB5-50D9D6943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30465" y="1498683"/>
            <a:ext cx="1914550" cy="2084279"/>
          </a:xfrm>
          <a:prstGeom prst="rect">
            <a:avLst/>
          </a:prstGeom>
        </p:spPr>
      </p:pic>
      <p:cxnSp>
        <p:nvCxnSpPr>
          <p:cNvPr id="12" name="Conector recto 11">
            <a:extLst>
              <a:ext uri="{FF2B5EF4-FFF2-40B4-BE49-F238E27FC236}">
                <a16:creationId xmlns:a16="http://schemas.microsoft.com/office/drawing/2014/main" xmlns="" id="{E1950C70-58E9-BC6E-BA61-1549584E895E}"/>
              </a:ext>
            </a:extLst>
          </p:cNvPr>
          <p:cNvCxnSpPr>
            <a:cxnSpLocks/>
            <a:stCxn id="54" idx="1"/>
            <a:endCxn id="55" idx="3"/>
          </p:cNvCxnSpPr>
          <p:nvPr/>
        </p:nvCxnSpPr>
        <p:spPr>
          <a:xfrm>
            <a:off x="3303491" y="2540822"/>
            <a:ext cx="5126974" cy="1"/>
          </a:xfrm>
          <a:prstGeom prst="line">
            <a:avLst/>
          </a:prstGeom>
          <a:ln w="63500">
            <a:solidFill>
              <a:srgbClr val="40C2AE"/>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8" name="Imagen 57">
            <a:extLst>
              <a:ext uri="{FF2B5EF4-FFF2-40B4-BE49-F238E27FC236}">
                <a16:creationId xmlns:a16="http://schemas.microsoft.com/office/drawing/2014/main" xmlns="" id="{F31986C6-78BE-9D61-0270-61E6B61F4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31317" y="4411559"/>
            <a:ext cx="1914550" cy="2084279"/>
          </a:xfrm>
          <a:prstGeom prst="rect">
            <a:avLst/>
          </a:prstGeom>
        </p:spPr>
      </p:pic>
      <p:pic>
        <p:nvPicPr>
          <p:cNvPr id="29" name="Picture 86">
            <a:extLst>
              <a:ext uri="{FF2B5EF4-FFF2-40B4-BE49-F238E27FC236}">
                <a16:creationId xmlns:a16="http://schemas.microsoft.com/office/drawing/2014/main" xmlns="" id="{57011F6F-79D5-0F70-CC6D-82DFC5976B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137" y="4497287"/>
            <a:ext cx="1598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 name="Picture 86">
            <a:extLst>
              <a:ext uri="{FF2B5EF4-FFF2-40B4-BE49-F238E27FC236}">
                <a16:creationId xmlns:a16="http://schemas.microsoft.com/office/drawing/2014/main" xmlns="" id="{886AF201-A562-1AA8-8933-61CA87397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619" y="4803696"/>
            <a:ext cx="1598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 name="Picture 86">
            <a:extLst>
              <a:ext uri="{FF2B5EF4-FFF2-40B4-BE49-F238E27FC236}">
                <a16:creationId xmlns:a16="http://schemas.microsoft.com/office/drawing/2014/main" xmlns="" id="{54327364-1393-9E7A-C52D-92505C392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6250" y="5118971"/>
            <a:ext cx="1598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86">
            <a:extLst>
              <a:ext uri="{FF2B5EF4-FFF2-40B4-BE49-F238E27FC236}">
                <a16:creationId xmlns:a16="http://schemas.microsoft.com/office/drawing/2014/main" xmlns="" id="{DEB34BBA-F604-B230-2FF4-75580CAE3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881" y="5434246"/>
            <a:ext cx="1598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Flecha circular 1">
            <a:extLst>
              <a:ext uri="{FF2B5EF4-FFF2-40B4-BE49-F238E27FC236}">
                <a16:creationId xmlns:a16="http://schemas.microsoft.com/office/drawing/2014/main" xmlns="" id="{30171C78-E029-721B-12D0-99993AC984C8}"/>
              </a:ext>
            </a:extLst>
          </p:cNvPr>
          <p:cNvSpPr/>
          <p:nvPr/>
        </p:nvSpPr>
        <p:spPr>
          <a:xfrm rot="2254605">
            <a:off x="5247400" y="4089947"/>
            <a:ext cx="638606" cy="905961"/>
          </a:xfrm>
          <a:prstGeom prst="circularArrow">
            <a:avLst/>
          </a:prstGeom>
          <a:solidFill>
            <a:srgbClr val="40C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5" name="Flecha circular 34">
            <a:extLst>
              <a:ext uri="{FF2B5EF4-FFF2-40B4-BE49-F238E27FC236}">
                <a16:creationId xmlns:a16="http://schemas.microsoft.com/office/drawing/2014/main" xmlns="" id="{C8B3EB39-5485-67C9-1A2E-5DAF2196F9F8}"/>
              </a:ext>
            </a:extLst>
          </p:cNvPr>
          <p:cNvSpPr/>
          <p:nvPr/>
        </p:nvSpPr>
        <p:spPr>
          <a:xfrm rot="2254605">
            <a:off x="6000652" y="4350715"/>
            <a:ext cx="638606" cy="905961"/>
          </a:xfrm>
          <a:prstGeom prst="circularArrow">
            <a:avLst/>
          </a:prstGeom>
          <a:solidFill>
            <a:srgbClr val="40C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6" name="Flecha circular 35">
            <a:extLst>
              <a:ext uri="{FF2B5EF4-FFF2-40B4-BE49-F238E27FC236}">
                <a16:creationId xmlns:a16="http://schemas.microsoft.com/office/drawing/2014/main" xmlns="" id="{4ABB7C4E-B726-5102-5FC8-FB1116DDF586}"/>
              </a:ext>
            </a:extLst>
          </p:cNvPr>
          <p:cNvSpPr/>
          <p:nvPr/>
        </p:nvSpPr>
        <p:spPr>
          <a:xfrm rot="2254605">
            <a:off x="6776460" y="4654830"/>
            <a:ext cx="638606" cy="905961"/>
          </a:xfrm>
          <a:prstGeom prst="circularArrow">
            <a:avLst/>
          </a:prstGeom>
          <a:solidFill>
            <a:srgbClr val="40C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40" name="Marcador de contenido 4">
            <a:extLst>
              <a:ext uri="{FF2B5EF4-FFF2-40B4-BE49-F238E27FC236}">
                <a16:creationId xmlns:a16="http://schemas.microsoft.com/office/drawing/2014/main" xmlns="" id="{978EA637-8686-E95C-4D2F-FFEECCAAD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15398" y="4411559"/>
            <a:ext cx="2080832" cy="2084278"/>
          </a:xfrm>
          <a:prstGeom prst="rect">
            <a:avLst/>
          </a:prstGeom>
        </p:spPr>
      </p:pic>
    </p:spTree>
    <p:extLst>
      <p:ext uri="{BB962C8B-B14F-4D97-AF65-F5344CB8AC3E}">
        <p14:creationId xmlns:p14="http://schemas.microsoft.com/office/powerpoint/2010/main" val="4185615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10"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072" y="3988046"/>
            <a:ext cx="1598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8611" name="AutoShape 12"/>
          <p:cNvSpPr>
            <a:spLocks noChangeArrowheads="1"/>
          </p:cNvSpPr>
          <p:nvPr/>
        </p:nvSpPr>
        <p:spPr bwMode="auto">
          <a:xfrm>
            <a:off x="3829050" y="4159250"/>
            <a:ext cx="6019800" cy="488950"/>
          </a:xfrm>
          <a:prstGeom prst="curvedDownArrow">
            <a:avLst>
              <a:gd name="adj1" fmla="val 225600"/>
              <a:gd name="adj2" fmla="val 451087"/>
              <a:gd name="adj3" fmla="val 30954"/>
            </a:avLst>
          </a:prstGeom>
          <a:solidFill>
            <a:srgbClr val="00A4A7"/>
          </a:solidFill>
          <a:ln w="12700">
            <a:solidFill>
              <a:schemeClr val="bg1"/>
            </a:solidFill>
            <a:miter lim="800000"/>
            <a:headEnd type="none" w="sm" len="sm"/>
            <a:tailEnd type="none" w="sm" len="sm"/>
          </a:ln>
        </p:spPr>
        <p:txBody>
          <a:bodyPr wrap="none" anchor="ctr"/>
          <a:lstStyle/>
          <a:p>
            <a:pPr eaLnBrk="0" hangingPunct="0"/>
            <a:endParaRPr lang="en-US" sz="4000" b="1">
              <a:latin typeface="Times New Roman" pitchFamily="18" charset="0"/>
            </a:endParaRPr>
          </a:p>
        </p:txBody>
      </p:sp>
      <p:sp>
        <p:nvSpPr>
          <p:cNvPr id="68612" name="Text Box 14"/>
          <p:cNvSpPr txBox="1">
            <a:spLocks noChangeArrowheads="1"/>
          </p:cNvSpPr>
          <p:nvPr/>
        </p:nvSpPr>
        <p:spPr bwMode="auto">
          <a:xfrm>
            <a:off x="2222379" y="3405188"/>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spcBef>
                <a:spcPct val="50000"/>
              </a:spcBef>
            </a:pPr>
            <a:r>
              <a:rPr lang="fr-FR">
                <a:latin typeface="Times New Roman" pitchFamily="18" charset="0"/>
              </a:rPr>
              <a:t>CBCT  </a:t>
            </a:r>
            <a:r>
              <a:rPr lang="fr-FR" dirty="0" err="1">
                <a:latin typeface="Times New Roman" pitchFamily="18" charset="0"/>
              </a:rPr>
              <a:t>diario</a:t>
            </a:r>
            <a:endParaRPr lang="fr-FR" dirty="0">
              <a:latin typeface="Times New Roman" pitchFamily="18" charset="0"/>
            </a:endParaRPr>
          </a:p>
        </p:txBody>
      </p:sp>
      <p:sp>
        <p:nvSpPr>
          <p:cNvPr id="68613" name="Text Box 15"/>
          <p:cNvSpPr txBox="1">
            <a:spLocks noChangeArrowheads="1"/>
          </p:cNvSpPr>
          <p:nvPr/>
        </p:nvSpPr>
        <p:spPr bwMode="auto">
          <a:xfrm>
            <a:off x="8401050" y="3445796"/>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spcBef>
                <a:spcPct val="50000"/>
              </a:spcBef>
            </a:pPr>
            <a:r>
              <a:rPr lang="en-US">
                <a:latin typeface="Times New Roman" pitchFamily="18" charset="0"/>
              </a:rPr>
              <a:t>Planning CT</a:t>
            </a:r>
          </a:p>
        </p:txBody>
      </p:sp>
      <p:sp>
        <p:nvSpPr>
          <p:cNvPr id="68614" name="AutoShape 21"/>
          <p:cNvSpPr>
            <a:spLocks noChangeArrowheads="1"/>
          </p:cNvSpPr>
          <p:nvPr/>
        </p:nvSpPr>
        <p:spPr bwMode="auto">
          <a:xfrm flipV="1">
            <a:off x="3211513" y="2971802"/>
            <a:ext cx="6019800" cy="557213"/>
          </a:xfrm>
          <a:prstGeom prst="curvedDownArrow">
            <a:avLst>
              <a:gd name="adj1" fmla="val 197962"/>
              <a:gd name="adj2" fmla="val 395825"/>
              <a:gd name="adj3" fmla="val 30954"/>
            </a:avLst>
          </a:prstGeom>
          <a:solidFill>
            <a:srgbClr val="00A4A7"/>
          </a:solidFill>
          <a:ln w="12700">
            <a:solidFill>
              <a:schemeClr val="bg1"/>
            </a:solidFill>
            <a:miter lim="800000"/>
            <a:headEnd type="none" w="sm" len="sm"/>
            <a:tailEnd type="none" w="sm" len="sm"/>
          </a:ln>
        </p:spPr>
        <p:txBody>
          <a:bodyPr rot="10800000" wrap="none" anchor="ctr"/>
          <a:lstStyle/>
          <a:p>
            <a:pPr eaLnBrk="0" hangingPunct="0"/>
            <a:endParaRPr lang="en-US" sz="4000" b="1">
              <a:latin typeface="Times New Roman" pitchFamily="18" charset="0"/>
            </a:endParaRPr>
          </a:p>
        </p:txBody>
      </p:sp>
      <p:sp>
        <p:nvSpPr>
          <p:cNvPr id="68615" name="Text Box 22"/>
          <p:cNvSpPr txBox="1">
            <a:spLocks noChangeArrowheads="1"/>
          </p:cNvSpPr>
          <p:nvPr/>
        </p:nvSpPr>
        <p:spPr bwMode="auto">
          <a:xfrm>
            <a:off x="5068270" y="3405188"/>
            <a:ext cx="206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spcBef>
                <a:spcPct val="50000"/>
              </a:spcBef>
            </a:pPr>
            <a:r>
              <a:rPr lang="fr-FR" sz="2400" b="1">
                <a:solidFill>
                  <a:srgbClr val="008000"/>
                </a:solidFill>
                <a:latin typeface="Times New Roman" pitchFamily="18" charset="0"/>
              </a:rPr>
              <a:t>ANATOMIA</a:t>
            </a:r>
            <a:endParaRPr lang="fr-FR" sz="3600" b="1">
              <a:solidFill>
                <a:srgbClr val="008000"/>
              </a:solidFill>
              <a:latin typeface="Times New Roman" pitchFamily="18" charset="0"/>
            </a:endParaRPr>
          </a:p>
        </p:txBody>
      </p:sp>
      <p:sp>
        <p:nvSpPr>
          <p:cNvPr id="68616" name="Text Box 23"/>
          <p:cNvSpPr txBox="1">
            <a:spLocks noChangeArrowheads="1"/>
          </p:cNvSpPr>
          <p:nvPr/>
        </p:nvSpPr>
        <p:spPr bwMode="auto">
          <a:xfrm>
            <a:off x="5967414" y="4297364"/>
            <a:ext cx="1419225" cy="369887"/>
          </a:xfrm>
          <a:prstGeom prst="rect">
            <a:avLst/>
          </a:prstGeom>
          <a:solidFill>
            <a:schemeClr val="bg1"/>
          </a:solidFill>
          <a:ln>
            <a:noFill/>
          </a:ln>
          <a:extLs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spcBef>
                <a:spcPct val="50000"/>
              </a:spcBef>
            </a:pPr>
            <a:r>
              <a:rPr lang="fr-FR" b="1">
                <a:solidFill>
                  <a:srgbClr val="FF0066"/>
                </a:solidFill>
                <a:latin typeface="Times New Roman" pitchFamily="18" charset="0"/>
              </a:rPr>
              <a:t>DOSE</a:t>
            </a:r>
          </a:p>
        </p:txBody>
      </p:sp>
      <p:sp>
        <p:nvSpPr>
          <p:cNvPr id="68617" name="Text Box 29"/>
          <p:cNvSpPr txBox="1">
            <a:spLocks noChangeArrowheads="1"/>
          </p:cNvSpPr>
          <p:nvPr/>
        </p:nvSpPr>
        <p:spPr bwMode="auto">
          <a:xfrm>
            <a:off x="4400550" y="3779839"/>
            <a:ext cx="487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spcBef>
                <a:spcPct val="50000"/>
              </a:spcBef>
            </a:pPr>
            <a:r>
              <a:rPr lang="fr-FR" b="1">
                <a:latin typeface="Calibri" pitchFamily="34" charset="0"/>
              </a:rPr>
              <a:t>                 FUSION DEFORMABLE</a:t>
            </a:r>
          </a:p>
        </p:txBody>
      </p:sp>
      <p:pic>
        <p:nvPicPr>
          <p:cNvPr id="68618" name="Picture 76" descr="dose_cum_scan0"/>
          <p:cNvPicPr>
            <a:picLocks noChangeAspect="1" noChangeArrowheads="1"/>
          </p:cNvPicPr>
          <p:nvPr/>
        </p:nvPicPr>
        <p:blipFill>
          <a:blip r:embed="rId4">
            <a:extLst>
              <a:ext uri="{28A0092B-C50C-407E-A947-70E740481C1C}">
                <a14:useLocalDpi xmlns:a14="http://schemas.microsoft.com/office/drawing/2010/main" val="0"/>
              </a:ext>
            </a:extLst>
          </a:blip>
          <a:srcRect l="57889" r="10371" b="55109"/>
          <a:stretch>
            <a:fillRect/>
          </a:stretch>
        </p:blipFill>
        <p:spPr bwMode="auto">
          <a:xfrm>
            <a:off x="8206154" y="4742325"/>
            <a:ext cx="1421987" cy="170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426" y="1000128"/>
            <a:ext cx="181927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6862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044" y="1051298"/>
            <a:ext cx="196373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68621" name="Picture 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6387" y="1056176"/>
            <a:ext cx="199866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68622" name="Picture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900" y="4303465"/>
            <a:ext cx="160178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8623" name="Picture 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25" y="4541839"/>
            <a:ext cx="1598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8624"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694" y="4817395"/>
            <a:ext cx="1598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8625"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035" y="5023522"/>
            <a:ext cx="1598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8626" name="Picture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736" y="5258966"/>
            <a:ext cx="1597641" cy="11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8627"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056" y="5485645"/>
            <a:ext cx="1598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 name="Rectángulo 30">
            <a:extLst>
              <a:ext uri="{FF2B5EF4-FFF2-40B4-BE49-F238E27FC236}">
                <a16:creationId xmlns:a16="http://schemas.microsoft.com/office/drawing/2014/main" xmlns="" id="{8423971B-27E5-6EDF-99D4-478ED1E30143}"/>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Título 5">
            <a:extLst>
              <a:ext uri="{FF2B5EF4-FFF2-40B4-BE49-F238E27FC236}">
                <a16:creationId xmlns:a16="http://schemas.microsoft.com/office/drawing/2014/main" xmlns="" id="{1CF02AD5-9BBB-EA57-87E8-C6D071567D6C}"/>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ALGORITMO FUSIÓN DEFORMABLE</a:t>
            </a:r>
          </a:p>
        </p:txBody>
      </p:sp>
    </p:spTree>
    <p:extLst>
      <p:ext uri="{BB962C8B-B14F-4D97-AF65-F5344CB8AC3E}">
        <p14:creationId xmlns:p14="http://schemas.microsoft.com/office/powerpoint/2010/main" val="5310084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714DA916-E2EB-5256-0498-104A097111CD}"/>
              </a:ext>
            </a:extLst>
          </p:cNvPr>
          <p:cNvSpPr txBox="1"/>
          <p:nvPr/>
        </p:nvSpPr>
        <p:spPr>
          <a:xfrm>
            <a:off x="11353800" y="6335672"/>
            <a:ext cx="838199" cy="369332"/>
          </a:xfrm>
          <a:prstGeom prst="rect">
            <a:avLst/>
          </a:prstGeom>
          <a:noFill/>
        </p:spPr>
        <p:txBody>
          <a:bodyPr wrap="square" rtlCol="0">
            <a:spAutoFit/>
          </a:bodyPr>
          <a:lstStyle/>
          <a:p>
            <a:r>
              <a:rPr lang="es-ES" dirty="0"/>
              <a:t>9/15</a:t>
            </a:r>
          </a:p>
        </p:txBody>
      </p:sp>
      <p:graphicFrame>
        <p:nvGraphicFramePr>
          <p:cNvPr id="2" name="Tabla 2">
            <a:extLst>
              <a:ext uri="{FF2B5EF4-FFF2-40B4-BE49-F238E27FC236}">
                <a16:creationId xmlns:a16="http://schemas.microsoft.com/office/drawing/2014/main" xmlns="" id="{DCBAC942-71BA-8BCD-9CC2-9F925A189414}"/>
              </a:ext>
            </a:extLst>
          </p:cNvPr>
          <p:cNvGraphicFramePr>
            <a:graphicFrameLocks noGrp="1"/>
          </p:cNvGraphicFramePr>
          <p:nvPr>
            <p:extLst>
              <p:ext uri="{D42A27DB-BD31-4B8C-83A1-F6EECF244321}">
                <p14:modId xmlns:p14="http://schemas.microsoft.com/office/powerpoint/2010/main" val="65114915"/>
              </p:ext>
            </p:extLst>
          </p:nvPr>
        </p:nvGraphicFramePr>
        <p:xfrm>
          <a:off x="3038114" y="1025527"/>
          <a:ext cx="8128000" cy="2560320"/>
        </p:xfrm>
        <a:graphic>
          <a:graphicData uri="http://schemas.openxmlformats.org/drawingml/2006/table">
            <a:tbl>
              <a:tblPr firstRow="1" bandRow="1">
                <a:tableStyleId>{93296810-A885-4BE3-A3E7-6D5BEEA58F35}</a:tableStyleId>
              </a:tblPr>
              <a:tblGrid>
                <a:gridCol w="4465605">
                  <a:extLst>
                    <a:ext uri="{9D8B030D-6E8A-4147-A177-3AD203B41FA5}">
                      <a16:colId xmlns:a16="http://schemas.microsoft.com/office/drawing/2014/main" xmlns="" val="2346432877"/>
                    </a:ext>
                  </a:extLst>
                </a:gridCol>
                <a:gridCol w="3662395">
                  <a:extLst>
                    <a:ext uri="{9D8B030D-6E8A-4147-A177-3AD203B41FA5}">
                      <a16:colId xmlns:a16="http://schemas.microsoft.com/office/drawing/2014/main" xmlns="" val="2677658160"/>
                    </a:ext>
                  </a:extLst>
                </a:gridCol>
              </a:tblGrid>
              <a:tr h="370840">
                <a:tc>
                  <a:txBody>
                    <a:bodyPr/>
                    <a:lstStyle/>
                    <a:p>
                      <a:r>
                        <a:rPr lang="es-ES" sz="2400" dirty="0">
                          <a:solidFill>
                            <a:schemeClr val="tx1"/>
                          </a:solidFill>
                        </a:rPr>
                        <a:t>VARIABLE ESTUDIADA</a:t>
                      </a:r>
                      <a:endParaRPr lang="es-ES" sz="2400" b="0" dirty="0">
                        <a:solidFill>
                          <a:schemeClr val="tx1"/>
                        </a:solidFill>
                      </a:endParaRPr>
                    </a:p>
                  </a:txBody>
                  <a:tcPr>
                    <a:solidFill>
                      <a:srgbClr val="40C2AE"/>
                    </a:solidFill>
                  </a:tcPr>
                </a:tc>
                <a:tc>
                  <a:txBody>
                    <a:bodyPr/>
                    <a:lstStyle/>
                    <a:p>
                      <a:pPr algn="ctr"/>
                      <a:r>
                        <a:rPr lang="es-ES" sz="2400" dirty="0">
                          <a:solidFill>
                            <a:schemeClr val="tx1"/>
                          </a:solidFill>
                        </a:rPr>
                        <a:t>VALOR</a:t>
                      </a:r>
                    </a:p>
                  </a:txBody>
                  <a:tcPr>
                    <a:solidFill>
                      <a:srgbClr val="40C2AE"/>
                    </a:solidFill>
                  </a:tcPr>
                </a:tc>
                <a:extLst>
                  <a:ext uri="{0D108BD9-81ED-4DB2-BD59-A6C34878D82A}">
                    <a16:rowId xmlns:a16="http://schemas.microsoft.com/office/drawing/2014/main" xmlns="" val="1884316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t>PÉRDIDA DE PESO</a:t>
                      </a:r>
                    </a:p>
                  </a:txBody>
                  <a:tcPr>
                    <a:solidFill>
                      <a:srgbClr val="3FC3AD">
                        <a:alpha val="49804"/>
                      </a:srgbClr>
                    </a:solidFill>
                  </a:tcPr>
                </a:tc>
                <a:tc>
                  <a:txBody>
                    <a:bodyPr/>
                    <a:lstStyle/>
                    <a:p>
                      <a:pPr algn="ctr"/>
                      <a:r>
                        <a:rPr lang="es-ES" sz="2400" kern="1200" dirty="0">
                          <a:solidFill>
                            <a:schemeClr val="dk1"/>
                          </a:solidFill>
                          <a:effectLst/>
                        </a:rPr>
                        <a:t>4,5% (rango -9,2-15%)</a:t>
                      </a:r>
                      <a:r>
                        <a:rPr lang="es-ES" sz="2400" dirty="0">
                          <a:effectLst/>
                        </a:rPr>
                        <a:t> </a:t>
                      </a:r>
                      <a:endParaRPr lang="es-ES" sz="2400" dirty="0"/>
                    </a:p>
                  </a:txBody>
                  <a:tcPr>
                    <a:solidFill>
                      <a:srgbClr val="3FC3AD">
                        <a:alpha val="50196"/>
                      </a:srgbClr>
                    </a:solidFill>
                  </a:tcPr>
                </a:tc>
                <a:extLst>
                  <a:ext uri="{0D108BD9-81ED-4DB2-BD59-A6C34878D82A}">
                    <a16:rowId xmlns:a16="http://schemas.microsoft.com/office/drawing/2014/main" xmlns="" val="23694006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t>DOSIS MEDIA PAROTÍDEA PLANIFICADA</a:t>
                      </a:r>
                    </a:p>
                  </a:txBody>
                  <a:tcPr>
                    <a:solidFill>
                      <a:srgbClr val="3FC3AD">
                        <a:alpha val="25098"/>
                      </a:srgbClr>
                    </a:solidFill>
                  </a:tcPr>
                </a:tc>
                <a:tc>
                  <a:txBody>
                    <a:bodyPr/>
                    <a:lstStyle/>
                    <a:p>
                      <a:pPr algn="ctr"/>
                      <a:r>
                        <a:rPr lang="es-ES" sz="2400" kern="1200" dirty="0">
                          <a:solidFill>
                            <a:schemeClr val="dk1"/>
                          </a:solidFill>
                          <a:effectLst/>
                        </a:rPr>
                        <a:t>29Gy (</a:t>
                      </a:r>
                      <a:r>
                        <a:rPr lang="es-ES" sz="2400" kern="1200" dirty="0">
                          <a:solidFill>
                            <a:schemeClr val="dk1"/>
                          </a:solidFill>
                          <a:effectLst/>
                          <a:sym typeface="Symbol" pitchFamily="2" charset="2"/>
                        </a:rPr>
                        <a:t></a:t>
                      </a:r>
                      <a:r>
                        <a:rPr lang="es-ES" sz="2400" kern="1200" dirty="0">
                          <a:solidFill>
                            <a:schemeClr val="dk1"/>
                          </a:solidFill>
                          <a:effectLst/>
                        </a:rPr>
                        <a:t> 12)</a:t>
                      </a:r>
                      <a:r>
                        <a:rPr lang="es-ES" sz="2400" dirty="0">
                          <a:effectLst/>
                        </a:rPr>
                        <a:t> </a:t>
                      </a:r>
                      <a:endParaRPr lang="es-ES" sz="2400" dirty="0"/>
                    </a:p>
                  </a:txBody>
                  <a:tcPr>
                    <a:solidFill>
                      <a:srgbClr val="3FC3AD">
                        <a:alpha val="25098"/>
                      </a:srgbClr>
                    </a:solidFill>
                  </a:tcPr>
                </a:tc>
                <a:extLst>
                  <a:ext uri="{0D108BD9-81ED-4DB2-BD59-A6C34878D82A}">
                    <a16:rowId xmlns:a16="http://schemas.microsoft.com/office/drawing/2014/main" xmlns="" val="17356661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kern="1200" dirty="0">
                          <a:solidFill>
                            <a:schemeClr val="dk1"/>
                          </a:solidFill>
                          <a:latin typeface="+mn-lt"/>
                          <a:ea typeface="+mn-ea"/>
                          <a:cs typeface="+mn-cs"/>
                        </a:rPr>
                        <a:t>VARIACIÓN DE VOLUMEN DE LAS GLÁNDULAS PARÓTIDAS</a:t>
                      </a:r>
                    </a:p>
                  </a:txBody>
                  <a:tcPr>
                    <a:solidFill>
                      <a:srgbClr val="3FC3AD">
                        <a:alpha val="50196"/>
                      </a:srgbClr>
                    </a:solidFill>
                  </a:tcPr>
                </a:tc>
                <a:tc>
                  <a:txBody>
                    <a:bodyPr/>
                    <a:lstStyle/>
                    <a:p>
                      <a:pPr algn="ctr"/>
                      <a:r>
                        <a:rPr lang="es-ES" sz="2400" b="1" kern="1200" dirty="0">
                          <a:solidFill>
                            <a:schemeClr val="dk1"/>
                          </a:solidFill>
                          <a:latin typeface="+mn-lt"/>
                          <a:ea typeface="+mn-ea"/>
                          <a:cs typeface="+mn-cs"/>
                        </a:rPr>
                        <a:t>21% (</a:t>
                      </a:r>
                      <a:r>
                        <a:rPr lang="es-ES" sz="2400" b="1" kern="1200" dirty="0">
                          <a:solidFill>
                            <a:schemeClr val="dk1"/>
                          </a:solidFill>
                          <a:latin typeface="+mn-lt"/>
                          <a:ea typeface="+mn-ea"/>
                          <a:cs typeface="+mn-cs"/>
                          <a:sym typeface="Symbol" pitchFamily="2" charset="2"/>
                        </a:rPr>
                        <a:t></a:t>
                      </a:r>
                      <a:r>
                        <a:rPr lang="es-ES" sz="2400" b="1" kern="1200" dirty="0">
                          <a:solidFill>
                            <a:schemeClr val="dk1"/>
                          </a:solidFill>
                          <a:latin typeface="+mn-lt"/>
                          <a:ea typeface="+mn-ea"/>
                          <a:cs typeface="+mn-cs"/>
                        </a:rPr>
                        <a:t> 11%) </a:t>
                      </a:r>
                    </a:p>
                  </a:txBody>
                  <a:tcPr>
                    <a:solidFill>
                      <a:srgbClr val="3FC3AD">
                        <a:alpha val="50196"/>
                      </a:srgbClr>
                    </a:solidFill>
                  </a:tcPr>
                </a:tc>
                <a:extLst>
                  <a:ext uri="{0D108BD9-81ED-4DB2-BD59-A6C34878D82A}">
                    <a16:rowId xmlns:a16="http://schemas.microsoft.com/office/drawing/2014/main" xmlns="" val="4204945686"/>
                  </a:ext>
                </a:extLst>
              </a:tr>
            </a:tbl>
          </a:graphicData>
        </a:graphic>
      </p:graphicFrame>
      <p:graphicFrame>
        <p:nvGraphicFramePr>
          <p:cNvPr id="14" name="Tabla 13">
            <a:extLst>
              <a:ext uri="{FF2B5EF4-FFF2-40B4-BE49-F238E27FC236}">
                <a16:creationId xmlns:a16="http://schemas.microsoft.com/office/drawing/2014/main" xmlns="" id="{EFDCE796-46AE-9228-D400-941BBE8AB727}"/>
              </a:ext>
            </a:extLst>
          </p:cNvPr>
          <p:cNvGraphicFramePr>
            <a:graphicFrameLocks noGrp="1"/>
          </p:cNvGraphicFramePr>
          <p:nvPr>
            <p:extLst>
              <p:ext uri="{D42A27DB-BD31-4B8C-83A1-F6EECF244321}">
                <p14:modId xmlns:p14="http://schemas.microsoft.com/office/powerpoint/2010/main" val="1920344898"/>
              </p:ext>
            </p:extLst>
          </p:nvPr>
        </p:nvGraphicFramePr>
        <p:xfrm>
          <a:off x="4375533" y="3839904"/>
          <a:ext cx="3035870" cy="1862322"/>
        </p:xfrm>
        <a:graphic>
          <a:graphicData uri="http://schemas.openxmlformats.org/drawingml/2006/table">
            <a:tbl>
              <a:tblPr firstRow="1" bandRow="1">
                <a:tableStyleId>{5C22544A-7EE6-4342-B048-85BDC9FD1C3A}</a:tableStyleId>
              </a:tblPr>
              <a:tblGrid>
                <a:gridCol w="1517935">
                  <a:extLst>
                    <a:ext uri="{9D8B030D-6E8A-4147-A177-3AD203B41FA5}">
                      <a16:colId xmlns:a16="http://schemas.microsoft.com/office/drawing/2014/main" xmlns="" val="3574145114"/>
                    </a:ext>
                  </a:extLst>
                </a:gridCol>
                <a:gridCol w="1517935">
                  <a:extLst>
                    <a:ext uri="{9D8B030D-6E8A-4147-A177-3AD203B41FA5}">
                      <a16:colId xmlns:a16="http://schemas.microsoft.com/office/drawing/2014/main" xmlns="" val="1855162687"/>
                    </a:ext>
                  </a:extLst>
                </a:gridCol>
              </a:tblGrid>
              <a:tr h="620774">
                <a:tc>
                  <a:txBody>
                    <a:bodyPr/>
                    <a:lstStyle/>
                    <a:p>
                      <a:pPr marL="0" algn="ctr" defTabSz="914400" rtl="0" eaLnBrk="1" latinLnBrk="0" hangingPunct="1"/>
                      <a:r>
                        <a:rPr lang="es-ES" sz="2800" dirty="0">
                          <a:solidFill>
                            <a:schemeClr val="tx1"/>
                          </a:solidFill>
                        </a:rPr>
                        <a:t>∆V</a:t>
                      </a:r>
                      <a:endParaRPr lang="es-ES" sz="2800" b="1" kern="1200" dirty="0">
                        <a:solidFill>
                          <a:schemeClr val="tx1"/>
                        </a:solidFill>
                        <a:latin typeface="+mn-lt"/>
                        <a:ea typeface="+mn-ea"/>
                        <a:cs typeface="+mn-cs"/>
                      </a:endParaRPr>
                    </a:p>
                  </a:txBody>
                  <a:tcPr>
                    <a:solidFill>
                      <a:srgbClr val="3FC3AD"/>
                    </a:solidFill>
                  </a:tcPr>
                </a:tc>
                <a:tc>
                  <a:txBody>
                    <a:bodyPr/>
                    <a:lstStyle/>
                    <a:p>
                      <a:pPr marL="0" algn="ctr" defTabSz="914400" rtl="0" eaLnBrk="1" latinLnBrk="0" hangingPunct="1"/>
                      <a:r>
                        <a:rPr lang="es-ES" sz="2800" b="1" kern="1200" dirty="0" err="1">
                          <a:solidFill>
                            <a:schemeClr val="tx1"/>
                          </a:solidFill>
                          <a:latin typeface="+mn-lt"/>
                          <a:ea typeface="+mn-ea"/>
                          <a:cs typeface="+mn-cs"/>
                        </a:rPr>
                        <a:t>QTx</a:t>
                      </a:r>
                      <a:endParaRPr lang="es-ES" sz="2800" b="1" kern="1200" dirty="0">
                        <a:solidFill>
                          <a:schemeClr val="tx1"/>
                        </a:solidFill>
                        <a:latin typeface="+mn-lt"/>
                        <a:ea typeface="+mn-ea"/>
                        <a:cs typeface="+mn-cs"/>
                      </a:endParaRPr>
                    </a:p>
                  </a:txBody>
                  <a:tcPr>
                    <a:solidFill>
                      <a:srgbClr val="3FC3AD"/>
                    </a:solidFill>
                  </a:tcPr>
                </a:tc>
                <a:extLst>
                  <a:ext uri="{0D108BD9-81ED-4DB2-BD59-A6C34878D82A}">
                    <a16:rowId xmlns:a16="http://schemas.microsoft.com/office/drawing/2014/main" xmlns="" val="847296284"/>
                  </a:ext>
                </a:extLst>
              </a:tr>
              <a:tr h="620774">
                <a:tc gridSpan="2">
                  <a:txBody>
                    <a:bodyPr/>
                    <a:lstStyle/>
                    <a:p>
                      <a:pPr algn="ctr"/>
                      <a:r>
                        <a:rPr lang="es-ES" sz="2800" dirty="0" err="1"/>
                        <a:t>r</a:t>
                      </a:r>
                      <a:r>
                        <a:rPr lang="es-ES" sz="2800" baseline="-25000" dirty="0" err="1"/>
                        <a:t>s</a:t>
                      </a:r>
                      <a:r>
                        <a:rPr lang="es-ES" sz="2800" baseline="-25000" dirty="0"/>
                        <a:t> </a:t>
                      </a:r>
                      <a:r>
                        <a:rPr lang="es-ES" sz="2800" dirty="0"/>
                        <a:t>= -0,48</a:t>
                      </a:r>
                    </a:p>
                  </a:txBody>
                  <a:tcPr>
                    <a:solidFill>
                      <a:srgbClr val="3FC3AD">
                        <a:alpha val="50196"/>
                      </a:srgbClr>
                    </a:solidFill>
                  </a:tcPr>
                </a:tc>
                <a:tc hMerge="1">
                  <a:txBody>
                    <a:bodyPr/>
                    <a:lstStyle/>
                    <a:p>
                      <a:endParaRPr lang="es-ES" dirty="0"/>
                    </a:p>
                  </a:txBody>
                  <a:tcPr/>
                </a:tc>
                <a:extLst>
                  <a:ext uri="{0D108BD9-81ED-4DB2-BD59-A6C34878D82A}">
                    <a16:rowId xmlns:a16="http://schemas.microsoft.com/office/drawing/2014/main" xmlns="" val="1752729059"/>
                  </a:ext>
                </a:extLst>
              </a:tr>
              <a:tr h="620774">
                <a:tc gridSpan="2">
                  <a:txBody>
                    <a:bodyPr/>
                    <a:lstStyle/>
                    <a:p>
                      <a:pPr algn="ctr"/>
                      <a:r>
                        <a:rPr lang="es-ES" sz="2800" dirty="0"/>
                        <a:t>p&lt;0,001</a:t>
                      </a:r>
                    </a:p>
                  </a:txBody>
                  <a:tcPr>
                    <a:solidFill>
                      <a:srgbClr val="3FC3AD">
                        <a:alpha val="25098"/>
                      </a:srgbClr>
                    </a:solidFill>
                  </a:tcPr>
                </a:tc>
                <a:tc hMerge="1">
                  <a:txBody>
                    <a:bodyPr/>
                    <a:lstStyle/>
                    <a:p>
                      <a:endParaRPr lang="es-ES" dirty="0"/>
                    </a:p>
                  </a:txBody>
                  <a:tcPr/>
                </a:tc>
                <a:extLst>
                  <a:ext uri="{0D108BD9-81ED-4DB2-BD59-A6C34878D82A}">
                    <a16:rowId xmlns:a16="http://schemas.microsoft.com/office/drawing/2014/main" xmlns="" val="2082801159"/>
                  </a:ext>
                </a:extLst>
              </a:tr>
            </a:tbl>
          </a:graphicData>
        </a:graphic>
      </p:graphicFrame>
      <p:pic>
        <p:nvPicPr>
          <p:cNvPr id="18" name="Gráfico 17" descr="Grupo de personas con relleno sólido">
            <a:extLst>
              <a:ext uri="{FF2B5EF4-FFF2-40B4-BE49-F238E27FC236}">
                <a16:creationId xmlns:a16="http://schemas.microsoft.com/office/drawing/2014/main" xmlns="" id="{40B6EE62-61D7-F90A-9079-A427B32377D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5909" y="1057956"/>
            <a:ext cx="1777131" cy="1777131"/>
          </a:xfrm>
          <a:prstGeom prst="rect">
            <a:avLst/>
          </a:prstGeom>
        </p:spPr>
      </p:pic>
      <p:sp>
        <p:nvSpPr>
          <p:cNvPr id="19" name="CuadroTexto 18">
            <a:extLst>
              <a:ext uri="{FF2B5EF4-FFF2-40B4-BE49-F238E27FC236}">
                <a16:creationId xmlns:a16="http://schemas.microsoft.com/office/drawing/2014/main" xmlns="" id="{41C7FCA9-6215-9688-27E6-5E75A80A45BB}"/>
              </a:ext>
            </a:extLst>
          </p:cNvPr>
          <p:cNvSpPr txBox="1"/>
          <p:nvPr/>
        </p:nvSpPr>
        <p:spPr>
          <a:xfrm>
            <a:off x="910578" y="3025629"/>
            <a:ext cx="1207792" cy="461665"/>
          </a:xfrm>
          <a:prstGeom prst="rect">
            <a:avLst/>
          </a:prstGeom>
          <a:noFill/>
        </p:spPr>
        <p:txBody>
          <a:bodyPr wrap="square" rtlCol="0">
            <a:spAutoFit/>
          </a:bodyPr>
          <a:lstStyle/>
          <a:p>
            <a:r>
              <a:rPr lang="es-ES" sz="2400" b="1" dirty="0"/>
              <a:t>n = 112</a:t>
            </a:r>
          </a:p>
        </p:txBody>
      </p:sp>
      <p:graphicFrame>
        <p:nvGraphicFramePr>
          <p:cNvPr id="16" name="Tabla 15">
            <a:extLst>
              <a:ext uri="{FF2B5EF4-FFF2-40B4-BE49-F238E27FC236}">
                <a16:creationId xmlns:a16="http://schemas.microsoft.com/office/drawing/2014/main" xmlns="" id="{DD287959-7F8E-B265-265E-C66951B73EF5}"/>
              </a:ext>
            </a:extLst>
          </p:cNvPr>
          <p:cNvGraphicFramePr>
            <a:graphicFrameLocks noGrp="1"/>
          </p:cNvGraphicFramePr>
          <p:nvPr>
            <p:extLst>
              <p:ext uri="{D42A27DB-BD31-4B8C-83A1-F6EECF244321}">
                <p14:modId xmlns:p14="http://schemas.microsoft.com/office/powerpoint/2010/main" val="704969923"/>
              </p:ext>
            </p:extLst>
          </p:nvPr>
        </p:nvGraphicFramePr>
        <p:xfrm>
          <a:off x="8071455" y="3846942"/>
          <a:ext cx="3035870" cy="1862322"/>
        </p:xfrm>
        <a:graphic>
          <a:graphicData uri="http://schemas.openxmlformats.org/drawingml/2006/table">
            <a:tbl>
              <a:tblPr firstRow="1" bandRow="1">
                <a:tableStyleId>{5C22544A-7EE6-4342-B048-85BDC9FD1C3A}</a:tableStyleId>
              </a:tblPr>
              <a:tblGrid>
                <a:gridCol w="1517935">
                  <a:extLst>
                    <a:ext uri="{9D8B030D-6E8A-4147-A177-3AD203B41FA5}">
                      <a16:colId xmlns:a16="http://schemas.microsoft.com/office/drawing/2014/main" xmlns="" val="3574145114"/>
                    </a:ext>
                  </a:extLst>
                </a:gridCol>
                <a:gridCol w="1517935">
                  <a:extLst>
                    <a:ext uri="{9D8B030D-6E8A-4147-A177-3AD203B41FA5}">
                      <a16:colId xmlns:a16="http://schemas.microsoft.com/office/drawing/2014/main" xmlns="" val="1855162687"/>
                    </a:ext>
                  </a:extLst>
                </a:gridCol>
              </a:tblGrid>
              <a:tr h="620774">
                <a:tc>
                  <a:txBody>
                    <a:bodyPr/>
                    <a:lstStyle/>
                    <a:p>
                      <a:pPr marL="0" algn="ctr" defTabSz="914400" rtl="0" eaLnBrk="1" latinLnBrk="0" hangingPunct="1"/>
                      <a:r>
                        <a:rPr lang="es-ES" sz="2800" dirty="0">
                          <a:solidFill>
                            <a:schemeClr val="tx1"/>
                          </a:solidFill>
                        </a:rPr>
                        <a:t>∆V</a:t>
                      </a:r>
                      <a:endParaRPr lang="es-ES" sz="2800" b="1" kern="1200" dirty="0">
                        <a:solidFill>
                          <a:schemeClr val="tx1"/>
                        </a:solidFill>
                        <a:latin typeface="+mn-lt"/>
                        <a:ea typeface="+mn-ea"/>
                        <a:cs typeface="+mn-cs"/>
                      </a:endParaRPr>
                    </a:p>
                  </a:txBody>
                  <a:tcPr>
                    <a:solidFill>
                      <a:srgbClr val="3FC3AD"/>
                    </a:solidFill>
                  </a:tcPr>
                </a:tc>
                <a:tc>
                  <a:txBody>
                    <a:bodyPr/>
                    <a:lstStyle/>
                    <a:p>
                      <a:pPr marL="0" algn="ctr" defTabSz="914400" rtl="0" eaLnBrk="1" latinLnBrk="0" hangingPunct="1"/>
                      <a:r>
                        <a:rPr lang="es-ES" sz="2800" b="1" kern="1200" dirty="0">
                          <a:solidFill>
                            <a:schemeClr val="tx1"/>
                          </a:solidFill>
                          <a:latin typeface="+mn-lt"/>
                          <a:ea typeface="+mn-ea"/>
                          <a:cs typeface="+mn-cs"/>
                        </a:rPr>
                        <a:t>DOSIS</a:t>
                      </a:r>
                    </a:p>
                  </a:txBody>
                  <a:tcPr>
                    <a:solidFill>
                      <a:srgbClr val="3FC3AD"/>
                    </a:solidFill>
                  </a:tcPr>
                </a:tc>
                <a:extLst>
                  <a:ext uri="{0D108BD9-81ED-4DB2-BD59-A6C34878D82A}">
                    <a16:rowId xmlns:a16="http://schemas.microsoft.com/office/drawing/2014/main" xmlns="" val="847296284"/>
                  </a:ext>
                </a:extLst>
              </a:tr>
              <a:tr h="620774">
                <a:tc gridSpan="2">
                  <a:txBody>
                    <a:bodyPr/>
                    <a:lstStyle/>
                    <a:p>
                      <a:pPr algn="ctr"/>
                      <a:r>
                        <a:rPr lang="es-ES" sz="2800" b="1" dirty="0" err="1"/>
                        <a:t>r</a:t>
                      </a:r>
                      <a:r>
                        <a:rPr lang="es-ES" sz="2800" b="1" baseline="-25000" dirty="0" err="1"/>
                        <a:t>s</a:t>
                      </a:r>
                      <a:r>
                        <a:rPr lang="es-ES" sz="2800" b="1" baseline="-25000" dirty="0"/>
                        <a:t> </a:t>
                      </a:r>
                      <a:r>
                        <a:rPr lang="es-ES" sz="2800" b="1" dirty="0"/>
                        <a:t>= -0,75</a:t>
                      </a:r>
                    </a:p>
                  </a:txBody>
                  <a:tcPr>
                    <a:solidFill>
                      <a:srgbClr val="3FC3AD">
                        <a:alpha val="50196"/>
                      </a:srgbClr>
                    </a:solidFill>
                  </a:tcPr>
                </a:tc>
                <a:tc hMerge="1">
                  <a:txBody>
                    <a:bodyPr/>
                    <a:lstStyle/>
                    <a:p>
                      <a:endParaRPr lang="es-ES" dirty="0"/>
                    </a:p>
                  </a:txBody>
                  <a:tcPr/>
                </a:tc>
                <a:extLst>
                  <a:ext uri="{0D108BD9-81ED-4DB2-BD59-A6C34878D82A}">
                    <a16:rowId xmlns:a16="http://schemas.microsoft.com/office/drawing/2014/main" xmlns="" val="1752729059"/>
                  </a:ext>
                </a:extLst>
              </a:tr>
              <a:tr h="620774">
                <a:tc gridSpan="2">
                  <a:txBody>
                    <a:bodyPr/>
                    <a:lstStyle/>
                    <a:p>
                      <a:pPr algn="ctr"/>
                      <a:r>
                        <a:rPr lang="es-ES" sz="2800" dirty="0"/>
                        <a:t>p&lt;0,001</a:t>
                      </a:r>
                    </a:p>
                  </a:txBody>
                  <a:tcPr>
                    <a:solidFill>
                      <a:srgbClr val="3FC3AD">
                        <a:alpha val="25098"/>
                      </a:srgbClr>
                    </a:solidFill>
                  </a:tcPr>
                </a:tc>
                <a:tc hMerge="1">
                  <a:txBody>
                    <a:bodyPr/>
                    <a:lstStyle/>
                    <a:p>
                      <a:endParaRPr lang="es-ES" dirty="0"/>
                    </a:p>
                  </a:txBody>
                  <a:tcPr/>
                </a:tc>
                <a:extLst>
                  <a:ext uri="{0D108BD9-81ED-4DB2-BD59-A6C34878D82A}">
                    <a16:rowId xmlns:a16="http://schemas.microsoft.com/office/drawing/2014/main" xmlns="" val="2082801159"/>
                  </a:ext>
                </a:extLst>
              </a:tr>
            </a:tbl>
          </a:graphicData>
        </a:graphic>
      </p:graphicFrame>
      <p:graphicFrame>
        <p:nvGraphicFramePr>
          <p:cNvPr id="17" name="Tabla 16">
            <a:extLst>
              <a:ext uri="{FF2B5EF4-FFF2-40B4-BE49-F238E27FC236}">
                <a16:creationId xmlns:a16="http://schemas.microsoft.com/office/drawing/2014/main" xmlns="" id="{9D8EE5C2-AD48-91ED-FBB0-7020D253F2ED}"/>
              </a:ext>
            </a:extLst>
          </p:cNvPr>
          <p:cNvGraphicFramePr>
            <a:graphicFrameLocks noGrp="1"/>
          </p:cNvGraphicFramePr>
          <p:nvPr>
            <p:extLst>
              <p:ext uri="{D42A27DB-BD31-4B8C-83A1-F6EECF244321}">
                <p14:modId xmlns:p14="http://schemas.microsoft.com/office/powerpoint/2010/main" val="1317200082"/>
              </p:ext>
            </p:extLst>
          </p:nvPr>
        </p:nvGraphicFramePr>
        <p:xfrm>
          <a:off x="679611" y="3839904"/>
          <a:ext cx="3035870" cy="1862322"/>
        </p:xfrm>
        <a:graphic>
          <a:graphicData uri="http://schemas.openxmlformats.org/drawingml/2006/table">
            <a:tbl>
              <a:tblPr firstRow="1" bandRow="1">
                <a:tableStyleId>{5C22544A-7EE6-4342-B048-85BDC9FD1C3A}</a:tableStyleId>
              </a:tblPr>
              <a:tblGrid>
                <a:gridCol w="1517935">
                  <a:extLst>
                    <a:ext uri="{9D8B030D-6E8A-4147-A177-3AD203B41FA5}">
                      <a16:colId xmlns:a16="http://schemas.microsoft.com/office/drawing/2014/main" xmlns="" val="3574145114"/>
                    </a:ext>
                  </a:extLst>
                </a:gridCol>
                <a:gridCol w="1517935">
                  <a:extLst>
                    <a:ext uri="{9D8B030D-6E8A-4147-A177-3AD203B41FA5}">
                      <a16:colId xmlns:a16="http://schemas.microsoft.com/office/drawing/2014/main" xmlns="" val="1855162687"/>
                    </a:ext>
                  </a:extLst>
                </a:gridCol>
              </a:tblGrid>
              <a:tr h="620774">
                <a:tc>
                  <a:txBody>
                    <a:bodyPr/>
                    <a:lstStyle/>
                    <a:p>
                      <a:pPr marL="0" algn="ctr" defTabSz="914400" rtl="0" eaLnBrk="1" latinLnBrk="0" hangingPunct="1"/>
                      <a:r>
                        <a:rPr lang="es-ES" sz="2800" dirty="0">
                          <a:solidFill>
                            <a:schemeClr val="tx1"/>
                          </a:solidFill>
                        </a:rPr>
                        <a:t>∆V</a:t>
                      </a:r>
                      <a:endParaRPr lang="es-ES" sz="2800" b="1" kern="1200" dirty="0">
                        <a:solidFill>
                          <a:schemeClr val="tx1"/>
                        </a:solidFill>
                        <a:latin typeface="+mn-lt"/>
                        <a:ea typeface="+mn-ea"/>
                        <a:cs typeface="+mn-cs"/>
                      </a:endParaRPr>
                    </a:p>
                  </a:txBody>
                  <a:tcPr>
                    <a:solidFill>
                      <a:srgbClr val="3FC3AD"/>
                    </a:solidFill>
                  </a:tcPr>
                </a:tc>
                <a:tc>
                  <a:txBody>
                    <a:bodyPr/>
                    <a:lstStyle/>
                    <a:p>
                      <a:pPr marL="0" algn="ctr" defTabSz="914400" rtl="0" eaLnBrk="1" latinLnBrk="0" hangingPunct="1"/>
                      <a:r>
                        <a:rPr lang="es-ES" sz="2800" dirty="0">
                          <a:solidFill>
                            <a:schemeClr val="tx1"/>
                          </a:solidFill>
                        </a:rPr>
                        <a:t>∆W</a:t>
                      </a:r>
                      <a:endParaRPr lang="es-ES" sz="2800" b="1" kern="1200" dirty="0">
                        <a:solidFill>
                          <a:schemeClr val="tx1"/>
                        </a:solidFill>
                        <a:latin typeface="+mn-lt"/>
                        <a:ea typeface="+mn-ea"/>
                        <a:cs typeface="+mn-cs"/>
                      </a:endParaRPr>
                    </a:p>
                  </a:txBody>
                  <a:tcPr>
                    <a:solidFill>
                      <a:srgbClr val="3FC3AD"/>
                    </a:solidFill>
                  </a:tcPr>
                </a:tc>
                <a:extLst>
                  <a:ext uri="{0D108BD9-81ED-4DB2-BD59-A6C34878D82A}">
                    <a16:rowId xmlns:a16="http://schemas.microsoft.com/office/drawing/2014/main" xmlns="" val="847296284"/>
                  </a:ext>
                </a:extLst>
              </a:tr>
              <a:tr h="620774">
                <a:tc gridSpan="2">
                  <a:txBody>
                    <a:bodyPr/>
                    <a:lstStyle/>
                    <a:p>
                      <a:pPr algn="ctr"/>
                      <a:r>
                        <a:rPr lang="es-ES" sz="2800" dirty="0" err="1"/>
                        <a:t>r</a:t>
                      </a:r>
                      <a:r>
                        <a:rPr lang="es-ES" sz="2800" baseline="-25000" dirty="0" err="1"/>
                        <a:t>s</a:t>
                      </a:r>
                      <a:r>
                        <a:rPr lang="es-ES" sz="2800" baseline="-25000" dirty="0"/>
                        <a:t> </a:t>
                      </a:r>
                      <a:r>
                        <a:rPr lang="es-ES" sz="2800" dirty="0"/>
                        <a:t>= -0,55</a:t>
                      </a:r>
                    </a:p>
                  </a:txBody>
                  <a:tcPr>
                    <a:solidFill>
                      <a:srgbClr val="3FC3AD">
                        <a:alpha val="50196"/>
                      </a:srgbClr>
                    </a:solidFill>
                  </a:tcPr>
                </a:tc>
                <a:tc hMerge="1">
                  <a:txBody>
                    <a:bodyPr/>
                    <a:lstStyle/>
                    <a:p>
                      <a:endParaRPr lang="es-ES" dirty="0"/>
                    </a:p>
                  </a:txBody>
                  <a:tcPr/>
                </a:tc>
                <a:extLst>
                  <a:ext uri="{0D108BD9-81ED-4DB2-BD59-A6C34878D82A}">
                    <a16:rowId xmlns:a16="http://schemas.microsoft.com/office/drawing/2014/main" xmlns="" val="1752729059"/>
                  </a:ext>
                </a:extLst>
              </a:tr>
              <a:tr h="620774">
                <a:tc gridSpan="2">
                  <a:txBody>
                    <a:bodyPr/>
                    <a:lstStyle/>
                    <a:p>
                      <a:pPr algn="ctr"/>
                      <a:r>
                        <a:rPr lang="es-ES" sz="2800" dirty="0"/>
                        <a:t>p&lt;0,001</a:t>
                      </a:r>
                    </a:p>
                  </a:txBody>
                  <a:tcPr>
                    <a:solidFill>
                      <a:srgbClr val="3FC3AD">
                        <a:alpha val="25098"/>
                      </a:srgbClr>
                    </a:solidFill>
                  </a:tcPr>
                </a:tc>
                <a:tc hMerge="1">
                  <a:txBody>
                    <a:bodyPr/>
                    <a:lstStyle/>
                    <a:p>
                      <a:endParaRPr lang="es-ES" dirty="0"/>
                    </a:p>
                  </a:txBody>
                  <a:tcPr/>
                </a:tc>
                <a:extLst>
                  <a:ext uri="{0D108BD9-81ED-4DB2-BD59-A6C34878D82A}">
                    <a16:rowId xmlns:a16="http://schemas.microsoft.com/office/drawing/2014/main" xmlns="" val="2082801159"/>
                  </a:ext>
                </a:extLst>
              </a:tr>
            </a:tbl>
          </a:graphicData>
        </a:graphic>
      </p:graphicFrame>
      <p:sp>
        <p:nvSpPr>
          <p:cNvPr id="20" name="Rectángulo 19">
            <a:extLst>
              <a:ext uri="{FF2B5EF4-FFF2-40B4-BE49-F238E27FC236}">
                <a16:creationId xmlns:a16="http://schemas.microsoft.com/office/drawing/2014/main" xmlns="" id="{BCFFC7EB-2997-96DA-8FE5-D55C19AA34B6}"/>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Título 5">
            <a:extLst>
              <a:ext uri="{FF2B5EF4-FFF2-40B4-BE49-F238E27FC236}">
                <a16:creationId xmlns:a16="http://schemas.microsoft.com/office/drawing/2014/main" xmlns="" id="{091A945F-0C37-9724-F718-D37B67339964}"/>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RESULTADOS</a:t>
            </a:r>
          </a:p>
        </p:txBody>
      </p:sp>
      <p:sp>
        <p:nvSpPr>
          <p:cNvPr id="3" name="CuadroTexto 2"/>
          <p:cNvSpPr txBox="1"/>
          <p:nvPr/>
        </p:nvSpPr>
        <p:spPr>
          <a:xfrm>
            <a:off x="449958" y="5644589"/>
            <a:ext cx="3790012" cy="369332"/>
          </a:xfrm>
          <a:prstGeom prst="rect">
            <a:avLst/>
          </a:prstGeom>
          <a:noFill/>
        </p:spPr>
        <p:txBody>
          <a:bodyPr wrap="none" rtlCol="0">
            <a:spAutoFit/>
          </a:bodyPr>
          <a:lstStyle/>
          <a:p>
            <a:r>
              <a:rPr lang="es-ES_tradnl" b="1" i="1" dirty="0" smtClean="0"/>
              <a:t>*Test de correlación de </a:t>
            </a:r>
            <a:r>
              <a:rPr lang="es-ES_tradnl" b="1" i="1" dirty="0" err="1" smtClean="0"/>
              <a:t>Spearman</a:t>
            </a:r>
            <a:r>
              <a:rPr lang="es-ES_tradnl" b="1" i="1" dirty="0" smtClean="0"/>
              <a:t> (</a:t>
            </a:r>
            <a:r>
              <a:rPr lang="es-ES" b="1" i="1" dirty="0" err="1" smtClean="0"/>
              <a:t>r</a:t>
            </a:r>
            <a:r>
              <a:rPr lang="es-ES" b="1" i="1" baseline="-25000" dirty="0" err="1"/>
              <a:t>s</a:t>
            </a:r>
            <a:r>
              <a:rPr lang="es-ES" b="1" i="1" dirty="0" smtClean="0"/>
              <a:t>)</a:t>
            </a:r>
            <a:r>
              <a:rPr lang="es-ES_tradnl" b="1" i="1" dirty="0" smtClean="0"/>
              <a:t> </a:t>
            </a:r>
            <a:endParaRPr lang="es-ES_tradnl" b="1" i="1" dirty="0"/>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3921"/>
            <a:ext cx="12192000" cy="844079"/>
          </a:xfrm>
          <a:prstGeom prst="rect">
            <a:avLst/>
          </a:prstGeom>
        </p:spPr>
      </p:pic>
      <p:sp>
        <p:nvSpPr>
          <p:cNvPr id="15" name="Anillo 14">
            <a:extLst>
              <a:ext uri="{FF2B5EF4-FFF2-40B4-BE49-F238E27FC236}">
                <a16:creationId xmlns:a16="http://schemas.microsoft.com/office/drawing/2014/main" xmlns="" id="{C4009781-5AE9-9C49-DC13-1BD9CEF558B4}"/>
              </a:ext>
            </a:extLst>
          </p:cNvPr>
          <p:cNvSpPr/>
          <p:nvPr/>
        </p:nvSpPr>
        <p:spPr>
          <a:xfrm>
            <a:off x="7411403" y="3196431"/>
            <a:ext cx="4075031" cy="3225262"/>
          </a:xfrm>
          <a:prstGeom prst="donut">
            <a:avLst>
              <a:gd name="adj" fmla="val 422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39520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8" name="CuadroTexto 7">
            <a:extLst>
              <a:ext uri="{FF2B5EF4-FFF2-40B4-BE49-F238E27FC236}">
                <a16:creationId xmlns:a16="http://schemas.microsoft.com/office/drawing/2014/main" xmlns="" id="{714DA916-E2EB-5256-0498-104A097111CD}"/>
              </a:ext>
            </a:extLst>
          </p:cNvPr>
          <p:cNvSpPr txBox="1"/>
          <p:nvPr/>
        </p:nvSpPr>
        <p:spPr>
          <a:xfrm>
            <a:off x="11353800" y="6335672"/>
            <a:ext cx="838199" cy="369332"/>
          </a:xfrm>
          <a:prstGeom prst="rect">
            <a:avLst/>
          </a:prstGeom>
          <a:noFill/>
        </p:spPr>
        <p:txBody>
          <a:bodyPr wrap="square" rtlCol="0">
            <a:spAutoFit/>
          </a:bodyPr>
          <a:lstStyle/>
          <a:p>
            <a:r>
              <a:rPr lang="es-ES" dirty="0"/>
              <a:t>10/15</a:t>
            </a:r>
          </a:p>
        </p:txBody>
      </p:sp>
      <p:pic>
        <p:nvPicPr>
          <p:cNvPr id="15" name="Imagen 14" descr="Gráfico, Gráfico de dispersión&#10;&#10;Descripción generada automáticamente">
            <a:extLst>
              <a:ext uri="{FF2B5EF4-FFF2-40B4-BE49-F238E27FC236}">
                <a16:creationId xmlns:a16="http://schemas.microsoft.com/office/drawing/2014/main" xmlns="" id="{026099C8-650C-964F-18CE-3C6B803A7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881" y="945691"/>
            <a:ext cx="7498018" cy="4902901"/>
          </a:xfrm>
          <a:prstGeom prst="rect">
            <a:avLst/>
          </a:prstGeom>
        </p:spPr>
      </p:pic>
      <p:sp>
        <p:nvSpPr>
          <p:cNvPr id="28" name="Rectángulo 27">
            <a:extLst>
              <a:ext uri="{FF2B5EF4-FFF2-40B4-BE49-F238E27FC236}">
                <a16:creationId xmlns:a16="http://schemas.microsoft.com/office/drawing/2014/main" xmlns="" id="{6A01FF77-5CF7-F675-8929-03A7C9F56B43}"/>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31" name="Tabla 30">
            <a:extLst>
              <a:ext uri="{FF2B5EF4-FFF2-40B4-BE49-F238E27FC236}">
                <a16:creationId xmlns:a16="http://schemas.microsoft.com/office/drawing/2014/main" xmlns="" id="{F53B13BC-D544-7A8B-C575-95908068C6F6}"/>
              </a:ext>
            </a:extLst>
          </p:cNvPr>
          <p:cNvGraphicFramePr>
            <a:graphicFrameLocks noGrp="1"/>
          </p:cNvGraphicFramePr>
          <p:nvPr>
            <p:extLst>
              <p:ext uri="{D42A27DB-BD31-4B8C-83A1-F6EECF244321}">
                <p14:modId xmlns:p14="http://schemas.microsoft.com/office/powerpoint/2010/main" val="722944463"/>
              </p:ext>
            </p:extLst>
          </p:nvPr>
        </p:nvGraphicFramePr>
        <p:xfrm>
          <a:off x="502749" y="3598775"/>
          <a:ext cx="2767264" cy="1758573"/>
        </p:xfrm>
        <a:graphic>
          <a:graphicData uri="http://schemas.openxmlformats.org/drawingml/2006/table">
            <a:tbl>
              <a:tblPr firstRow="1" bandRow="1">
                <a:tableStyleId>{5C22544A-7EE6-4342-B048-85BDC9FD1C3A}</a:tableStyleId>
              </a:tblPr>
              <a:tblGrid>
                <a:gridCol w="1383632">
                  <a:extLst>
                    <a:ext uri="{9D8B030D-6E8A-4147-A177-3AD203B41FA5}">
                      <a16:colId xmlns:a16="http://schemas.microsoft.com/office/drawing/2014/main" xmlns="" val="3574145114"/>
                    </a:ext>
                  </a:extLst>
                </a:gridCol>
                <a:gridCol w="1383632">
                  <a:extLst>
                    <a:ext uri="{9D8B030D-6E8A-4147-A177-3AD203B41FA5}">
                      <a16:colId xmlns:a16="http://schemas.microsoft.com/office/drawing/2014/main" xmlns="" val="1855162687"/>
                    </a:ext>
                  </a:extLst>
                </a:gridCol>
              </a:tblGrid>
              <a:tr h="586191">
                <a:tc>
                  <a:txBody>
                    <a:bodyPr/>
                    <a:lstStyle/>
                    <a:p>
                      <a:pPr marL="0" algn="ctr" defTabSz="914400" rtl="0" eaLnBrk="1" latinLnBrk="0" hangingPunct="1"/>
                      <a:r>
                        <a:rPr lang="es-ES" sz="2800" dirty="0">
                          <a:solidFill>
                            <a:schemeClr val="tx1"/>
                          </a:solidFill>
                        </a:rPr>
                        <a:t>∆V</a:t>
                      </a:r>
                      <a:endParaRPr lang="es-ES" sz="2800" b="1" kern="1200" dirty="0">
                        <a:solidFill>
                          <a:schemeClr val="tx1"/>
                        </a:solidFill>
                        <a:latin typeface="+mn-lt"/>
                        <a:ea typeface="+mn-ea"/>
                        <a:cs typeface="+mn-cs"/>
                      </a:endParaRPr>
                    </a:p>
                  </a:txBody>
                  <a:tcPr>
                    <a:solidFill>
                      <a:srgbClr val="3FC3AD"/>
                    </a:solidFill>
                  </a:tcPr>
                </a:tc>
                <a:tc>
                  <a:txBody>
                    <a:bodyPr/>
                    <a:lstStyle/>
                    <a:p>
                      <a:pPr marL="0" algn="ctr" defTabSz="914400" rtl="0" eaLnBrk="1" latinLnBrk="0" hangingPunct="1"/>
                      <a:r>
                        <a:rPr lang="es-ES" sz="2800" b="1" kern="1200" dirty="0">
                          <a:solidFill>
                            <a:schemeClr val="tx1"/>
                          </a:solidFill>
                          <a:latin typeface="+mn-lt"/>
                          <a:ea typeface="+mn-ea"/>
                          <a:cs typeface="+mn-cs"/>
                        </a:rPr>
                        <a:t>DOSIS</a:t>
                      </a:r>
                    </a:p>
                  </a:txBody>
                  <a:tcPr>
                    <a:solidFill>
                      <a:srgbClr val="3FC3AD"/>
                    </a:solidFill>
                  </a:tcPr>
                </a:tc>
                <a:extLst>
                  <a:ext uri="{0D108BD9-81ED-4DB2-BD59-A6C34878D82A}">
                    <a16:rowId xmlns:a16="http://schemas.microsoft.com/office/drawing/2014/main" xmlns="" val="847296284"/>
                  </a:ext>
                </a:extLst>
              </a:tr>
              <a:tr h="586191">
                <a:tc gridSpan="2">
                  <a:txBody>
                    <a:bodyPr/>
                    <a:lstStyle/>
                    <a:p>
                      <a:pPr algn="ctr"/>
                      <a:r>
                        <a:rPr lang="es-ES" sz="2800" b="1" dirty="0" err="1"/>
                        <a:t>r</a:t>
                      </a:r>
                      <a:r>
                        <a:rPr lang="es-ES" sz="2800" b="1" baseline="-25000" dirty="0" err="1"/>
                        <a:t>s</a:t>
                      </a:r>
                      <a:r>
                        <a:rPr lang="es-ES" sz="2800" b="1" baseline="-25000" dirty="0"/>
                        <a:t> </a:t>
                      </a:r>
                      <a:r>
                        <a:rPr lang="es-ES" sz="2800" b="1" dirty="0"/>
                        <a:t>= -0,75</a:t>
                      </a:r>
                    </a:p>
                  </a:txBody>
                  <a:tcPr>
                    <a:solidFill>
                      <a:srgbClr val="3FC3AD">
                        <a:alpha val="50196"/>
                      </a:srgbClr>
                    </a:solidFill>
                  </a:tcPr>
                </a:tc>
                <a:tc hMerge="1">
                  <a:txBody>
                    <a:bodyPr/>
                    <a:lstStyle/>
                    <a:p>
                      <a:endParaRPr lang="es-ES" dirty="0"/>
                    </a:p>
                  </a:txBody>
                  <a:tcPr/>
                </a:tc>
                <a:extLst>
                  <a:ext uri="{0D108BD9-81ED-4DB2-BD59-A6C34878D82A}">
                    <a16:rowId xmlns:a16="http://schemas.microsoft.com/office/drawing/2014/main" xmlns="" val="1752729059"/>
                  </a:ext>
                </a:extLst>
              </a:tr>
              <a:tr h="586191">
                <a:tc gridSpan="2">
                  <a:txBody>
                    <a:bodyPr/>
                    <a:lstStyle/>
                    <a:p>
                      <a:pPr algn="ctr"/>
                      <a:r>
                        <a:rPr lang="es-ES" sz="2800" dirty="0"/>
                        <a:t>p&lt;0,001</a:t>
                      </a:r>
                    </a:p>
                  </a:txBody>
                  <a:tcPr>
                    <a:solidFill>
                      <a:srgbClr val="3FC3AD">
                        <a:alpha val="25098"/>
                      </a:srgbClr>
                    </a:solidFill>
                  </a:tcPr>
                </a:tc>
                <a:tc hMerge="1">
                  <a:txBody>
                    <a:bodyPr/>
                    <a:lstStyle/>
                    <a:p>
                      <a:endParaRPr lang="es-ES" dirty="0"/>
                    </a:p>
                  </a:txBody>
                  <a:tcPr/>
                </a:tc>
                <a:extLst>
                  <a:ext uri="{0D108BD9-81ED-4DB2-BD59-A6C34878D82A}">
                    <a16:rowId xmlns:a16="http://schemas.microsoft.com/office/drawing/2014/main" xmlns="" val="2082801159"/>
                  </a:ext>
                </a:extLst>
              </a:tr>
            </a:tbl>
          </a:graphicData>
        </a:graphic>
      </p:graphicFrame>
      <p:pic>
        <p:nvPicPr>
          <p:cNvPr id="33" name="Gráfico 32" descr="Grupo de personas con relleno sólido">
            <a:extLst>
              <a:ext uri="{FF2B5EF4-FFF2-40B4-BE49-F238E27FC236}">
                <a16:creationId xmlns:a16="http://schemas.microsoft.com/office/drawing/2014/main" xmlns="" id="{DCC34478-D333-DD6D-3F2D-1E4BA5D79FE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55633" y="1051575"/>
            <a:ext cx="1777131" cy="1777131"/>
          </a:xfrm>
          <a:prstGeom prst="rect">
            <a:avLst/>
          </a:prstGeom>
        </p:spPr>
      </p:pic>
      <p:sp>
        <p:nvSpPr>
          <p:cNvPr id="34" name="CuadroTexto 33">
            <a:extLst>
              <a:ext uri="{FF2B5EF4-FFF2-40B4-BE49-F238E27FC236}">
                <a16:creationId xmlns:a16="http://schemas.microsoft.com/office/drawing/2014/main" xmlns="" id="{DAD7EC5E-6561-2955-75BE-1A5C3016210B}"/>
              </a:ext>
            </a:extLst>
          </p:cNvPr>
          <p:cNvSpPr txBox="1"/>
          <p:nvPr/>
        </p:nvSpPr>
        <p:spPr>
          <a:xfrm>
            <a:off x="1263546" y="2975406"/>
            <a:ext cx="1207792" cy="461665"/>
          </a:xfrm>
          <a:prstGeom prst="rect">
            <a:avLst/>
          </a:prstGeom>
          <a:noFill/>
        </p:spPr>
        <p:txBody>
          <a:bodyPr wrap="square" rtlCol="0">
            <a:spAutoFit/>
          </a:bodyPr>
          <a:lstStyle/>
          <a:p>
            <a:r>
              <a:rPr lang="es-ES" sz="2400" b="1" dirty="0"/>
              <a:t>n = 112</a:t>
            </a:r>
          </a:p>
        </p:txBody>
      </p:sp>
      <p:sp>
        <p:nvSpPr>
          <p:cNvPr id="35" name="Título 5">
            <a:extLst>
              <a:ext uri="{FF2B5EF4-FFF2-40B4-BE49-F238E27FC236}">
                <a16:creationId xmlns:a16="http://schemas.microsoft.com/office/drawing/2014/main" xmlns="" id="{89CABFF1-FF63-93E6-C5FC-2101556AED63}"/>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RESULTADOS</a:t>
            </a:r>
          </a:p>
        </p:txBody>
      </p:sp>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95727"/>
            <a:ext cx="12192000" cy="1062273"/>
          </a:xfrm>
          <a:prstGeom prst="rect">
            <a:avLst/>
          </a:prstGeom>
        </p:spPr>
      </p:pic>
      <p:cxnSp>
        <p:nvCxnSpPr>
          <p:cNvPr id="3" name="Conector recto 2"/>
          <p:cNvCxnSpPr/>
          <p:nvPr/>
        </p:nvCxnSpPr>
        <p:spPr>
          <a:xfrm flipV="1">
            <a:off x="5257800" y="2286000"/>
            <a:ext cx="5772150" cy="255746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8" name="CuadroTexto 7">
            <a:extLst>
              <a:ext uri="{FF2B5EF4-FFF2-40B4-BE49-F238E27FC236}">
                <a16:creationId xmlns:a16="http://schemas.microsoft.com/office/drawing/2014/main" xmlns="" id="{714DA916-E2EB-5256-0498-104A097111CD}"/>
              </a:ext>
            </a:extLst>
          </p:cNvPr>
          <p:cNvSpPr txBox="1"/>
          <p:nvPr/>
        </p:nvSpPr>
        <p:spPr>
          <a:xfrm>
            <a:off x="11353800" y="6335672"/>
            <a:ext cx="838199" cy="369332"/>
          </a:xfrm>
          <a:prstGeom prst="rect">
            <a:avLst/>
          </a:prstGeom>
          <a:noFill/>
        </p:spPr>
        <p:txBody>
          <a:bodyPr wrap="square" rtlCol="0">
            <a:spAutoFit/>
          </a:bodyPr>
          <a:lstStyle/>
          <a:p>
            <a:r>
              <a:rPr lang="es-ES" dirty="0"/>
              <a:t>11/15</a:t>
            </a:r>
          </a:p>
        </p:txBody>
      </p:sp>
      <p:graphicFrame>
        <p:nvGraphicFramePr>
          <p:cNvPr id="2" name="Tabla 2">
            <a:extLst>
              <a:ext uri="{FF2B5EF4-FFF2-40B4-BE49-F238E27FC236}">
                <a16:creationId xmlns:a16="http://schemas.microsoft.com/office/drawing/2014/main" xmlns="" id="{DCBAC942-71BA-8BCD-9CC2-9F925A189414}"/>
              </a:ext>
            </a:extLst>
          </p:cNvPr>
          <p:cNvGraphicFramePr>
            <a:graphicFrameLocks noGrp="1"/>
          </p:cNvGraphicFramePr>
          <p:nvPr>
            <p:extLst>
              <p:ext uri="{D42A27DB-BD31-4B8C-83A1-F6EECF244321}">
                <p14:modId xmlns:p14="http://schemas.microsoft.com/office/powerpoint/2010/main" val="610537213"/>
              </p:ext>
            </p:extLst>
          </p:nvPr>
        </p:nvGraphicFramePr>
        <p:xfrm>
          <a:off x="3529260" y="1739975"/>
          <a:ext cx="8128000" cy="914400"/>
        </p:xfrm>
        <a:graphic>
          <a:graphicData uri="http://schemas.openxmlformats.org/drawingml/2006/table">
            <a:tbl>
              <a:tblPr firstRow="1" bandRow="1">
                <a:tableStyleId>{93296810-A885-4BE3-A3E7-6D5BEEA58F35}</a:tableStyleId>
              </a:tblPr>
              <a:tblGrid>
                <a:gridCol w="4465605">
                  <a:extLst>
                    <a:ext uri="{9D8B030D-6E8A-4147-A177-3AD203B41FA5}">
                      <a16:colId xmlns:a16="http://schemas.microsoft.com/office/drawing/2014/main" xmlns="" val="2346432877"/>
                    </a:ext>
                  </a:extLst>
                </a:gridCol>
                <a:gridCol w="3662395">
                  <a:extLst>
                    <a:ext uri="{9D8B030D-6E8A-4147-A177-3AD203B41FA5}">
                      <a16:colId xmlns:a16="http://schemas.microsoft.com/office/drawing/2014/main" xmlns="" val="2677658160"/>
                    </a:ext>
                  </a:extLst>
                </a:gridCol>
              </a:tblGrid>
              <a:tr h="370840">
                <a:tc>
                  <a:txBody>
                    <a:bodyPr/>
                    <a:lstStyle/>
                    <a:p>
                      <a:r>
                        <a:rPr lang="es-ES" sz="2400" dirty="0">
                          <a:solidFill>
                            <a:schemeClr val="tx1"/>
                          </a:solidFill>
                        </a:rPr>
                        <a:t>VARIABLE ESTUDIADA </a:t>
                      </a:r>
                      <a:endParaRPr lang="es-ES" sz="2400" b="0" dirty="0">
                        <a:solidFill>
                          <a:schemeClr val="tx1"/>
                        </a:solidFill>
                      </a:endParaRPr>
                    </a:p>
                  </a:txBody>
                  <a:tcPr>
                    <a:solidFill>
                      <a:srgbClr val="40C2AE"/>
                    </a:solidFill>
                  </a:tcPr>
                </a:tc>
                <a:tc>
                  <a:txBody>
                    <a:bodyPr/>
                    <a:lstStyle/>
                    <a:p>
                      <a:pPr algn="ctr"/>
                      <a:r>
                        <a:rPr lang="es-ES" sz="2400" dirty="0">
                          <a:solidFill>
                            <a:schemeClr val="tx1"/>
                          </a:solidFill>
                        </a:rPr>
                        <a:t>VALOR</a:t>
                      </a:r>
                    </a:p>
                  </a:txBody>
                  <a:tcPr>
                    <a:solidFill>
                      <a:srgbClr val="40C2AE"/>
                    </a:solidFill>
                  </a:tcPr>
                </a:tc>
                <a:extLst>
                  <a:ext uri="{0D108BD9-81ED-4DB2-BD59-A6C34878D82A}">
                    <a16:rowId xmlns:a16="http://schemas.microsoft.com/office/drawing/2014/main" xmlns="" val="1884316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t>DOSIS MEDIA ACUMULADA</a:t>
                      </a:r>
                    </a:p>
                  </a:txBody>
                  <a:tcPr>
                    <a:solidFill>
                      <a:srgbClr val="3FC3AD">
                        <a:alpha val="25098"/>
                      </a:srgbClr>
                    </a:solidFill>
                  </a:tcPr>
                </a:tc>
                <a:tc>
                  <a:txBody>
                    <a:bodyPr/>
                    <a:lstStyle/>
                    <a:p>
                      <a:pPr algn="ctr"/>
                      <a:r>
                        <a:rPr lang="es-ES" sz="2400" kern="1200" dirty="0" smtClean="0">
                          <a:solidFill>
                            <a:schemeClr val="dk1"/>
                          </a:solidFill>
                          <a:latin typeface="+mn-lt"/>
                          <a:ea typeface="+mn-ea"/>
                          <a:cs typeface="+mn-cs"/>
                        </a:rPr>
                        <a:t>30.5Gy </a:t>
                      </a:r>
                      <a:r>
                        <a:rPr lang="es-ES" sz="2400" kern="1200" dirty="0">
                          <a:solidFill>
                            <a:schemeClr val="dk1"/>
                          </a:solidFill>
                          <a:latin typeface="+mn-lt"/>
                          <a:ea typeface="+mn-ea"/>
                          <a:cs typeface="+mn-cs"/>
                        </a:rPr>
                        <a:t>(</a:t>
                      </a:r>
                      <a:r>
                        <a:rPr lang="es-ES" sz="2400" kern="1200" dirty="0">
                          <a:solidFill>
                            <a:schemeClr val="dk1"/>
                          </a:solidFill>
                          <a:latin typeface="+mn-lt"/>
                          <a:ea typeface="+mn-ea"/>
                          <a:cs typeface="+mn-cs"/>
                          <a:sym typeface="Symbol" pitchFamily="2" charset="2"/>
                        </a:rPr>
                        <a:t></a:t>
                      </a:r>
                      <a:r>
                        <a:rPr lang="es-ES" sz="2400" kern="1200" dirty="0">
                          <a:solidFill>
                            <a:schemeClr val="dk1"/>
                          </a:solidFill>
                          <a:latin typeface="+mn-lt"/>
                          <a:ea typeface="+mn-ea"/>
                          <a:cs typeface="+mn-cs"/>
                        </a:rPr>
                        <a:t> </a:t>
                      </a:r>
                      <a:r>
                        <a:rPr lang="es-ES" sz="2400" kern="1200" dirty="0" smtClean="0">
                          <a:solidFill>
                            <a:schemeClr val="dk1"/>
                          </a:solidFill>
                          <a:latin typeface="+mn-lt"/>
                          <a:ea typeface="+mn-ea"/>
                          <a:cs typeface="+mn-cs"/>
                        </a:rPr>
                        <a:t>11.1 </a:t>
                      </a:r>
                      <a:r>
                        <a:rPr lang="es-ES" sz="2400" kern="1200" dirty="0">
                          <a:solidFill>
                            <a:schemeClr val="dk1"/>
                          </a:solidFill>
                          <a:latin typeface="+mn-lt"/>
                          <a:ea typeface="+mn-ea"/>
                          <a:cs typeface="+mn-cs"/>
                        </a:rPr>
                        <a:t>Gy) </a:t>
                      </a:r>
                    </a:p>
                  </a:txBody>
                  <a:tcPr>
                    <a:solidFill>
                      <a:srgbClr val="3FC3AD">
                        <a:alpha val="25098"/>
                      </a:srgbClr>
                    </a:solidFill>
                  </a:tcPr>
                </a:tc>
                <a:extLst>
                  <a:ext uri="{0D108BD9-81ED-4DB2-BD59-A6C34878D82A}">
                    <a16:rowId xmlns:a16="http://schemas.microsoft.com/office/drawing/2014/main" xmlns="" val="1735666132"/>
                  </a:ext>
                </a:extLst>
              </a:tr>
            </a:tbl>
          </a:graphicData>
        </a:graphic>
      </p:graphicFrame>
      <p:pic>
        <p:nvPicPr>
          <p:cNvPr id="15" name="Gráfico 14" descr="Grupo con relleno sólido">
            <a:extLst>
              <a:ext uri="{FF2B5EF4-FFF2-40B4-BE49-F238E27FC236}">
                <a16:creationId xmlns:a16="http://schemas.microsoft.com/office/drawing/2014/main" xmlns="" id="{9F4A4E7D-B12E-5552-6C98-37236EA3430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78575" y="1420852"/>
            <a:ext cx="1257709" cy="1257709"/>
          </a:xfrm>
          <a:prstGeom prst="rect">
            <a:avLst/>
          </a:prstGeom>
        </p:spPr>
      </p:pic>
      <p:sp>
        <p:nvSpPr>
          <p:cNvPr id="16" name="CuadroTexto 15">
            <a:extLst>
              <a:ext uri="{FF2B5EF4-FFF2-40B4-BE49-F238E27FC236}">
                <a16:creationId xmlns:a16="http://schemas.microsoft.com/office/drawing/2014/main" xmlns="" id="{A47BE93E-9879-9BF4-63E0-787A49C453A9}"/>
              </a:ext>
            </a:extLst>
          </p:cNvPr>
          <p:cNvSpPr txBox="1"/>
          <p:nvPr/>
        </p:nvSpPr>
        <p:spPr>
          <a:xfrm>
            <a:off x="1306646" y="2392222"/>
            <a:ext cx="1001573" cy="461665"/>
          </a:xfrm>
          <a:prstGeom prst="rect">
            <a:avLst/>
          </a:prstGeom>
          <a:noFill/>
        </p:spPr>
        <p:txBody>
          <a:bodyPr wrap="square" rtlCol="0">
            <a:spAutoFit/>
          </a:bodyPr>
          <a:lstStyle/>
          <a:p>
            <a:pPr algn="ctr"/>
            <a:r>
              <a:rPr lang="es-ES" sz="2400" b="1" dirty="0"/>
              <a:t>n = </a:t>
            </a:r>
            <a:r>
              <a:rPr lang="es-ES" sz="2400" b="1" dirty="0" smtClean="0"/>
              <a:t>50</a:t>
            </a:r>
            <a:endParaRPr lang="es-ES" sz="2400" b="1" dirty="0"/>
          </a:p>
        </p:txBody>
      </p:sp>
      <p:sp>
        <p:nvSpPr>
          <p:cNvPr id="17" name="CuadroTexto 16">
            <a:extLst>
              <a:ext uri="{FF2B5EF4-FFF2-40B4-BE49-F238E27FC236}">
                <a16:creationId xmlns:a16="http://schemas.microsoft.com/office/drawing/2014/main" xmlns="" id="{9BD4A4CE-FC8E-0AB7-6BA5-BE3BB6526204}"/>
              </a:ext>
            </a:extLst>
          </p:cNvPr>
          <p:cNvSpPr txBox="1"/>
          <p:nvPr/>
        </p:nvSpPr>
        <p:spPr>
          <a:xfrm>
            <a:off x="982027" y="2796732"/>
            <a:ext cx="1650807" cy="830997"/>
          </a:xfrm>
          <a:prstGeom prst="rect">
            <a:avLst/>
          </a:prstGeom>
          <a:noFill/>
        </p:spPr>
        <p:txBody>
          <a:bodyPr wrap="square" rtlCol="0">
            <a:spAutoFit/>
          </a:bodyPr>
          <a:lstStyle/>
          <a:p>
            <a:pPr algn="ctr"/>
            <a:r>
              <a:rPr lang="es-ES" sz="2400" b="1" dirty="0">
                <a:solidFill>
                  <a:srgbClr val="3FC3AD"/>
                </a:solidFill>
              </a:rPr>
              <a:t>ANÁLISIS DIARIO</a:t>
            </a:r>
          </a:p>
        </p:txBody>
      </p:sp>
      <p:sp>
        <p:nvSpPr>
          <p:cNvPr id="20" name="Rectángulo 19">
            <a:extLst>
              <a:ext uri="{FF2B5EF4-FFF2-40B4-BE49-F238E27FC236}">
                <a16:creationId xmlns:a16="http://schemas.microsoft.com/office/drawing/2014/main" xmlns="" id="{6C6667C4-68FF-4390-903E-8FD0E787D5D1}"/>
              </a:ext>
            </a:extLst>
          </p:cNvPr>
          <p:cNvSpPr/>
          <p:nvPr/>
        </p:nvSpPr>
        <p:spPr>
          <a:xfrm>
            <a:off x="879430" y="3891291"/>
            <a:ext cx="5510676" cy="1640874"/>
          </a:xfrm>
          <a:prstGeom prst="rect">
            <a:avLst/>
          </a:prstGeom>
          <a:solidFill>
            <a:srgbClr val="9F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dirty="0">
                <a:solidFill>
                  <a:schemeClr val="tx1"/>
                </a:solidFill>
              </a:rPr>
              <a:t>DESVIACIÓN PORCENTUAL </a:t>
            </a:r>
            <a:r>
              <a:rPr lang="es-ES" sz="2800" dirty="0">
                <a:solidFill>
                  <a:schemeClr val="tx1"/>
                </a:solidFill>
              </a:rPr>
              <a:t>ENTRE LA </a:t>
            </a:r>
            <a:r>
              <a:rPr lang="es-ES" sz="2800" u="sng" dirty="0">
                <a:solidFill>
                  <a:schemeClr val="tx1"/>
                </a:solidFill>
              </a:rPr>
              <a:t>DOSIS MEDIA REALMENTE ADMINISTRADA </a:t>
            </a:r>
            <a:r>
              <a:rPr lang="es-ES" sz="2800" dirty="0">
                <a:solidFill>
                  <a:schemeClr val="tx1"/>
                </a:solidFill>
              </a:rPr>
              <a:t>Y LA </a:t>
            </a:r>
            <a:r>
              <a:rPr lang="es-ES" sz="2800" u="sng" dirty="0">
                <a:solidFill>
                  <a:schemeClr val="tx1"/>
                </a:solidFill>
              </a:rPr>
              <a:t>PLANIFICIADA</a:t>
            </a:r>
          </a:p>
        </p:txBody>
      </p:sp>
      <p:sp>
        <p:nvSpPr>
          <p:cNvPr id="10" name="CuadroTexto 9">
            <a:extLst>
              <a:ext uri="{FF2B5EF4-FFF2-40B4-BE49-F238E27FC236}">
                <a16:creationId xmlns:a16="http://schemas.microsoft.com/office/drawing/2014/main" xmlns="" id="{E96C2392-7531-26BD-60CD-6CFEB00BD80F}"/>
              </a:ext>
            </a:extLst>
          </p:cNvPr>
          <p:cNvSpPr txBox="1"/>
          <p:nvPr/>
        </p:nvSpPr>
        <p:spPr>
          <a:xfrm>
            <a:off x="8023770" y="4304860"/>
            <a:ext cx="3538135" cy="707886"/>
          </a:xfrm>
          <a:prstGeom prst="rect">
            <a:avLst/>
          </a:prstGeom>
          <a:noFill/>
        </p:spPr>
        <p:txBody>
          <a:bodyPr wrap="square" rtlCol="0">
            <a:spAutoFit/>
          </a:bodyPr>
          <a:lstStyle/>
          <a:p>
            <a:r>
              <a:rPr lang="es-ES" sz="4000" b="1" dirty="0" smtClean="0"/>
              <a:t>4,6% </a:t>
            </a:r>
            <a:r>
              <a:rPr lang="es-ES" sz="4000" b="1" dirty="0"/>
              <a:t>(</a:t>
            </a:r>
            <a:r>
              <a:rPr lang="es-ES" sz="4000" b="1" dirty="0">
                <a:sym typeface="Symbol" pitchFamily="2" charset="2"/>
              </a:rPr>
              <a:t></a:t>
            </a:r>
            <a:r>
              <a:rPr lang="es-ES" sz="4000" b="1" dirty="0"/>
              <a:t> </a:t>
            </a:r>
            <a:r>
              <a:rPr lang="es-ES" sz="4000" b="1" dirty="0" smtClean="0"/>
              <a:t>9,9%</a:t>
            </a:r>
            <a:r>
              <a:rPr lang="es-ES" sz="4000" b="1" dirty="0" smtClean="0">
                <a:effectLst/>
              </a:rPr>
              <a:t> </a:t>
            </a:r>
            <a:r>
              <a:rPr lang="es-ES" sz="4000" b="1" dirty="0">
                <a:effectLst/>
              </a:rPr>
              <a:t>)</a:t>
            </a:r>
            <a:endParaRPr lang="es-ES" sz="4000" b="1" dirty="0"/>
          </a:p>
        </p:txBody>
      </p:sp>
      <p:sp>
        <p:nvSpPr>
          <p:cNvPr id="12" name="Cruz 11">
            <a:extLst>
              <a:ext uri="{FF2B5EF4-FFF2-40B4-BE49-F238E27FC236}">
                <a16:creationId xmlns:a16="http://schemas.microsoft.com/office/drawing/2014/main" xmlns="" id="{FFABE174-D0D9-8CEF-0EA5-D24E35C61176}"/>
              </a:ext>
            </a:extLst>
          </p:cNvPr>
          <p:cNvSpPr/>
          <p:nvPr/>
        </p:nvSpPr>
        <p:spPr>
          <a:xfrm>
            <a:off x="6767862" y="4327061"/>
            <a:ext cx="878152" cy="824732"/>
          </a:xfrm>
          <a:prstGeom prst="plus">
            <a:avLst>
              <a:gd name="adj" fmla="val 32231"/>
            </a:avLst>
          </a:prstGeom>
          <a:solidFill>
            <a:srgbClr val="FF3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Rectángulo 21">
            <a:extLst>
              <a:ext uri="{FF2B5EF4-FFF2-40B4-BE49-F238E27FC236}">
                <a16:creationId xmlns:a16="http://schemas.microsoft.com/office/drawing/2014/main" xmlns="" id="{E3A7BCD3-4F41-4F99-DD39-1D7F2B7782CB}"/>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Título 5">
            <a:extLst>
              <a:ext uri="{FF2B5EF4-FFF2-40B4-BE49-F238E27FC236}">
                <a16:creationId xmlns:a16="http://schemas.microsoft.com/office/drawing/2014/main" xmlns="" id="{C9747919-D177-065B-31E7-6F1272EB997B}"/>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RESULTADOS</a:t>
            </a:r>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95727"/>
            <a:ext cx="12192000" cy="1062273"/>
          </a:xfrm>
          <a:prstGeom prst="rect">
            <a:avLst/>
          </a:prstGeom>
        </p:spPr>
      </p:pic>
    </p:spTree>
    <p:extLst>
      <p:ext uri="{BB962C8B-B14F-4D97-AF65-F5344CB8AC3E}">
        <p14:creationId xmlns:p14="http://schemas.microsoft.com/office/powerpoint/2010/main" val="339814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8" name="CuadroTexto 7">
            <a:extLst>
              <a:ext uri="{FF2B5EF4-FFF2-40B4-BE49-F238E27FC236}">
                <a16:creationId xmlns:a16="http://schemas.microsoft.com/office/drawing/2014/main" xmlns="" id="{714DA916-E2EB-5256-0498-104A097111CD}"/>
              </a:ext>
            </a:extLst>
          </p:cNvPr>
          <p:cNvSpPr txBox="1"/>
          <p:nvPr/>
        </p:nvSpPr>
        <p:spPr>
          <a:xfrm>
            <a:off x="11353800" y="6335672"/>
            <a:ext cx="838199" cy="369332"/>
          </a:xfrm>
          <a:prstGeom prst="rect">
            <a:avLst/>
          </a:prstGeom>
          <a:noFill/>
        </p:spPr>
        <p:txBody>
          <a:bodyPr wrap="square" rtlCol="0">
            <a:spAutoFit/>
          </a:bodyPr>
          <a:lstStyle/>
          <a:p>
            <a:r>
              <a:rPr lang="es-ES" dirty="0"/>
              <a:t>12/15</a:t>
            </a:r>
          </a:p>
        </p:txBody>
      </p:sp>
      <p:pic>
        <p:nvPicPr>
          <p:cNvPr id="26" name="Gráfico 25" descr="Grupo con relleno sólido">
            <a:extLst>
              <a:ext uri="{FF2B5EF4-FFF2-40B4-BE49-F238E27FC236}">
                <a16:creationId xmlns:a16="http://schemas.microsoft.com/office/drawing/2014/main" xmlns="" id="{075E218F-AF2C-EF27-38F5-C1A54082E8CB}"/>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1303966" y="1629799"/>
            <a:ext cx="1257709" cy="1257709"/>
          </a:xfrm>
          <a:prstGeom prst="rect">
            <a:avLst/>
          </a:prstGeom>
        </p:spPr>
      </p:pic>
      <p:sp>
        <p:nvSpPr>
          <p:cNvPr id="27" name="CuadroTexto 26">
            <a:extLst>
              <a:ext uri="{FF2B5EF4-FFF2-40B4-BE49-F238E27FC236}">
                <a16:creationId xmlns:a16="http://schemas.microsoft.com/office/drawing/2014/main" xmlns="" id="{506C82EC-1995-6344-5086-4663ADFECEB8}"/>
              </a:ext>
            </a:extLst>
          </p:cNvPr>
          <p:cNvSpPr txBox="1"/>
          <p:nvPr/>
        </p:nvSpPr>
        <p:spPr>
          <a:xfrm>
            <a:off x="1423497" y="2656675"/>
            <a:ext cx="1001573" cy="461665"/>
          </a:xfrm>
          <a:prstGeom prst="rect">
            <a:avLst/>
          </a:prstGeom>
          <a:noFill/>
        </p:spPr>
        <p:txBody>
          <a:bodyPr wrap="square" rtlCol="0">
            <a:spAutoFit/>
          </a:bodyPr>
          <a:lstStyle/>
          <a:p>
            <a:pPr algn="ctr"/>
            <a:r>
              <a:rPr lang="es-ES" sz="2400" b="1" dirty="0"/>
              <a:t>n = </a:t>
            </a:r>
            <a:r>
              <a:rPr lang="es-ES" sz="2400" b="1" dirty="0" smtClean="0"/>
              <a:t>50</a:t>
            </a:r>
            <a:endParaRPr lang="es-ES" sz="2400" b="1" dirty="0"/>
          </a:p>
        </p:txBody>
      </p:sp>
      <p:sp>
        <p:nvSpPr>
          <p:cNvPr id="31" name="Rectángulo 30">
            <a:extLst>
              <a:ext uri="{FF2B5EF4-FFF2-40B4-BE49-F238E27FC236}">
                <a16:creationId xmlns:a16="http://schemas.microsoft.com/office/drawing/2014/main" xmlns="" id="{4F92BCC7-74A3-DA7E-6622-13E0326D9820}"/>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Título 5">
            <a:extLst>
              <a:ext uri="{FF2B5EF4-FFF2-40B4-BE49-F238E27FC236}">
                <a16:creationId xmlns:a16="http://schemas.microsoft.com/office/drawing/2014/main" xmlns="" id="{4E1CE755-9622-C3A0-1197-380C551927D3}"/>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RESULTADOS</a:t>
            </a:r>
          </a:p>
        </p:txBody>
      </p:sp>
      <p:graphicFrame>
        <p:nvGraphicFramePr>
          <p:cNvPr id="34" name="Tabla 33">
            <a:extLst>
              <a:ext uri="{FF2B5EF4-FFF2-40B4-BE49-F238E27FC236}">
                <a16:creationId xmlns:a16="http://schemas.microsoft.com/office/drawing/2014/main" xmlns="" id="{53E62BE2-AB03-161A-4E08-6EF380954098}"/>
              </a:ext>
            </a:extLst>
          </p:cNvPr>
          <p:cNvGraphicFramePr>
            <a:graphicFrameLocks noGrp="1"/>
          </p:cNvGraphicFramePr>
          <p:nvPr/>
        </p:nvGraphicFramePr>
        <p:xfrm>
          <a:off x="551071" y="3680101"/>
          <a:ext cx="2767264" cy="1758573"/>
        </p:xfrm>
        <a:graphic>
          <a:graphicData uri="http://schemas.openxmlformats.org/drawingml/2006/table">
            <a:tbl>
              <a:tblPr firstRow="1" bandRow="1">
                <a:tableStyleId>{5C22544A-7EE6-4342-B048-85BDC9FD1C3A}</a:tableStyleId>
              </a:tblPr>
              <a:tblGrid>
                <a:gridCol w="1383632">
                  <a:extLst>
                    <a:ext uri="{9D8B030D-6E8A-4147-A177-3AD203B41FA5}">
                      <a16:colId xmlns:a16="http://schemas.microsoft.com/office/drawing/2014/main" xmlns="" val="3574145114"/>
                    </a:ext>
                  </a:extLst>
                </a:gridCol>
                <a:gridCol w="1383632">
                  <a:extLst>
                    <a:ext uri="{9D8B030D-6E8A-4147-A177-3AD203B41FA5}">
                      <a16:colId xmlns:a16="http://schemas.microsoft.com/office/drawing/2014/main" xmlns="" val="1855162687"/>
                    </a:ext>
                  </a:extLst>
                </a:gridCol>
              </a:tblGrid>
              <a:tr h="586191">
                <a:tc>
                  <a:txBody>
                    <a:bodyPr/>
                    <a:lstStyle/>
                    <a:p>
                      <a:pPr marL="0" algn="ctr" defTabSz="914400" rtl="0" eaLnBrk="1" latinLnBrk="0" hangingPunct="1"/>
                      <a:r>
                        <a:rPr lang="es-ES" sz="2800" dirty="0">
                          <a:solidFill>
                            <a:schemeClr val="tx1"/>
                          </a:solidFill>
                        </a:rPr>
                        <a:t>∆V</a:t>
                      </a:r>
                      <a:endParaRPr lang="es-ES" sz="2800" b="1" kern="1200" dirty="0">
                        <a:solidFill>
                          <a:schemeClr val="tx1"/>
                        </a:solidFill>
                        <a:latin typeface="+mn-lt"/>
                        <a:ea typeface="+mn-ea"/>
                        <a:cs typeface="+mn-cs"/>
                      </a:endParaRPr>
                    </a:p>
                  </a:txBody>
                  <a:tcPr>
                    <a:solidFill>
                      <a:srgbClr val="3FC3AD"/>
                    </a:solidFill>
                  </a:tcPr>
                </a:tc>
                <a:tc>
                  <a:txBody>
                    <a:bodyPr/>
                    <a:lstStyle/>
                    <a:p>
                      <a:pPr marL="0" algn="ctr" defTabSz="914400" rtl="0" eaLnBrk="1" latinLnBrk="0" hangingPunct="1"/>
                      <a:r>
                        <a:rPr lang="es-ES" sz="2800" b="1" kern="1200" dirty="0">
                          <a:solidFill>
                            <a:schemeClr val="tx1"/>
                          </a:solidFill>
                          <a:latin typeface="+mn-lt"/>
                          <a:ea typeface="+mn-ea"/>
                          <a:cs typeface="+mn-cs"/>
                        </a:rPr>
                        <a:t>DOSIS</a:t>
                      </a:r>
                    </a:p>
                  </a:txBody>
                  <a:tcPr>
                    <a:solidFill>
                      <a:srgbClr val="3FC3AD"/>
                    </a:solidFill>
                  </a:tcPr>
                </a:tc>
                <a:extLst>
                  <a:ext uri="{0D108BD9-81ED-4DB2-BD59-A6C34878D82A}">
                    <a16:rowId xmlns:a16="http://schemas.microsoft.com/office/drawing/2014/main" xmlns="" val="847296284"/>
                  </a:ext>
                </a:extLst>
              </a:tr>
              <a:tr h="586191">
                <a:tc gridSpan="2">
                  <a:txBody>
                    <a:bodyPr/>
                    <a:lstStyle/>
                    <a:p>
                      <a:pPr algn="ctr"/>
                      <a:r>
                        <a:rPr lang="es-ES" sz="2800" dirty="0" err="1"/>
                        <a:t>r</a:t>
                      </a:r>
                      <a:r>
                        <a:rPr lang="es-ES" sz="2800" baseline="-25000" dirty="0" err="1"/>
                        <a:t>s</a:t>
                      </a:r>
                      <a:r>
                        <a:rPr lang="es-ES" sz="2800" baseline="-25000" dirty="0"/>
                        <a:t> </a:t>
                      </a:r>
                      <a:r>
                        <a:rPr lang="es-ES" sz="2800" dirty="0"/>
                        <a:t>= -0,84</a:t>
                      </a:r>
                    </a:p>
                  </a:txBody>
                  <a:tcPr>
                    <a:solidFill>
                      <a:srgbClr val="3FC3AD">
                        <a:alpha val="50196"/>
                      </a:srgbClr>
                    </a:solidFill>
                  </a:tcPr>
                </a:tc>
                <a:tc hMerge="1">
                  <a:txBody>
                    <a:bodyPr/>
                    <a:lstStyle/>
                    <a:p>
                      <a:endParaRPr lang="es-ES" dirty="0"/>
                    </a:p>
                  </a:txBody>
                  <a:tcPr/>
                </a:tc>
                <a:extLst>
                  <a:ext uri="{0D108BD9-81ED-4DB2-BD59-A6C34878D82A}">
                    <a16:rowId xmlns:a16="http://schemas.microsoft.com/office/drawing/2014/main" xmlns="" val="1752729059"/>
                  </a:ext>
                </a:extLst>
              </a:tr>
              <a:tr h="586191">
                <a:tc gridSpan="2">
                  <a:txBody>
                    <a:bodyPr/>
                    <a:lstStyle/>
                    <a:p>
                      <a:pPr algn="ctr"/>
                      <a:r>
                        <a:rPr lang="es-ES" sz="2800" dirty="0"/>
                        <a:t>p&lt;0,001</a:t>
                      </a:r>
                    </a:p>
                  </a:txBody>
                  <a:tcPr>
                    <a:solidFill>
                      <a:srgbClr val="3FC3AD">
                        <a:alpha val="25098"/>
                      </a:srgbClr>
                    </a:solidFill>
                  </a:tcPr>
                </a:tc>
                <a:tc hMerge="1">
                  <a:txBody>
                    <a:bodyPr/>
                    <a:lstStyle/>
                    <a:p>
                      <a:endParaRPr lang="es-ES" dirty="0"/>
                    </a:p>
                  </a:txBody>
                  <a:tcPr/>
                </a:tc>
                <a:extLst>
                  <a:ext uri="{0D108BD9-81ED-4DB2-BD59-A6C34878D82A}">
                    <a16:rowId xmlns:a16="http://schemas.microsoft.com/office/drawing/2014/main" xmlns="" val="2082801159"/>
                  </a:ext>
                </a:extLst>
              </a:tr>
            </a:tbl>
          </a:graphicData>
        </a:graphic>
      </p:graphicFrame>
      <p:sp>
        <p:nvSpPr>
          <p:cNvPr id="5" name="CuadroTexto 4"/>
          <p:cNvSpPr txBox="1"/>
          <p:nvPr/>
        </p:nvSpPr>
        <p:spPr>
          <a:xfrm>
            <a:off x="638709" y="5786379"/>
            <a:ext cx="11404188" cy="923330"/>
          </a:xfrm>
          <a:prstGeom prst="rect">
            <a:avLst/>
          </a:prstGeom>
          <a:noFill/>
        </p:spPr>
        <p:txBody>
          <a:bodyPr wrap="square" rtlCol="0">
            <a:spAutoFit/>
          </a:bodyPr>
          <a:lstStyle/>
          <a:p>
            <a:pPr algn="just"/>
            <a:r>
              <a:rPr lang="es-ES_tradnl" i="1" dirty="0"/>
              <a:t>S</a:t>
            </a:r>
            <a:r>
              <a:rPr lang="es-ES_tradnl" i="1" dirty="0" smtClean="0"/>
              <a:t>e </a:t>
            </a:r>
            <a:r>
              <a:rPr lang="es-ES_tradnl" i="1" dirty="0"/>
              <a:t>muestra la variación del volumen relativo de cada parótida en función de la dosis media acumulada </a:t>
            </a:r>
            <a:endParaRPr lang="es-ES_tradnl" i="1" dirty="0" smtClean="0"/>
          </a:p>
          <a:p>
            <a:pPr algn="just"/>
            <a:r>
              <a:rPr lang="es-ES_tradnl" i="1" dirty="0" smtClean="0"/>
              <a:t>durante </a:t>
            </a:r>
            <a:r>
              <a:rPr lang="es-ES_tradnl" i="1" dirty="0"/>
              <a:t>el tratamiento (esta dosis media se calcula en cada CBCT). </a:t>
            </a:r>
          </a:p>
          <a:p>
            <a:endParaRPr lang="es-ES_tradnl" dirty="0"/>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969" y="1075695"/>
            <a:ext cx="6924637" cy="4536831"/>
          </a:xfrm>
          <a:prstGeom prst="rect">
            <a:avLst/>
          </a:prstGeom>
        </p:spPr>
      </p:pic>
      <p:sp>
        <p:nvSpPr>
          <p:cNvPr id="16" name="CuadroTexto 15">
            <a:extLst>
              <a:ext uri="{FF2B5EF4-FFF2-40B4-BE49-F238E27FC236}">
                <a16:creationId xmlns:a16="http://schemas.microsoft.com/office/drawing/2014/main" xmlns="" id="{A4CEACB0-6D74-C4B7-8F2C-D78DF7124067}"/>
              </a:ext>
            </a:extLst>
          </p:cNvPr>
          <p:cNvSpPr txBox="1"/>
          <p:nvPr/>
        </p:nvSpPr>
        <p:spPr>
          <a:xfrm>
            <a:off x="5578803" y="4341352"/>
            <a:ext cx="1524000" cy="584775"/>
          </a:xfrm>
          <a:prstGeom prst="rect">
            <a:avLst/>
          </a:prstGeom>
          <a:noFill/>
        </p:spPr>
        <p:txBody>
          <a:bodyPr wrap="square" rtlCol="0">
            <a:spAutoFit/>
          </a:bodyPr>
          <a:lstStyle/>
          <a:p>
            <a:r>
              <a:rPr lang="es-ES" sz="3200" b="1" dirty="0" smtClean="0">
                <a:solidFill>
                  <a:srgbClr val="FF0000"/>
                </a:solidFill>
              </a:rPr>
              <a:t>25-30%</a:t>
            </a:r>
            <a:endParaRPr lang="es-ES" sz="3200" b="1" dirty="0">
              <a:solidFill>
                <a:srgbClr val="FF0000"/>
              </a:solidFill>
            </a:endParaRPr>
          </a:p>
        </p:txBody>
      </p:sp>
      <p:pic>
        <p:nvPicPr>
          <p:cNvPr id="17" name="Gráfico 29" descr="Flecha abajo con relleno sólido">
            <a:extLst>
              <a:ext uri="{FF2B5EF4-FFF2-40B4-BE49-F238E27FC236}">
                <a16:creationId xmlns:a16="http://schemas.microsoft.com/office/drawing/2014/main" xmlns="" id="{305179FE-8584-BC5C-4806-AF51470EC34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036116" y="4442684"/>
            <a:ext cx="739026" cy="629927"/>
          </a:xfrm>
          <a:prstGeom prst="rect">
            <a:avLst/>
          </a:prstGeom>
        </p:spPr>
      </p:pic>
      <p:cxnSp>
        <p:nvCxnSpPr>
          <p:cNvPr id="6" name="Conector recto 5"/>
          <p:cNvCxnSpPr/>
          <p:nvPr/>
        </p:nvCxnSpPr>
        <p:spPr>
          <a:xfrm flipH="1">
            <a:off x="5251938" y="4442684"/>
            <a:ext cx="552157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6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8" name="CuadroTexto 7">
            <a:extLst>
              <a:ext uri="{FF2B5EF4-FFF2-40B4-BE49-F238E27FC236}">
                <a16:creationId xmlns:a16="http://schemas.microsoft.com/office/drawing/2014/main" xmlns="" id="{5C582C96-E63D-9B30-CA79-4B29FAD5E035}"/>
              </a:ext>
            </a:extLst>
          </p:cNvPr>
          <p:cNvSpPr txBox="1"/>
          <p:nvPr/>
        </p:nvSpPr>
        <p:spPr>
          <a:xfrm>
            <a:off x="11353800" y="6335672"/>
            <a:ext cx="838199" cy="369332"/>
          </a:xfrm>
          <a:prstGeom prst="rect">
            <a:avLst/>
          </a:prstGeom>
          <a:noFill/>
        </p:spPr>
        <p:txBody>
          <a:bodyPr wrap="square" rtlCol="0">
            <a:spAutoFit/>
          </a:bodyPr>
          <a:lstStyle/>
          <a:p>
            <a:r>
              <a:rPr lang="es-ES" dirty="0"/>
              <a:t>13/15</a:t>
            </a:r>
          </a:p>
        </p:txBody>
      </p:sp>
      <p:pic>
        <p:nvPicPr>
          <p:cNvPr id="17" name="Imagen 16" descr="Interfaz de usuario gráfica, Texto, Aplicación, Correo electrónico&#10;&#10;Descripción generada automáticamente">
            <a:extLst>
              <a:ext uri="{FF2B5EF4-FFF2-40B4-BE49-F238E27FC236}">
                <a16:creationId xmlns:a16="http://schemas.microsoft.com/office/drawing/2014/main" xmlns="" id="{957BD16C-00C0-D74A-CE8B-67EF1986539F}"/>
              </a:ext>
            </a:extLst>
          </p:cNvPr>
          <p:cNvPicPr>
            <a:picLocks noChangeAspect="1"/>
          </p:cNvPicPr>
          <p:nvPr/>
        </p:nvPicPr>
        <p:blipFill>
          <a:blip r:embed="rId3"/>
          <a:stretch>
            <a:fillRect/>
          </a:stretch>
        </p:blipFill>
        <p:spPr>
          <a:xfrm>
            <a:off x="6743994" y="1312305"/>
            <a:ext cx="4317328" cy="2498775"/>
          </a:xfrm>
          <a:prstGeom prst="rect">
            <a:avLst/>
          </a:prstGeom>
        </p:spPr>
      </p:pic>
      <p:pic>
        <p:nvPicPr>
          <p:cNvPr id="19" name="Imagen 18">
            <a:extLst>
              <a:ext uri="{FF2B5EF4-FFF2-40B4-BE49-F238E27FC236}">
                <a16:creationId xmlns:a16="http://schemas.microsoft.com/office/drawing/2014/main" xmlns="" id="{6F30A496-D4A1-EF0D-27D6-0B190B314969}"/>
              </a:ext>
            </a:extLst>
          </p:cNvPr>
          <p:cNvPicPr>
            <a:picLocks noChangeAspect="1"/>
          </p:cNvPicPr>
          <p:nvPr/>
        </p:nvPicPr>
        <p:blipFill>
          <a:blip r:embed="rId4"/>
          <a:stretch>
            <a:fillRect/>
          </a:stretch>
        </p:blipFill>
        <p:spPr>
          <a:xfrm>
            <a:off x="6743994" y="4258462"/>
            <a:ext cx="5132761" cy="2120484"/>
          </a:xfrm>
          <a:prstGeom prst="rect">
            <a:avLst/>
          </a:prstGeom>
        </p:spPr>
      </p:pic>
      <p:pic>
        <p:nvPicPr>
          <p:cNvPr id="21" name="Imagen 20" descr="Interfaz de usuario gráfica, Texto, Aplicación&#10;&#10;Descripción generada automáticamente">
            <a:extLst>
              <a:ext uri="{FF2B5EF4-FFF2-40B4-BE49-F238E27FC236}">
                <a16:creationId xmlns:a16="http://schemas.microsoft.com/office/drawing/2014/main" xmlns="" id="{6786B347-BC06-7AB1-E270-1F02AF4DFEFE}"/>
              </a:ext>
            </a:extLst>
          </p:cNvPr>
          <p:cNvPicPr>
            <a:picLocks noChangeAspect="1"/>
          </p:cNvPicPr>
          <p:nvPr/>
        </p:nvPicPr>
        <p:blipFill rotWithShape="1">
          <a:blip r:embed="rId5"/>
          <a:srcRect t="12165" b="3290"/>
          <a:stretch/>
        </p:blipFill>
        <p:spPr>
          <a:xfrm>
            <a:off x="315245" y="4020630"/>
            <a:ext cx="6054790" cy="2358316"/>
          </a:xfrm>
          <a:prstGeom prst="rect">
            <a:avLst/>
          </a:prstGeom>
        </p:spPr>
      </p:pic>
      <p:pic>
        <p:nvPicPr>
          <p:cNvPr id="23" name="Imagen 22" descr="Interfaz de usuario gráfica, Texto, Aplicación, Correo electrónico&#10;&#10;Descripción generada automáticamente">
            <a:extLst>
              <a:ext uri="{FF2B5EF4-FFF2-40B4-BE49-F238E27FC236}">
                <a16:creationId xmlns:a16="http://schemas.microsoft.com/office/drawing/2014/main" xmlns="" id="{A818FDD1-FC51-3296-6FB3-ECE2AD9AE666}"/>
              </a:ext>
            </a:extLst>
          </p:cNvPr>
          <p:cNvPicPr>
            <a:picLocks noChangeAspect="1"/>
          </p:cNvPicPr>
          <p:nvPr/>
        </p:nvPicPr>
        <p:blipFill rotWithShape="1">
          <a:blip r:embed="rId6"/>
          <a:srcRect t="10674" b="3069"/>
          <a:stretch/>
        </p:blipFill>
        <p:spPr>
          <a:xfrm>
            <a:off x="327721" y="1316701"/>
            <a:ext cx="6054790" cy="2292103"/>
          </a:xfrm>
          <a:prstGeom prst="rect">
            <a:avLst/>
          </a:prstGeom>
        </p:spPr>
      </p:pic>
      <p:sp>
        <p:nvSpPr>
          <p:cNvPr id="24" name="CuadroTexto 23">
            <a:extLst>
              <a:ext uri="{FF2B5EF4-FFF2-40B4-BE49-F238E27FC236}">
                <a16:creationId xmlns:a16="http://schemas.microsoft.com/office/drawing/2014/main" xmlns="" id="{CFB37EEC-7F1C-B765-1780-1910BEF69A29}"/>
              </a:ext>
            </a:extLst>
          </p:cNvPr>
          <p:cNvSpPr txBox="1"/>
          <p:nvPr/>
        </p:nvSpPr>
        <p:spPr>
          <a:xfrm>
            <a:off x="1350818" y="8894618"/>
            <a:ext cx="2888673" cy="1200329"/>
          </a:xfrm>
          <a:prstGeom prst="rect">
            <a:avLst/>
          </a:prstGeom>
          <a:noFill/>
        </p:spPr>
        <p:txBody>
          <a:bodyPr wrap="square" rtlCol="0">
            <a:spAutoFit/>
          </a:bodyPr>
          <a:lstStyle/>
          <a:p>
            <a:r>
              <a:rPr lang="es-ES" dirty="0">
                <a:solidFill>
                  <a:srgbClr val="FF0000"/>
                </a:solidFill>
              </a:rPr>
              <a:t>Cheng</a:t>
            </a:r>
          </a:p>
          <a:p>
            <a:r>
              <a:rPr lang="es-ES" dirty="0">
                <a:solidFill>
                  <a:srgbClr val="FF0000"/>
                </a:solidFill>
              </a:rPr>
              <a:t>E Brown</a:t>
            </a:r>
          </a:p>
          <a:p>
            <a:r>
              <a:rPr lang="es-ES" dirty="0">
                <a:solidFill>
                  <a:srgbClr val="FF0000"/>
                </a:solidFill>
              </a:rPr>
              <a:t>Zhang</a:t>
            </a:r>
          </a:p>
          <a:p>
            <a:r>
              <a:rPr lang="es-ES" dirty="0">
                <a:solidFill>
                  <a:srgbClr val="FF0000"/>
                </a:solidFill>
              </a:rPr>
              <a:t>Hansen</a:t>
            </a:r>
          </a:p>
        </p:txBody>
      </p:sp>
      <p:sp>
        <p:nvSpPr>
          <p:cNvPr id="25" name="Rectángulo 24">
            <a:extLst>
              <a:ext uri="{FF2B5EF4-FFF2-40B4-BE49-F238E27FC236}">
                <a16:creationId xmlns:a16="http://schemas.microsoft.com/office/drawing/2014/main" xmlns="" id="{5562F1CB-F572-4DC0-D07F-656C2ACEE0A4}"/>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Título 5">
            <a:extLst>
              <a:ext uri="{FF2B5EF4-FFF2-40B4-BE49-F238E27FC236}">
                <a16:creationId xmlns:a16="http://schemas.microsoft.com/office/drawing/2014/main" xmlns="" id="{E771E0EA-FD09-38F1-CE05-54669EAB59D3}"/>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DISCUSIÓN</a:t>
            </a:r>
          </a:p>
        </p:txBody>
      </p:sp>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721" y="1078470"/>
            <a:ext cx="11576537" cy="5131722"/>
          </a:xfrm>
          <a:prstGeom prst="rect">
            <a:avLst/>
          </a:prstGeom>
        </p:spPr>
      </p:pic>
    </p:spTree>
    <p:extLst>
      <p:ext uri="{BB962C8B-B14F-4D97-AF65-F5344CB8AC3E}">
        <p14:creationId xmlns:p14="http://schemas.microsoft.com/office/powerpoint/2010/main" val="9382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8" name="CuadroTexto 7">
            <a:extLst>
              <a:ext uri="{FF2B5EF4-FFF2-40B4-BE49-F238E27FC236}">
                <a16:creationId xmlns:a16="http://schemas.microsoft.com/office/drawing/2014/main" xmlns="" id="{5C582C96-E63D-9B30-CA79-4B29FAD5E035}"/>
              </a:ext>
            </a:extLst>
          </p:cNvPr>
          <p:cNvSpPr txBox="1"/>
          <p:nvPr/>
        </p:nvSpPr>
        <p:spPr>
          <a:xfrm>
            <a:off x="11353800" y="6335672"/>
            <a:ext cx="838199" cy="369332"/>
          </a:xfrm>
          <a:prstGeom prst="rect">
            <a:avLst/>
          </a:prstGeom>
          <a:noFill/>
        </p:spPr>
        <p:txBody>
          <a:bodyPr wrap="square" rtlCol="0">
            <a:spAutoFit/>
          </a:bodyPr>
          <a:lstStyle/>
          <a:p>
            <a:r>
              <a:rPr lang="es-ES" dirty="0"/>
              <a:t>14/15</a:t>
            </a:r>
          </a:p>
        </p:txBody>
      </p:sp>
      <p:sp>
        <p:nvSpPr>
          <p:cNvPr id="24" name="CuadroTexto 23">
            <a:extLst>
              <a:ext uri="{FF2B5EF4-FFF2-40B4-BE49-F238E27FC236}">
                <a16:creationId xmlns:a16="http://schemas.microsoft.com/office/drawing/2014/main" xmlns="" id="{CFB37EEC-7F1C-B765-1780-1910BEF69A29}"/>
              </a:ext>
            </a:extLst>
          </p:cNvPr>
          <p:cNvSpPr txBox="1"/>
          <p:nvPr/>
        </p:nvSpPr>
        <p:spPr>
          <a:xfrm>
            <a:off x="1350818" y="8894618"/>
            <a:ext cx="2888673" cy="1200329"/>
          </a:xfrm>
          <a:prstGeom prst="rect">
            <a:avLst/>
          </a:prstGeom>
          <a:noFill/>
        </p:spPr>
        <p:txBody>
          <a:bodyPr wrap="square" rtlCol="0">
            <a:spAutoFit/>
          </a:bodyPr>
          <a:lstStyle/>
          <a:p>
            <a:r>
              <a:rPr lang="es-ES" dirty="0">
                <a:solidFill>
                  <a:srgbClr val="FF0000"/>
                </a:solidFill>
              </a:rPr>
              <a:t>Cheng</a:t>
            </a:r>
          </a:p>
          <a:p>
            <a:r>
              <a:rPr lang="es-ES" dirty="0">
                <a:solidFill>
                  <a:srgbClr val="FF0000"/>
                </a:solidFill>
              </a:rPr>
              <a:t>E Brown</a:t>
            </a:r>
          </a:p>
          <a:p>
            <a:r>
              <a:rPr lang="es-ES" dirty="0">
                <a:solidFill>
                  <a:srgbClr val="FF0000"/>
                </a:solidFill>
              </a:rPr>
              <a:t>Zhang</a:t>
            </a:r>
          </a:p>
          <a:p>
            <a:r>
              <a:rPr lang="es-ES" dirty="0">
                <a:solidFill>
                  <a:srgbClr val="FF0000"/>
                </a:solidFill>
              </a:rPr>
              <a:t>Hansen</a:t>
            </a:r>
          </a:p>
        </p:txBody>
      </p:sp>
      <p:sp>
        <p:nvSpPr>
          <p:cNvPr id="25" name="Rectángulo 24">
            <a:extLst>
              <a:ext uri="{FF2B5EF4-FFF2-40B4-BE49-F238E27FC236}">
                <a16:creationId xmlns:a16="http://schemas.microsoft.com/office/drawing/2014/main" xmlns="" id="{5562F1CB-F572-4DC0-D07F-656C2ACEE0A4}"/>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Título 5">
            <a:extLst>
              <a:ext uri="{FF2B5EF4-FFF2-40B4-BE49-F238E27FC236}">
                <a16:creationId xmlns:a16="http://schemas.microsoft.com/office/drawing/2014/main" xmlns="" id="{E771E0EA-FD09-38F1-CE05-54669EAB59D3}"/>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DISCUSIÓN</a:t>
            </a:r>
          </a:p>
        </p:txBody>
      </p:sp>
      <p:pic>
        <p:nvPicPr>
          <p:cNvPr id="29" name="Imagen 28" descr="Tabla&#10;&#10;Descripción generada automáticamente">
            <a:extLst>
              <a:ext uri="{FF2B5EF4-FFF2-40B4-BE49-F238E27FC236}">
                <a16:creationId xmlns:a16="http://schemas.microsoft.com/office/drawing/2014/main" xmlns="" id="{21B1D965-A65F-41E0-E542-445471D057EF}"/>
              </a:ext>
            </a:extLst>
          </p:cNvPr>
          <p:cNvPicPr>
            <a:picLocks noChangeAspect="1"/>
          </p:cNvPicPr>
          <p:nvPr/>
        </p:nvPicPr>
        <p:blipFill>
          <a:blip r:embed="rId3"/>
          <a:stretch>
            <a:fillRect/>
          </a:stretch>
        </p:blipFill>
        <p:spPr>
          <a:xfrm>
            <a:off x="1457325" y="931770"/>
            <a:ext cx="9301163" cy="5869606"/>
          </a:xfrm>
          <a:prstGeom prst="rect">
            <a:avLst/>
          </a:prstGeom>
        </p:spPr>
      </p:pic>
      <p:sp>
        <p:nvSpPr>
          <p:cNvPr id="2" name="Rectángulo 1"/>
          <p:cNvSpPr/>
          <p:nvPr/>
        </p:nvSpPr>
        <p:spPr>
          <a:xfrm>
            <a:off x="9043988" y="6335672"/>
            <a:ext cx="1614487" cy="369332"/>
          </a:xfrm>
          <a:prstGeom prst="rect">
            <a:avLst/>
          </a:prstGeom>
          <a:solidFill>
            <a:srgbClr val="32E0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rPr>
              <a:t>1.4Gy (4,6%)</a:t>
            </a:r>
            <a:endParaRPr lang="es-ES_tradnl" b="1" dirty="0">
              <a:solidFill>
                <a:schemeClr val="tx1"/>
              </a:solidFill>
            </a:endParaRPr>
          </a:p>
        </p:txBody>
      </p:sp>
    </p:spTree>
    <p:extLst>
      <p:ext uri="{BB962C8B-B14F-4D97-AF65-F5344CB8AC3E}">
        <p14:creationId xmlns:p14="http://schemas.microsoft.com/office/powerpoint/2010/main" val="2305121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8" name="CuadroTexto 7">
            <a:extLst>
              <a:ext uri="{FF2B5EF4-FFF2-40B4-BE49-F238E27FC236}">
                <a16:creationId xmlns:a16="http://schemas.microsoft.com/office/drawing/2014/main" xmlns="" id="{5C582C96-E63D-9B30-CA79-4B29FAD5E035}"/>
              </a:ext>
            </a:extLst>
          </p:cNvPr>
          <p:cNvSpPr txBox="1"/>
          <p:nvPr/>
        </p:nvSpPr>
        <p:spPr>
          <a:xfrm>
            <a:off x="11353800" y="6335672"/>
            <a:ext cx="838199" cy="369332"/>
          </a:xfrm>
          <a:prstGeom prst="rect">
            <a:avLst/>
          </a:prstGeom>
          <a:noFill/>
        </p:spPr>
        <p:txBody>
          <a:bodyPr wrap="square" rtlCol="0">
            <a:spAutoFit/>
          </a:bodyPr>
          <a:lstStyle/>
          <a:p>
            <a:r>
              <a:rPr lang="es-ES" dirty="0"/>
              <a:t>15/15</a:t>
            </a:r>
          </a:p>
        </p:txBody>
      </p:sp>
      <p:sp>
        <p:nvSpPr>
          <p:cNvPr id="17" name="Flecha derecha 16">
            <a:extLst>
              <a:ext uri="{FF2B5EF4-FFF2-40B4-BE49-F238E27FC236}">
                <a16:creationId xmlns:a16="http://schemas.microsoft.com/office/drawing/2014/main" xmlns="" id="{DCD05949-7D40-1F86-E09B-B878F445290B}"/>
              </a:ext>
            </a:extLst>
          </p:cNvPr>
          <p:cNvSpPr/>
          <p:nvPr/>
        </p:nvSpPr>
        <p:spPr>
          <a:xfrm>
            <a:off x="458023" y="9072008"/>
            <a:ext cx="760354" cy="683211"/>
          </a:xfrm>
          <a:prstGeom prst="rightArrow">
            <a:avLst/>
          </a:prstGeom>
          <a:solidFill>
            <a:srgbClr val="FF3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Flecha derecha 17">
            <a:extLst>
              <a:ext uri="{FF2B5EF4-FFF2-40B4-BE49-F238E27FC236}">
                <a16:creationId xmlns:a16="http://schemas.microsoft.com/office/drawing/2014/main" xmlns="" id="{921A7E26-F7B4-2618-8C38-2D53D72B5145}"/>
              </a:ext>
            </a:extLst>
          </p:cNvPr>
          <p:cNvSpPr/>
          <p:nvPr/>
        </p:nvSpPr>
        <p:spPr>
          <a:xfrm>
            <a:off x="433137" y="7976544"/>
            <a:ext cx="760354" cy="683211"/>
          </a:xfrm>
          <a:prstGeom prst="rightArrow">
            <a:avLst/>
          </a:prstGeom>
          <a:solidFill>
            <a:srgbClr val="FF3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xmlns="" id="{EF168F56-D059-6E83-4D36-1042C128F334}"/>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Título 5">
            <a:extLst>
              <a:ext uri="{FF2B5EF4-FFF2-40B4-BE49-F238E27FC236}">
                <a16:creationId xmlns:a16="http://schemas.microsoft.com/office/drawing/2014/main" xmlns="" id="{4C3E6683-3065-D9EC-229C-71D77CF6DDCB}"/>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CONCLUSIÓN</a:t>
            </a:r>
          </a:p>
        </p:txBody>
      </p:sp>
      <p:sp>
        <p:nvSpPr>
          <p:cNvPr id="26" name="Marcador de contenido 6">
            <a:extLst>
              <a:ext uri="{FF2B5EF4-FFF2-40B4-BE49-F238E27FC236}">
                <a16:creationId xmlns:a16="http://schemas.microsoft.com/office/drawing/2014/main" xmlns="" id="{EE590695-16D8-D17F-28DF-09BBD1220F14}"/>
              </a:ext>
            </a:extLst>
          </p:cNvPr>
          <p:cNvSpPr txBox="1">
            <a:spLocks/>
          </p:cNvSpPr>
          <p:nvPr/>
        </p:nvSpPr>
        <p:spPr>
          <a:xfrm>
            <a:off x="838200" y="912324"/>
            <a:ext cx="10515600" cy="468444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es-ES" b="1" dirty="0"/>
              <a:t>Cambios significativos </a:t>
            </a:r>
            <a:r>
              <a:rPr lang="es-ES" dirty="0"/>
              <a:t>en el volumen de las glándulas parotídeas a lo largo del tratamiento de radioterapia. Dichos cambios suceden en las </a:t>
            </a:r>
            <a:r>
              <a:rPr lang="es-ES" dirty="0" smtClean="0"/>
              <a:t>de manera precoz</a:t>
            </a:r>
            <a:r>
              <a:rPr lang="mr-IN" dirty="0" smtClean="0"/>
              <a:t>…</a:t>
            </a:r>
            <a:r>
              <a:rPr lang="es-ES" b="1" dirty="0" smtClean="0"/>
              <a:t> </a:t>
            </a:r>
            <a:r>
              <a:rPr lang="es-ES" b="1" dirty="0"/>
              <a:t>primeras semanas </a:t>
            </a:r>
            <a:r>
              <a:rPr lang="es-ES" dirty="0"/>
              <a:t>y posteriormente se </a:t>
            </a:r>
            <a:r>
              <a:rPr lang="es-ES" b="1" dirty="0"/>
              <a:t>estabilizan</a:t>
            </a:r>
            <a:r>
              <a:rPr lang="es-ES" dirty="0"/>
              <a:t>.</a:t>
            </a:r>
          </a:p>
          <a:p>
            <a:pPr>
              <a:lnSpc>
                <a:spcPct val="150000"/>
              </a:lnSpc>
              <a:buFont typeface="Wingdings" pitchFamily="2" charset="2"/>
              <a:buChar char="Ø"/>
            </a:pPr>
            <a:r>
              <a:rPr lang="es-ES" b="1" dirty="0"/>
              <a:t>Alta correlación </a:t>
            </a:r>
            <a:r>
              <a:rPr lang="es-ES" dirty="0"/>
              <a:t>entre la dosis recibida por la parótida y la reducción de su volumen.</a:t>
            </a:r>
          </a:p>
          <a:p>
            <a:pPr>
              <a:lnSpc>
                <a:spcPct val="150000"/>
              </a:lnSpc>
              <a:buFont typeface="Wingdings" pitchFamily="2" charset="2"/>
              <a:buChar char="Ø"/>
            </a:pPr>
            <a:r>
              <a:rPr lang="es-ES" b="1" dirty="0"/>
              <a:t>Dosis realmente administrada </a:t>
            </a:r>
            <a:r>
              <a:rPr lang="es-ES" dirty="0"/>
              <a:t>es </a:t>
            </a:r>
            <a:r>
              <a:rPr lang="es-ES" b="1" dirty="0" smtClean="0"/>
              <a:t>4,6% </a:t>
            </a:r>
            <a:r>
              <a:rPr lang="es-ES" b="1" dirty="0"/>
              <a:t>mayor</a:t>
            </a:r>
            <a:r>
              <a:rPr lang="es-ES" dirty="0"/>
              <a:t> que la originalmente planificada.</a:t>
            </a:r>
          </a:p>
        </p:txBody>
      </p:sp>
      <p:sp>
        <p:nvSpPr>
          <p:cNvPr id="3" name="Rectángulo 2">
            <a:extLst>
              <a:ext uri="{FF2B5EF4-FFF2-40B4-BE49-F238E27FC236}">
                <a16:creationId xmlns:a16="http://schemas.microsoft.com/office/drawing/2014/main" xmlns="" id="{C8235E9B-5869-3044-9218-65DC55819309}"/>
              </a:ext>
            </a:extLst>
          </p:cNvPr>
          <p:cNvSpPr/>
          <p:nvPr/>
        </p:nvSpPr>
        <p:spPr>
          <a:xfrm>
            <a:off x="2128036" y="5568197"/>
            <a:ext cx="7958138" cy="975191"/>
          </a:xfrm>
          <a:prstGeom prst="rect">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Debe considerarse la </a:t>
            </a:r>
            <a:r>
              <a:rPr lang="es-ES" sz="2400" b="1" dirty="0">
                <a:solidFill>
                  <a:schemeClr val="tx1"/>
                </a:solidFill>
              </a:rPr>
              <a:t>replanificación temprana</a:t>
            </a:r>
            <a:r>
              <a:rPr lang="es-ES" sz="2400" dirty="0">
                <a:solidFill>
                  <a:schemeClr val="tx1"/>
                </a:solidFill>
              </a:rPr>
              <a:t> durante el tratamiento, </a:t>
            </a:r>
            <a:r>
              <a:rPr lang="es-ES" sz="2400" dirty="0" smtClean="0">
                <a:solidFill>
                  <a:schemeClr val="tx1"/>
                </a:solidFill>
              </a:rPr>
              <a:t>antes de alcanzar una media de 27-28Gy</a:t>
            </a:r>
            <a:endParaRPr lang="es-ES" sz="2400" dirty="0">
              <a:solidFill>
                <a:schemeClr val="tx1"/>
              </a:solidFill>
            </a:endParaRPr>
          </a:p>
        </p:txBody>
      </p:sp>
    </p:spTree>
    <p:extLst>
      <p:ext uri="{BB962C8B-B14F-4D97-AF65-F5344CB8AC3E}">
        <p14:creationId xmlns:p14="http://schemas.microsoft.com/office/powerpoint/2010/main" val="24547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24" name="CuadroTexto 23">
            <a:extLst>
              <a:ext uri="{FF2B5EF4-FFF2-40B4-BE49-F238E27FC236}">
                <a16:creationId xmlns:a16="http://schemas.microsoft.com/office/drawing/2014/main" xmlns="" id="{CFB37EEC-7F1C-B765-1780-1910BEF69A29}"/>
              </a:ext>
            </a:extLst>
          </p:cNvPr>
          <p:cNvSpPr txBox="1"/>
          <p:nvPr/>
        </p:nvSpPr>
        <p:spPr>
          <a:xfrm>
            <a:off x="1350818" y="8894618"/>
            <a:ext cx="2888673" cy="1200329"/>
          </a:xfrm>
          <a:prstGeom prst="rect">
            <a:avLst/>
          </a:prstGeom>
          <a:noFill/>
        </p:spPr>
        <p:txBody>
          <a:bodyPr wrap="square" rtlCol="0">
            <a:spAutoFit/>
          </a:bodyPr>
          <a:lstStyle/>
          <a:p>
            <a:r>
              <a:rPr lang="es-ES" dirty="0">
                <a:solidFill>
                  <a:srgbClr val="FF0000"/>
                </a:solidFill>
              </a:rPr>
              <a:t>Cheng</a:t>
            </a:r>
          </a:p>
          <a:p>
            <a:r>
              <a:rPr lang="es-ES" dirty="0">
                <a:solidFill>
                  <a:srgbClr val="FF0000"/>
                </a:solidFill>
              </a:rPr>
              <a:t>E Brown</a:t>
            </a:r>
          </a:p>
          <a:p>
            <a:r>
              <a:rPr lang="es-ES" dirty="0">
                <a:solidFill>
                  <a:srgbClr val="FF0000"/>
                </a:solidFill>
              </a:rPr>
              <a:t>Zhang</a:t>
            </a:r>
          </a:p>
          <a:p>
            <a:r>
              <a:rPr lang="es-ES" dirty="0">
                <a:solidFill>
                  <a:srgbClr val="FF0000"/>
                </a:solidFill>
              </a:rPr>
              <a:t>Hansen</a:t>
            </a:r>
          </a:p>
        </p:txBody>
      </p:sp>
      <p:sp>
        <p:nvSpPr>
          <p:cNvPr id="26" name="Rectángulo 25">
            <a:extLst>
              <a:ext uri="{FF2B5EF4-FFF2-40B4-BE49-F238E27FC236}">
                <a16:creationId xmlns:a16="http://schemas.microsoft.com/office/drawing/2014/main" xmlns="" id="{150AC114-162E-D8E6-F3C1-B1F27FC7C58A}"/>
              </a:ext>
            </a:extLst>
          </p:cNvPr>
          <p:cNvSpPr/>
          <p:nvPr/>
        </p:nvSpPr>
        <p:spPr>
          <a:xfrm>
            <a:off x="11107" y="-77223"/>
            <a:ext cx="12180894" cy="1377386"/>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a:extLst>
              <a:ext uri="{FF2B5EF4-FFF2-40B4-BE49-F238E27FC236}">
                <a16:creationId xmlns:a16="http://schemas.microsoft.com/office/drawing/2014/main" xmlns="" id="{FB286B3C-D4A9-D43A-10F5-8CE571F79EF7}"/>
              </a:ext>
            </a:extLst>
          </p:cNvPr>
          <p:cNvPicPr>
            <a:picLocks noChangeAspect="1"/>
          </p:cNvPicPr>
          <p:nvPr/>
        </p:nvPicPr>
        <p:blipFill rotWithShape="1">
          <a:blip r:embed="rId4">
            <a:duotone>
              <a:prstClr val="black"/>
              <a:schemeClr val="tx1">
                <a:lumMod val="95000"/>
                <a:lumOff val="5000"/>
                <a:tint val="45000"/>
                <a:satMod val="400000"/>
              </a:schemeClr>
            </a:duotone>
            <a:extLst>
              <a:ext uri="{BEBA8EAE-BF5A-486C-A8C5-ECC9F3942E4B}">
                <a14:imgProps xmlns:a14="http://schemas.microsoft.com/office/drawing/2010/main">
                  <a14:imgLayer r:embed="rId5">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rcRect t="14867" b="14797"/>
          <a:stretch/>
        </p:blipFill>
        <p:spPr>
          <a:xfrm>
            <a:off x="8729664" y="-25044"/>
            <a:ext cx="3367426" cy="1143162"/>
          </a:xfrm>
          <a:prstGeom prst="rect">
            <a:avLst/>
          </a:prstGeom>
          <a:noFill/>
        </p:spPr>
      </p:pic>
      <p:pic>
        <p:nvPicPr>
          <p:cNvPr id="8" name="Imagen 7">
            <a:extLst>
              <a:ext uri="{FF2B5EF4-FFF2-40B4-BE49-F238E27FC236}">
                <a16:creationId xmlns:a16="http://schemas.microsoft.com/office/drawing/2014/main" xmlns="" id="{B6A43521-7518-56CB-6247-7AC8BEA7C5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981" y="42309"/>
            <a:ext cx="2144076" cy="1129266"/>
          </a:xfrm>
          <a:prstGeom prst="rect">
            <a:avLst/>
          </a:prstGeom>
          <a:noFill/>
          <a:ln>
            <a:noFill/>
          </a:ln>
        </p:spPr>
      </p:pic>
      <p:pic>
        <p:nvPicPr>
          <p:cNvPr id="9" name="Imagen 8"/>
          <p:cNvPicPr/>
          <p:nvPr/>
        </p:nvPicPr>
        <p:blipFill>
          <a:blip r:embed="rId7">
            <a:extLst>
              <a:ext uri="{28A0092B-C50C-407E-A947-70E740481C1C}">
                <a14:useLocalDpi xmlns:a14="http://schemas.microsoft.com/office/drawing/2010/main" val="0"/>
              </a:ext>
            </a:extLst>
          </a:blip>
          <a:srcRect/>
          <a:stretch>
            <a:fillRect/>
          </a:stretch>
        </p:blipFill>
        <p:spPr bwMode="auto">
          <a:xfrm>
            <a:off x="4820808" y="57525"/>
            <a:ext cx="2622980" cy="1093075"/>
          </a:xfrm>
          <a:prstGeom prst="rect">
            <a:avLst/>
          </a:prstGeom>
          <a:noFill/>
          <a:ln>
            <a:noFill/>
          </a:ln>
        </p:spPr>
      </p:pic>
      <p:sp>
        <p:nvSpPr>
          <p:cNvPr id="2" name="CuadroTexto 1"/>
          <p:cNvSpPr txBox="1"/>
          <p:nvPr/>
        </p:nvSpPr>
        <p:spPr>
          <a:xfrm>
            <a:off x="1874142" y="4983244"/>
            <a:ext cx="9554307" cy="523220"/>
          </a:xfrm>
          <a:prstGeom prst="rect">
            <a:avLst/>
          </a:prstGeom>
          <a:noFill/>
        </p:spPr>
        <p:txBody>
          <a:bodyPr wrap="square" rtlCol="0">
            <a:spAutoFit/>
          </a:bodyPr>
          <a:lstStyle/>
          <a:p>
            <a:r>
              <a:rPr lang="es-ES_tradnl" sz="2800" dirty="0" smtClean="0"/>
              <a:t>Contacto: </a:t>
            </a:r>
            <a:r>
              <a:rPr lang="es-ES_tradnl" sz="2800" dirty="0" err="1" smtClean="0"/>
              <a:t>Jon.cacicedofernandezbobadilla@osakidetza.eus</a:t>
            </a:r>
            <a:endParaRPr lang="es-ES_tradnl" sz="2800" dirty="0"/>
          </a:p>
        </p:txBody>
      </p:sp>
      <p:sp>
        <p:nvSpPr>
          <p:cNvPr id="3" name="CuadroTexto 2"/>
          <p:cNvSpPr txBox="1"/>
          <p:nvPr/>
        </p:nvSpPr>
        <p:spPr>
          <a:xfrm>
            <a:off x="1849325" y="3227639"/>
            <a:ext cx="8409546" cy="954107"/>
          </a:xfrm>
          <a:prstGeom prst="rect">
            <a:avLst/>
          </a:prstGeom>
          <a:noFill/>
        </p:spPr>
        <p:txBody>
          <a:bodyPr wrap="none" rtlCol="0">
            <a:spAutoFit/>
          </a:bodyPr>
          <a:lstStyle/>
          <a:p>
            <a:pPr algn="ctr"/>
            <a:r>
              <a:rPr lang="es-ES_tradnl" sz="2800" b="1" dirty="0" smtClean="0"/>
              <a:t>AGRADECIMIENTO al SERVICIO de FISICA MEDICA:</a:t>
            </a:r>
          </a:p>
          <a:p>
            <a:pPr algn="ctr"/>
            <a:r>
              <a:rPr lang="es-ES_tradnl" sz="2800" b="1" dirty="0"/>
              <a:t> </a:t>
            </a:r>
            <a:r>
              <a:rPr lang="es-ES_tradnl" sz="2800" b="1" dirty="0" err="1"/>
              <a:t>Jose</a:t>
            </a:r>
            <a:r>
              <a:rPr lang="es-ES_tradnl" sz="2800" b="1" dirty="0"/>
              <a:t> Fernando Pérez </a:t>
            </a:r>
            <a:r>
              <a:rPr lang="es-ES_tradnl" sz="2800" b="1" dirty="0" smtClean="0"/>
              <a:t>Azorín y </a:t>
            </a:r>
            <a:r>
              <a:rPr lang="es-ES_tradnl" sz="2800" b="1" dirty="0" smtClean="0"/>
              <a:t>Roberto Ortiz de Zarate </a:t>
            </a:r>
            <a:endParaRPr lang="es-ES_tradnl" sz="2800" b="1" dirty="0"/>
          </a:p>
        </p:txBody>
      </p:sp>
      <p:sp>
        <p:nvSpPr>
          <p:cNvPr id="5" name="Rectángulo 4"/>
          <p:cNvSpPr/>
          <p:nvPr/>
        </p:nvSpPr>
        <p:spPr>
          <a:xfrm>
            <a:off x="686761" y="2916710"/>
            <a:ext cx="10891073" cy="1381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solidFill>
                  <a:schemeClr val="tx1"/>
                </a:solidFill>
              </a:rPr>
              <a:t>GRACIAS </a:t>
            </a:r>
            <a:r>
              <a:rPr lang="es-ES" sz="6000" dirty="0">
                <a:solidFill>
                  <a:schemeClr val="tx1"/>
                </a:solidFill>
              </a:rPr>
              <a:t>POR VUESTRA ATENCIÓN</a:t>
            </a:r>
          </a:p>
          <a:p>
            <a:pPr algn="ctr"/>
            <a:endParaRPr lang="es-ES_tradnl" dirty="0"/>
          </a:p>
        </p:txBody>
      </p:sp>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95727"/>
            <a:ext cx="12192000" cy="1062273"/>
          </a:xfrm>
          <a:prstGeom prst="rect">
            <a:avLst/>
          </a:prstGeom>
        </p:spPr>
      </p:pic>
    </p:spTree>
    <p:extLst>
      <p:ext uri="{BB962C8B-B14F-4D97-AF65-F5344CB8AC3E}">
        <p14:creationId xmlns:p14="http://schemas.microsoft.com/office/powerpoint/2010/main" val="231276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xmlns="" id="{5E396461-638E-13AB-A3BE-8D535C2B8645}"/>
              </a:ext>
            </a:extLst>
          </p:cNvPr>
          <p:cNvSpPr>
            <a:spLocks noGrp="1"/>
          </p:cNvSpPr>
          <p:nvPr>
            <p:ph idx="1"/>
          </p:nvPr>
        </p:nvSpPr>
        <p:spPr>
          <a:xfrm>
            <a:off x="838200" y="1270901"/>
            <a:ext cx="10515600" cy="4906062"/>
          </a:xfrm>
        </p:spPr>
        <p:txBody>
          <a:bodyPr>
            <a:normAutofit/>
          </a:bodyPr>
          <a:lstStyle/>
          <a:p>
            <a:pPr marL="0" indent="0">
              <a:buNone/>
            </a:pPr>
            <a:r>
              <a:rPr lang="es-ES" b="1" dirty="0"/>
              <a:t>TUMORES DE CABEZA Y CUELLO</a:t>
            </a:r>
          </a:p>
          <a:p>
            <a:r>
              <a:rPr lang="es-ES" dirty="0"/>
              <a:t>Senos paranasales</a:t>
            </a:r>
          </a:p>
          <a:p>
            <a:r>
              <a:rPr lang="es-ES" dirty="0"/>
              <a:t>Faringe</a:t>
            </a:r>
          </a:p>
          <a:p>
            <a:pPr lvl="1"/>
            <a:r>
              <a:rPr lang="es-ES" dirty="0"/>
              <a:t>Nasofaringe</a:t>
            </a:r>
          </a:p>
          <a:p>
            <a:pPr lvl="1"/>
            <a:r>
              <a:rPr lang="es-ES" dirty="0"/>
              <a:t>Orofaringe</a:t>
            </a:r>
          </a:p>
          <a:p>
            <a:pPr lvl="1"/>
            <a:r>
              <a:rPr lang="es-ES" dirty="0"/>
              <a:t>Hipofaringe</a:t>
            </a:r>
          </a:p>
          <a:p>
            <a:r>
              <a:rPr lang="es-ES" dirty="0"/>
              <a:t>Laringe</a:t>
            </a:r>
          </a:p>
          <a:p>
            <a:r>
              <a:rPr lang="es-ES" dirty="0"/>
              <a:t>Cavidad oral</a:t>
            </a:r>
          </a:p>
          <a:p>
            <a:r>
              <a:rPr lang="es-ES" dirty="0"/>
              <a:t>Glándulas salivares</a:t>
            </a:r>
          </a:p>
        </p:txBody>
      </p:sp>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pic>
        <p:nvPicPr>
          <p:cNvPr id="12" name="Picture 8" descr="Definición de faringe - Diccionario de cáncer del NCI - NCI">
            <a:extLst>
              <a:ext uri="{FF2B5EF4-FFF2-40B4-BE49-F238E27FC236}">
                <a16:creationId xmlns:a16="http://schemas.microsoft.com/office/drawing/2014/main" xmlns="" id="{D53AAEA0-02FE-9CE9-E234-6AAD5D90E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392"/>
          <a:stretch/>
        </p:blipFill>
        <p:spPr bwMode="auto">
          <a:xfrm>
            <a:off x="4090288" y="1885385"/>
            <a:ext cx="4033633" cy="3085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Definición de cavidad oral - Diccionario de cáncer del NCI - NCI">
            <a:extLst>
              <a:ext uri="{FF2B5EF4-FFF2-40B4-BE49-F238E27FC236}">
                <a16:creationId xmlns:a16="http://schemas.microsoft.com/office/drawing/2014/main" xmlns="" id="{A39C0CE8-90DD-4164-5CED-EF52FF43CB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657"/>
          <a:stretch/>
        </p:blipFill>
        <p:spPr bwMode="auto">
          <a:xfrm>
            <a:off x="8306638" y="2036853"/>
            <a:ext cx="3842614" cy="3077837"/>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xmlns="" id="{4A24C538-ACEB-ABD2-FB70-E42DB4FBD2F4}"/>
              </a:ext>
            </a:extLst>
          </p:cNvPr>
          <p:cNvSpPr txBox="1"/>
          <p:nvPr/>
        </p:nvSpPr>
        <p:spPr>
          <a:xfrm>
            <a:off x="11353800" y="6335672"/>
            <a:ext cx="838199" cy="369332"/>
          </a:xfrm>
          <a:prstGeom prst="rect">
            <a:avLst/>
          </a:prstGeom>
          <a:noFill/>
        </p:spPr>
        <p:txBody>
          <a:bodyPr wrap="square" rtlCol="0">
            <a:spAutoFit/>
          </a:bodyPr>
          <a:lstStyle/>
          <a:p>
            <a:r>
              <a:rPr lang="es-ES" dirty="0"/>
              <a:t>1/15</a:t>
            </a:r>
          </a:p>
        </p:txBody>
      </p:sp>
      <p:sp>
        <p:nvSpPr>
          <p:cNvPr id="18" name="Rectángulo 17">
            <a:extLst>
              <a:ext uri="{FF2B5EF4-FFF2-40B4-BE49-F238E27FC236}">
                <a16:creationId xmlns:a16="http://schemas.microsoft.com/office/drawing/2014/main" xmlns="" id="{E0128847-E628-05E4-4F3E-9C6E146980BC}"/>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Título 5">
            <a:extLst>
              <a:ext uri="{FF2B5EF4-FFF2-40B4-BE49-F238E27FC236}">
                <a16:creationId xmlns:a16="http://schemas.microsoft.com/office/drawing/2014/main" xmlns="" id="{CC7E1C67-F530-B059-A276-C9F8D49BAACA}"/>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INTRODUCCIÓN </a:t>
            </a:r>
          </a:p>
        </p:txBody>
      </p:sp>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95727"/>
            <a:ext cx="12191999" cy="1062273"/>
          </a:xfrm>
          <a:prstGeom prst="rect">
            <a:avLst/>
          </a:prstGeom>
        </p:spPr>
      </p:pic>
    </p:spTree>
    <p:extLst>
      <p:ext uri="{BB962C8B-B14F-4D97-AF65-F5344CB8AC3E}">
        <p14:creationId xmlns:p14="http://schemas.microsoft.com/office/powerpoint/2010/main" val="2544565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xmlns="" id="{5E396461-638E-13AB-A3BE-8D535C2B8645}"/>
              </a:ext>
            </a:extLst>
          </p:cNvPr>
          <p:cNvSpPr>
            <a:spLocks noGrp="1"/>
          </p:cNvSpPr>
          <p:nvPr>
            <p:ph idx="1"/>
          </p:nvPr>
        </p:nvSpPr>
        <p:spPr>
          <a:xfrm>
            <a:off x="838200" y="951662"/>
            <a:ext cx="10515600" cy="5225301"/>
          </a:xfrm>
        </p:spPr>
        <p:txBody>
          <a:bodyPr/>
          <a:lstStyle/>
          <a:p>
            <a:pPr marL="0" indent="0">
              <a:buNone/>
            </a:pPr>
            <a:endParaRPr lang="es-ES" dirty="0"/>
          </a:p>
        </p:txBody>
      </p:sp>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5" name="Elipse 4">
            <a:extLst>
              <a:ext uri="{FF2B5EF4-FFF2-40B4-BE49-F238E27FC236}">
                <a16:creationId xmlns:a16="http://schemas.microsoft.com/office/drawing/2014/main" xmlns="" id="{EE4356F5-E52C-D82D-B8D2-8DAEB5B06616}"/>
              </a:ext>
            </a:extLst>
          </p:cNvPr>
          <p:cNvSpPr/>
          <p:nvPr/>
        </p:nvSpPr>
        <p:spPr>
          <a:xfrm>
            <a:off x="3696101" y="2562397"/>
            <a:ext cx="4965493" cy="2420815"/>
          </a:xfrm>
          <a:prstGeom prst="ellipse">
            <a:avLst/>
          </a:prstGeom>
          <a:solidFill>
            <a:srgbClr val="3FC3AD">
              <a:alpha val="50196"/>
            </a:srgbClr>
          </a:solidFill>
          <a:ln w="57150">
            <a:solidFill>
              <a:srgbClr val="40C2AE"/>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s-ES" sz="2700" dirty="0">
                <a:solidFill>
                  <a:schemeClr val="tx1"/>
                </a:solidFill>
              </a:rPr>
              <a:t>ESTADIO LOCORREGIONALMENTE AVANZADO</a:t>
            </a:r>
          </a:p>
          <a:p>
            <a:pPr algn="ctr"/>
            <a:r>
              <a:rPr lang="es-ES" sz="2700" b="1" dirty="0">
                <a:solidFill>
                  <a:schemeClr val="tx1"/>
                </a:solidFill>
              </a:rPr>
              <a:t>≥ 50%</a:t>
            </a:r>
          </a:p>
        </p:txBody>
      </p:sp>
      <p:sp>
        <p:nvSpPr>
          <p:cNvPr id="14" name="Elipse 13">
            <a:extLst>
              <a:ext uri="{FF2B5EF4-FFF2-40B4-BE49-F238E27FC236}">
                <a16:creationId xmlns:a16="http://schemas.microsoft.com/office/drawing/2014/main" xmlns="" id="{8669F1D5-AFBE-61C5-5BCB-74C2E0BC62B3}"/>
              </a:ext>
            </a:extLst>
          </p:cNvPr>
          <p:cNvSpPr/>
          <p:nvPr/>
        </p:nvSpPr>
        <p:spPr>
          <a:xfrm>
            <a:off x="981918" y="2212707"/>
            <a:ext cx="2910035" cy="1238249"/>
          </a:xfrm>
          <a:prstGeom prst="ellipse">
            <a:avLst/>
          </a:prstGeom>
          <a:solidFill>
            <a:schemeClr val="bg2">
              <a:lumMod val="90000"/>
              <a:alpha val="50196"/>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ONCOLOGÍA RADIOTERAPEUTA</a:t>
            </a:r>
          </a:p>
        </p:txBody>
      </p:sp>
      <p:sp>
        <p:nvSpPr>
          <p:cNvPr id="16" name="Elipse 15">
            <a:extLst>
              <a:ext uri="{FF2B5EF4-FFF2-40B4-BE49-F238E27FC236}">
                <a16:creationId xmlns:a16="http://schemas.microsoft.com/office/drawing/2014/main" xmlns="" id="{33304C5A-1F86-04B4-EE86-C0D8B18F0185}"/>
              </a:ext>
            </a:extLst>
          </p:cNvPr>
          <p:cNvSpPr/>
          <p:nvPr/>
        </p:nvSpPr>
        <p:spPr>
          <a:xfrm>
            <a:off x="1147722" y="4364088"/>
            <a:ext cx="2910035" cy="1238249"/>
          </a:xfrm>
          <a:prstGeom prst="ellipse">
            <a:avLst/>
          </a:prstGeom>
          <a:solidFill>
            <a:schemeClr val="bg2">
              <a:lumMod val="90000"/>
              <a:alpha val="50196"/>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ODONTOLOGÍA</a:t>
            </a:r>
          </a:p>
        </p:txBody>
      </p:sp>
      <p:sp>
        <p:nvSpPr>
          <p:cNvPr id="17" name="Elipse 16">
            <a:extLst>
              <a:ext uri="{FF2B5EF4-FFF2-40B4-BE49-F238E27FC236}">
                <a16:creationId xmlns:a16="http://schemas.microsoft.com/office/drawing/2014/main" xmlns="" id="{47CF2B39-AB88-5A1F-F615-9E6D83BDDC58}"/>
              </a:ext>
            </a:extLst>
          </p:cNvPr>
          <p:cNvSpPr/>
          <p:nvPr/>
        </p:nvSpPr>
        <p:spPr>
          <a:xfrm>
            <a:off x="4476857" y="5252933"/>
            <a:ext cx="3238279" cy="1238249"/>
          </a:xfrm>
          <a:prstGeom prst="ellipse">
            <a:avLst/>
          </a:prstGeom>
          <a:solidFill>
            <a:schemeClr val="bg2">
              <a:lumMod val="90000"/>
              <a:alpha val="50196"/>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ENDOCRINOLOGÍA</a:t>
            </a:r>
          </a:p>
        </p:txBody>
      </p:sp>
      <p:sp>
        <p:nvSpPr>
          <p:cNvPr id="18" name="Elipse 17">
            <a:extLst>
              <a:ext uri="{FF2B5EF4-FFF2-40B4-BE49-F238E27FC236}">
                <a16:creationId xmlns:a16="http://schemas.microsoft.com/office/drawing/2014/main" xmlns="" id="{8FF52D35-6025-83A2-3718-479475BC3CCB}"/>
              </a:ext>
            </a:extLst>
          </p:cNvPr>
          <p:cNvSpPr/>
          <p:nvPr/>
        </p:nvSpPr>
        <p:spPr>
          <a:xfrm>
            <a:off x="4640982" y="1052618"/>
            <a:ext cx="2910035" cy="1238249"/>
          </a:xfrm>
          <a:prstGeom prst="ellipse">
            <a:avLst/>
          </a:prstGeom>
          <a:solidFill>
            <a:schemeClr val="bg2">
              <a:lumMod val="90000"/>
              <a:alpha val="50196"/>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CIRUGÍA</a:t>
            </a:r>
          </a:p>
        </p:txBody>
      </p:sp>
      <p:sp>
        <p:nvSpPr>
          <p:cNvPr id="19" name="Elipse 18">
            <a:extLst>
              <a:ext uri="{FF2B5EF4-FFF2-40B4-BE49-F238E27FC236}">
                <a16:creationId xmlns:a16="http://schemas.microsoft.com/office/drawing/2014/main" xmlns="" id="{A51A39DF-C90A-C3F8-3E2C-A657F98A3339}"/>
              </a:ext>
            </a:extLst>
          </p:cNvPr>
          <p:cNvSpPr/>
          <p:nvPr/>
        </p:nvSpPr>
        <p:spPr>
          <a:xfrm>
            <a:off x="8299937" y="4299998"/>
            <a:ext cx="2910035" cy="1238249"/>
          </a:xfrm>
          <a:prstGeom prst="ellipse">
            <a:avLst/>
          </a:prstGeom>
          <a:solidFill>
            <a:schemeClr val="bg2">
              <a:lumMod val="90000"/>
              <a:alpha val="50196"/>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REHABILITACIÓN</a:t>
            </a:r>
          </a:p>
        </p:txBody>
      </p:sp>
      <p:sp>
        <p:nvSpPr>
          <p:cNvPr id="20" name="Elipse 19">
            <a:extLst>
              <a:ext uri="{FF2B5EF4-FFF2-40B4-BE49-F238E27FC236}">
                <a16:creationId xmlns:a16="http://schemas.microsoft.com/office/drawing/2014/main" xmlns="" id="{4C9E52B5-1CAC-D5EA-EE65-DB89F2DDF8EE}"/>
              </a:ext>
            </a:extLst>
          </p:cNvPr>
          <p:cNvSpPr/>
          <p:nvPr/>
        </p:nvSpPr>
        <p:spPr>
          <a:xfrm>
            <a:off x="8300048" y="2005552"/>
            <a:ext cx="2910035" cy="1238249"/>
          </a:xfrm>
          <a:prstGeom prst="ellipse">
            <a:avLst/>
          </a:prstGeom>
          <a:solidFill>
            <a:schemeClr val="bg2">
              <a:lumMod val="90000"/>
              <a:alpha val="50196"/>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ONCOLOGÍA MÉDICA</a:t>
            </a:r>
          </a:p>
        </p:txBody>
      </p:sp>
      <p:pic>
        <p:nvPicPr>
          <p:cNvPr id="22" name="Marcador de contenido 5" descr="Signo de interrogación con relleno sólido">
            <a:extLst>
              <a:ext uri="{FF2B5EF4-FFF2-40B4-BE49-F238E27FC236}">
                <a16:creationId xmlns:a16="http://schemas.microsoft.com/office/drawing/2014/main" xmlns="" id="{E1B99138-5A14-B65D-B2E2-C8C2520B4A0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328470" y="8642899"/>
            <a:ext cx="914400" cy="914400"/>
          </a:xfrm>
          <a:prstGeom prst="rect">
            <a:avLst/>
          </a:prstGeom>
        </p:spPr>
      </p:pic>
      <p:pic>
        <p:nvPicPr>
          <p:cNvPr id="23" name="Marcador de contenido 5" descr="Signo de interrogación con relleno sólido">
            <a:extLst>
              <a:ext uri="{FF2B5EF4-FFF2-40B4-BE49-F238E27FC236}">
                <a16:creationId xmlns:a16="http://schemas.microsoft.com/office/drawing/2014/main" xmlns="" id="{6B83F9F3-0D2B-55C5-26DB-0C53EFE2D3C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71270" y="8873330"/>
            <a:ext cx="914400" cy="914400"/>
          </a:xfrm>
          <a:prstGeom prst="rect">
            <a:avLst/>
          </a:prstGeom>
        </p:spPr>
      </p:pic>
      <p:sp>
        <p:nvSpPr>
          <p:cNvPr id="25" name="Rectángulo 24">
            <a:extLst>
              <a:ext uri="{FF2B5EF4-FFF2-40B4-BE49-F238E27FC236}">
                <a16:creationId xmlns:a16="http://schemas.microsoft.com/office/drawing/2014/main" xmlns="" id="{38345661-BC93-255E-5CA5-44D7739A850A}"/>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Título 5">
            <a:extLst>
              <a:ext uri="{FF2B5EF4-FFF2-40B4-BE49-F238E27FC236}">
                <a16:creationId xmlns:a16="http://schemas.microsoft.com/office/drawing/2014/main" xmlns="" id="{D3C856DE-566F-C4F0-7EC6-E496E5ADC363}"/>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INTRODUCCIÓN </a:t>
            </a:r>
          </a:p>
        </p:txBody>
      </p:sp>
      <p:sp>
        <p:nvSpPr>
          <p:cNvPr id="30" name="CuadroTexto 29">
            <a:extLst>
              <a:ext uri="{FF2B5EF4-FFF2-40B4-BE49-F238E27FC236}">
                <a16:creationId xmlns:a16="http://schemas.microsoft.com/office/drawing/2014/main" xmlns="" id="{41970836-4852-8173-DFDB-83C4A3147DE9}"/>
              </a:ext>
            </a:extLst>
          </p:cNvPr>
          <p:cNvSpPr txBox="1"/>
          <p:nvPr/>
        </p:nvSpPr>
        <p:spPr>
          <a:xfrm>
            <a:off x="11353800" y="6335672"/>
            <a:ext cx="838199" cy="369332"/>
          </a:xfrm>
          <a:prstGeom prst="rect">
            <a:avLst/>
          </a:prstGeom>
          <a:noFill/>
        </p:spPr>
        <p:txBody>
          <a:bodyPr wrap="square" rtlCol="0">
            <a:spAutoFit/>
          </a:bodyPr>
          <a:lstStyle/>
          <a:p>
            <a:r>
              <a:rPr lang="es-ES" dirty="0"/>
              <a:t>2/15</a:t>
            </a:r>
          </a:p>
        </p:txBody>
      </p:sp>
      <p:sp>
        <p:nvSpPr>
          <p:cNvPr id="31" name="Elipse 30">
            <a:extLst>
              <a:ext uri="{FF2B5EF4-FFF2-40B4-BE49-F238E27FC236}">
                <a16:creationId xmlns:a16="http://schemas.microsoft.com/office/drawing/2014/main" xmlns="" id="{42496074-5ACA-9AF0-C965-365A3C563930}"/>
              </a:ext>
            </a:extLst>
          </p:cNvPr>
          <p:cNvSpPr/>
          <p:nvPr/>
        </p:nvSpPr>
        <p:spPr>
          <a:xfrm>
            <a:off x="3696100" y="2568058"/>
            <a:ext cx="4965493" cy="2420815"/>
          </a:xfrm>
          <a:prstGeom prst="ellipse">
            <a:avLst/>
          </a:prstGeom>
          <a:solidFill>
            <a:srgbClr val="9FE2D8"/>
          </a:solidFill>
          <a:ln w="57150">
            <a:solidFill>
              <a:srgbClr val="40C2AE"/>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s-ES" sz="3500" b="1" dirty="0">
                <a:solidFill>
                  <a:schemeClr val="tx1"/>
                </a:solidFill>
              </a:rPr>
              <a:t>MANEJO MULTIDISCIPLINAR</a:t>
            </a:r>
          </a:p>
          <a:p>
            <a:pPr algn="ctr"/>
            <a:endParaRPr lang="es-ES" sz="2700" b="1" dirty="0">
              <a:solidFill>
                <a:schemeClr val="tx1"/>
              </a:solidFill>
            </a:endParaRPr>
          </a:p>
        </p:txBody>
      </p:sp>
    </p:spTree>
    <p:extLst>
      <p:ext uri="{BB962C8B-B14F-4D97-AF65-F5344CB8AC3E}">
        <p14:creationId xmlns:p14="http://schemas.microsoft.com/office/powerpoint/2010/main" val="3056882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89EBD3A9-79C0-79C4-EE1F-82E32C7C072A}"/>
              </a:ext>
            </a:extLst>
          </p:cNvPr>
          <p:cNvSpPr/>
          <p:nvPr/>
        </p:nvSpPr>
        <p:spPr>
          <a:xfrm>
            <a:off x="57238" y="6196424"/>
            <a:ext cx="12145868" cy="683129"/>
          </a:xfrm>
          <a:prstGeom prst="rect">
            <a:avLst/>
          </a:prstGeom>
          <a:gradFill flip="none" rotWithShape="1">
            <a:gsLst>
              <a:gs pos="0">
                <a:srgbClr val="3FC3AD"/>
              </a:gs>
              <a:gs pos="46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4" y="39904"/>
            <a:ext cx="1964055" cy="904875"/>
          </a:xfrm>
          <a:prstGeom prst="rect">
            <a:avLst/>
          </a:prstGeom>
          <a:noFill/>
          <a:ln>
            <a:noFill/>
          </a:ln>
        </p:spPr>
      </p:pic>
      <p:sp>
        <p:nvSpPr>
          <p:cNvPr id="22" name="Marcador de contenido 6">
            <a:extLst>
              <a:ext uri="{FF2B5EF4-FFF2-40B4-BE49-F238E27FC236}">
                <a16:creationId xmlns:a16="http://schemas.microsoft.com/office/drawing/2014/main" xmlns="" id="{3B018782-EC6C-17B6-B348-B8B0C2FCC146}"/>
              </a:ext>
            </a:extLst>
          </p:cNvPr>
          <p:cNvSpPr txBox="1">
            <a:spLocks/>
          </p:cNvSpPr>
          <p:nvPr/>
        </p:nvSpPr>
        <p:spPr>
          <a:xfrm>
            <a:off x="541792" y="1008993"/>
            <a:ext cx="5899773" cy="5232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600" dirty="0"/>
              <a:t>RADIOTERAPIA</a:t>
            </a:r>
          </a:p>
        </p:txBody>
      </p:sp>
      <p:sp>
        <p:nvSpPr>
          <p:cNvPr id="12" name="Rectángulo 11">
            <a:extLst>
              <a:ext uri="{FF2B5EF4-FFF2-40B4-BE49-F238E27FC236}">
                <a16:creationId xmlns:a16="http://schemas.microsoft.com/office/drawing/2014/main" xmlns="" id="{140E7922-2788-AE05-07B8-D5C6F4963509}"/>
              </a:ext>
            </a:extLst>
          </p:cNvPr>
          <p:cNvSpPr/>
          <p:nvPr/>
        </p:nvSpPr>
        <p:spPr>
          <a:xfrm>
            <a:off x="3454397" y="1023367"/>
            <a:ext cx="1964055" cy="495562"/>
          </a:xfrm>
          <a:prstGeom prst="rect">
            <a:avLst/>
          </a:prstGeom>
          <a:noFill/>
          <a:ln w="28575">
            <a:solidFill>
              <a:srgbClr val="3FC3A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6-7 semanas</a:t>
            </a:r>
          </a:p>
        </p:txBody>
      </p:sp>
      <p:pic>
        <p:nvPicPr>
          <p:cNvPr id="27" name="Imagen 26" descr="Diagrama&#10;&#10;Descripción generada automáticamente">
            <a:extLst>
              <a:ext uri="{FF2B5EF4-FFF2-40B4-BE49-F238E27FC236}">
                <a16:creationId xmlns:a16="http://schemas.microsoft.com/office/drawing/2014/main" xmlns="" id="{4DC2AA01-D9EF-EAD6-B8D5-2AF05456FD1B}"/>
              </a:ext>
            </a:extLst>
          </p:cNvPr>
          <p:cNvPicPr>
            <a:picLocks noChangeAspect="1"/>
          </p:cNvPicPr>
          <p:nvPr/>
        </p:nvPicPr>
        <p:blipFill>
          <a:blip r:embed="rId4"/>
          <a:stretch>
            <a:fillRect/>
          </a:stretch>
        </p:blipFill>
        <p:spPr>
          <a:xfrm>
            <a:off x="5460604" y="7393548"/>
            <a:ext cx="5288472" cy="4073776"/>
          </a:xfrm>
          <a:prstGeom prst="rect">
            <a:avLst/>
          </a:prstGeom>
        </p:spPr>
      </p:pic>
      <p:sp>
        <p:nvSpPr>
          <p:cNvPr id="28" name="Llamada de flecha a la derecha 27">
            <a:extLst>
              <a:ext uri="{FF2B5EF4-FFF2-40B4-BE49-F238E27FC236}">
                <a16:creationId xmlns:a16="http://schemas.microsoft.com/office/drawing/2014/main" xmlns="" id="{61C59858-2518-FFE5-BD3F-3F4D85CA6014}"/>
              </a:ext>
            </a:extLst>
          </p:cNvPr>
          <p:cNvSpPr/>
          <p:nvPr/>
        </p:nvSpPr>
        <p:spPr>
          <a:xfrm>
            <a:off x="726707" y="1630868"/>
            <a:ext cx="2177143" cy="1109208"/>
          </a:xfrm>
          <a:prstGeom prst="rightArrowCallout">
            <a:avLst>
              <a:gd name="adj1" fmla="val 23037"/>
              <a:gd name="adj2" fmla="val 25000"/>
              <a:gd name="adj3" fmla="val 47572"/>
              <a:gd name="adj4" fmla="val 64977"/>
            </a:avLst>
          </a:prstGeom>
          <a:solidFill>
            <a:srgbClr val="9FE2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CONSULTA INICIAL</a:t>
            </a:r>
          </a:p>
        </p:txBody>
      </p:sp>
      <p:sp>
        <p:nvSpPr>
          <p:cNvPr id="29" name="Llamada de flecha a la derecha 28">
            <a:extLst>
              <a:ext uri="{FF2B5EF4-FFF2-40B4-BE49-F238E27FC236}">
                <a16:creationId xmlns:a16="http://schemas.microsoft.com/office/drawing/2014/main" xmlns="" id="{F66A9F9D-DD92-B271-9F8D-5FEDD48D0284}"/>
              </a:ext>
            </a:extLst>
          </p:cNvPr>
          <p:cNvSpPr/>
          <p:nvPr/>
        </p:nvSpPr>
        <p:spPr>
          <a:xfrm>
            <a:off x="3023594" y="1630868"/>
            <a:ext cx="2275114" cy="1109208"/>
          </a:xfrm>
          <a:prstGeom prst="rightArrowCallout">
            <a:avLst>
              <a:gd name="adj1" fmla="val 23037"/>
              <a:gd name="adj2" fmla="val 25000"/>
              <a:gd name="adj3" fmla="val 47572"/>
              <a:gd name="adj4" fmla="val 68326"/>
            </a:avLst>
          </a:prstGeom>
          <a:solidFill>
            <a:srgbClr val="9FE2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CONSENTIMIENTO INFORMADO</a:t>
            </a:r>
          </a:p>
        </p:txBody>
      </p:sp>
      <p:sp>
        <p:nvSpPr>
          <p:cNvPr id="30" name="Llamada de flecha hacia abajo 29">
            <a:extLst>
              <a:ext uri="{FF2B5EF4-FFF2-40B4-BE49-F238E27FC236}">
                <a16:creationId xmlns:a16="http://schemas.microsoft.com/office/drawing/2014/main" xmlns="" id="{91F6233E-5BBB-79E6-4E34-1909699795AA}"/>
              </a:ext>
            </a:extLst>
          </p:cNvPr>
          <p:cNvSpPr/>
          <p:nvPr/>
        </p:nvSpPr>
        <p:spPr>
          <a:xfrm>
            <a:off x="5418452" y="1630868"/>
            <a:ext cx="1469571" cy="1879034"/>
          </a:xfrm>
          <a:prstGeom prst="downArrowCallout">
            <a:avLst>
              <a:gd name="adj1" fmla="val 19074"/>
              <a:gd name="adj2" fmla="val 19815"/>
              <a:gd name="adj3" fmla="val 30186"/>
              <a:gd name="adj4" fmla="val 59184"/>
            </a:avLst>
          </a:prstGeom>
          <a:solidFill>
            <a:srgbClr val="9FE2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TAC PLANIFICACIÓN E INMOVILIZACÍON</a:t>
            </a:r>
          </a:p>
        </p:txBody>
      </p:sp>
      <p:sp>
        <p:nvSpPr>
          <p:cNvPr id="31" name="Llamada de flecha a la izquierda 30">
            <a:extLst>
              <a:ext uri="{FF2B5EF4-FFF2-40B4-BE49-F238E27FC236}">
                <a16:creationId xmlns:a16="http://schemas.microsoft.com/office/drawing/2014/main" xmlns="" id="{6732F473-A2E2-9E7A-1C4C-FAE6F6066F0A}"/>
              </a:ext>
            </a:extLst>
          </p:cNvPr>
          <p:cNvSpPr/>
          <p:nvPr/>
        </p:nvSpPr>
        <p:spPr>
          <a:xfrm>
            <a:off x="4710880" y="3601977"/>
            <a:ext cx="2177143" cy="1109208"/>
          </a:xfrm>
          <a:prstGeom prst="leftArrowCallout">
            <a:avLst>
              <a:gd name="adj1" fmla="val 25000"/>
              <a:gd name="adj2" fmla="val 22056"/>
              <a:gd name="adj3" fmla="val 49535"/>
              <a:gd name="adj4" fmla="val 64977"/>
            </a:avLst>
          </a:prstGeom>
          <a:solidFill>
            <a:srgbClr val="9FE2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DISEÑO DEL TRATAMIENTO</a:t>
            </a:r>
          </a:p>
        </p:txBody>
      </p:sp>
      <p:sp>
        <p:nvSpPr>
          <p:cNvPr id="32" name="Llamada de flecha a la izquierda 31">
            <a:extLst>
              <a:ext uri="{FF2B5EF4-FFF2-40B4-BE49-F238E27FC236}">
                <a16:creationId xmlns:a16="http://schemas.microsoft.com/office/drawing/2014/main" xmlns="" id="{C1830E9A-5145-1993-AC28-13BE30C88A7D}"/>
              </a:ext>
            </a:extLst>
          </p:cNvPr>
          <p:cNvSpPr/>
          <p:nvPr/>
        </p:nvSpPr>
        <p:spPr>
          <a:xfrm>
            <a:off x="2403108" y="3646087"/>
            <a:ext cx="2177143" cy="1109208"/>
          </a:xfrm>
          <a:prstGeom prst="leftArrowCallout">
            <a:avLst>
              <a:gd name="adj1" fmla="val 25000"/>
              <a:gd name="adj2" fmla="val 22056"/>
              <a:gd name="adj3" fmla="val 49535"/>
              <a:gd name="adj4" fmla="val 64977"/>
            </a:avLst>
          </a:prstGeom>
          <a:solidFill>
            <a:srgbClr val="9FE2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PLANIFICACIÓN Y APROBACIÓN</a:t>
            </a:r>
          </a:p>
        </p:txBody>
      </p:sp>
      <p:sp>
        <p:nvSpPr>
          <p:cNvPr id="33" name="Llamada de flecha hacia abajo 32">
            <a:extLst>
              <a:ext uri="{FF2B5EF4-FFF2-40B4-BE49-F238E27FC236}">
                <a16:creationId xmlns:a16="http://schemas.microsoft.com/office/drawing/2014/main" xmlns="" id="{F3DDC9E4-3D3E-4DEE-A807-06DB448AF97F}"/>
              </a:ext>
            </a:extLst>
          </p:cNvPr>
          <p:cNvSpPr/>
          <p:nvPr/>
        </p:nvSpPr>
        <p:spPr>
          <a:xfrm>
            <a:off x="737592" y="3601977"/>
            <a:ext cx="1534888" cy="1879034"/>
          </a:xfrm>
          <a:prstGeom prst="downArrowCallout">
            <a:avLst>
              <a:gd name="adj1" fmla="val 19074"/>
              <a:gd name="adj2" fmla="val 19815"/>
              <a:gd name="adj3" fmla="val 36829"/>
              <a:gd name="adj4" fmla="val 59184"/>
            </a:avLst>
          </a:prstGeom>
          <a:solidFill>
            <a:srgbClr val="9FE2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ADMINISTRACIÓN DEL TRATAMIENTO</a:t>
            </a:r>
          </a:p>
        </p:txBody>
      </p:sp>
      <p:sp>
        <p:nvSpPr>
          <p:cNvPr id="34" name="Rectángulo 33">
            <a:extLst>
              <a:ext uri="{FF2B5EF4-FFF2-40B4-BE49-F238E27FC236}">
                <a16:creationId xmlns:a16="http://schemas.microsoft.com/office/drawing/2014/main" xmlns="" id="{C6767A58-C07D-06F2-5723-F3FBA1BFD072}"/>
              </a:ext>
            </a:extLst>
          </p:cNvPr>
          <p:cNvSpPr/>
          <p:nvPr/>
        </p:nvSpPr>
        <p:spPr>
          <a:xfrm>
            <a:off x="638158" y="5561560"/>
            <a:ext cx="1733756" cy="514540"/>
          </a:xfrm>
          <a:prstGeom prst="rect">
            <a:avLst/>
          </a:prstGeom>
          <a:solidFill>
            <a:srgbClr val="9FE2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POSICIONAMIENTO</a:t>
            </a:r>
          </a:p>
        </p:txBody>
      </p:sp>
      <p:pic>
        <p:nvPicPr>
          <p:cNvPr id="39" name="Imagen 38" descr="F">
            <a:extLst>
              <a:ext uri="{FF2B5EF4-FFF2-40B4-BE49-F238E27FC236}">
                <a16:creationId xmlns:a16="http://schemas.microsoft.com/office/drawing/2014/main" xmlns="" id="{42370035-CADB-EC46-8EA6-3069BB3870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394" y="1651181"/>
            <a:ext cx="4450356" cy="3864837"/>
          </a:xfrm>
          <a:prstGeom prst="rect">
            <a:avLst/>
          </a:prstGeom>
        </p:spPr>
      </p:pic>
      <p:sp>
        <p:nvSpPr>
          <p:cNvPr id="40" name="CuadroTexto 39">
            <a:extLst>
              <a:ext uri="{FF2B5EF4-FFF2-40B4-BE49-F238E27FC236}">
                <a16:creationId xmlns:a16="http://schemas.microsoft.com/office/drawing/2014/main" xmlns="" id="{A8ECB467-6935-2BEE-4B02-C52F3F94C906}"/>
              </a:ext>
            </a:extLst>
          </p:cNvPr>
          <p:cNvSpPr txBox="1"/>
          <p:nvPr/>
        </p:nvSpPr>
        <p:spPr>
          <a:xfrm>
            <a:off x="7352394" y="5516018"/>
            <a:ext cx="4420505" cy="646331"/>
          </a:xfrm>
          <a:prstGeom prst="rect">
            <a:avLst/>
          </a:prstGeom>
          <a:noFill/>
        </p:spPr>
        <p:txBody>
          <a:bodyPr wrap="square" rtlCol="0">
            <a:spAutoFit/>
          </a:bodyPr>
          <a:lstStyle/>
          <a:p>
            <a:r>
              <a:rPr lang="es-ES" dirty="0"/>
              <a:t>TAC de planificación con los volúmenes diana y órganos de riesgo contorneados.</a:t>
            </a:r>
          </a:p>
        </p:txBody>
      </p:sp>
      <p:sp>
        <p:nvSpPr>
          <p:cNvPr id="41" name="CuadroTexto 40">
            <a:extLst>
              <a:ext uri="{FF2B5EF4-FFF2-40B4-BE49-F238E27FC236}">
                <a16:creationId xmlns:a16="http://schemas.microsoft.com/office/drawing/2014/main" xmlns="" id="{DCFE7F4A-B078-88B8-ED61-C808901E11EF}"/>
              </a:ext>
            </a:extLst>
          </p:cNvPr>
          <p:cNvSpPr txBox="1"/>
          <p:nvPr/>
        </p:nvSpPr>
        <p:spPr>
          <a:xfrm>
            <a:off x="7352393" y="1127962"/>
            <a:ext cx="4420505" cy="461665"/>
          </a:xfrm>
          <a:prstGeom prst="rect">
            <a:avLst/>
          </a:prstGeom>
          <a:noFill/>
        </p:spPr>
        <p:txBody>
          <a:bodyPr wrap="square" rtlCol="0">
            <a:spAutoFit/>
          </a:bodyPr>
          <a:lstStyle/>
          <a:p>
            <a:r>
              <a:rPr lang="es-ES" sz="2400" b="1" dirty="0">
                <a:solidFill>
                  <a:srgbClr val="40C2AE"/>
                </a:solidFill>
              </a:rPr>
              <a:t>DISEÑO DEL TRATAMIENTO</a:t>
            </a:r>
          </a:p>
        </p:txBody>
      </p:sp>
      <p:sp>
        <p:nvSpPr>
          <p:cNvPr id="42" name="Llamada de flecha a la izquierda 41">
            <a:extLst>
              <a:ext uri="{FF2B5EF4-FFF2-40B4-BE49-F238E27FC236}">
                <a16:creationId xmlns:a16="http://schemas.microsoft.com/office/drawing/2014/main" xmlns="" id="{99CE796B-CA41-55BE-BDCA-55FE28A06F30}"/>
              </a:ext>
            </a:extLst>
          </p:cNvPr>
          <p:cNvSpPr/>
          <p:nvPr/>
        </p:nvSpPr>
        <p:spPr>
          <a:xfrm>
            <a:off x="4710880" y="3601977"/>
            <a:ext cx="2177143" cy="1109208"/>
          </a:xfrm>
          <a:prstGeom prst="leftArrowCallout">
            <a:avLst>
              <a:gd name="adj1" fmla="val 25000"/>
              <a:gd name="adj2" fmla="val 22056"/>
              <a:gd name="adj3" fmla="val 49535"/>
              <a:gd name="adj4" fmla="val 64977"/>
            </a:avLst>
          </a:prstGeom>
          <a:solidFill>
            <a:srgbClr val="9FE2D8"/>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DISEÑO DEL TRATAMIENTO</a:t>
            </a:r>
          </a:p>
        </p:txBody>
      </p:sp>
      <p:sp>
        <p:nvSpPr>
          <p:cNvPr id="43" name="Rectángulo 42">
            <a:extLst>
              <a:ext uri="{FF2B5EF4-FFF2-40B4-BE49-F238E27FC236}">
                <a16:creationId xmlns:a16="http://schemas.microsoft.com/office/drawing/2014/main" xmlns="" id="{1FB9E74F-66AF-B527-6649-7BF7EF53A8B9}"/>
              </a:ext>
            </a:extLst>
          </p:cNvPr>
          <p:cNvSpPr/>
          <p:nvPr/>
        </p:nvSpPr>
        <p:spPr>
          <a:xfrm>
            <a:off x="638158" y="5561560"/>
            <a:ext cx="1733756" cy="514540"/>
          </a:xfrm>
          <a:prstGeom prst="rect">
            <a:avLst/>
          </a:prstGeom>
          <a:solidFill>
            <a:srgbClr val="9FE2D8"/>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POSICIONAMIENTO</a:t>
            </a:r>
          </a:p>
        </p:txBody>
      </p:sp>
      <p:sp>
        <p:nvSpPr>
          <p:cNvPr id="44" name="CuadroTexto 43">
            <a:extLst>
              <a:ext uri="{FF2B5EF4-FFF2-40B4-BE49-F238E27FC236}">
                <a16:creationId xmlns:a16="http://schemas.microsoft.com/office/drawing/2014/main" xmlns="" id="{06B90570-436C-9801-63B1-40C44FC0D637}"/>
              </a:ext>
            </a:extLst>
          </p:cNvPr>
          <p:cNvSpPr txBox="1"/>
          <p:nvPr/>
        </p:nvSpPr>
        <p:spPr>
          <a:xfrm>
            <a:off x="7352393" y="1109094"/>
            <a:ext cx="3234645" cy="461665"/>
          </a:xfrm>
          <a:prstGeom prst="rect">
            <a:avLst/>
          </a:prstGeom>
          <a:noFill/>
        </p:spPr>
        <p:txBody>
          <a:bodyPr wrap="square" rtlCol="0">
            <a:spAutoFit/>
          </a:bodyPr>
          <a:lstStyle/>
          <a:p>
            <a:r>
              <a:rPr lang="es-ES" sz="2400" b="1" dirty="0">
                <a:solidFill>
                  <a:srgbClr val="40C2AE"/>
                </a:solidFill>
              </a:rPr>
              <a:t>CONTROL DIARIO</a:t>
            </a:r>
          </a:p>
        </p:txBody>
      </p:sp>
      <p:pic>
        <p:nvPicPr>
          <p:cNvPr id="5122" name="Picture 2" descr="Imagen que contiene viendo, pastel, alimentos, luz&#10;&#10;Descripción generada automáticamente">
            <a:extLst>
              <a:ext uri="{FF2B5EF4-FFF2-40B4-BE49-F238E27FC236}">
                <a16:creationId xmlns:a16="http://schemas.microsoft.com/office/drawing/2014/main" xmlns="" id="{327FF3B4-0B4A-74E8-EE9C-3539D6580E7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89"/>
          <a:stretch/>
        </p:blipFill>
        <p:spPr bwMode="auto">
          <a:xfrm>
            <a:off x="7348609" y="1548467"/>
            <a:ext cx="2828535" cy="2229306"/>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3" descr="Imagen que contiene interior, mano, niña, pequeño&#10;&#10;Descripción generada automáticamente">
            <a:extLst>
              <a:ext uri="{FF2B5EF4-FFF2-40B4-BE49-F238E27FC236}">
                <a16:creationId xmlns:a16="http://schemas.microsoft.com/office/drawing/2014/main" xmlns="" id="{464B094F-7B0B-853F-757C-B974007148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8609" y="3858194"/>
            <a:ext cx="2828535" cy="2289766"/>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
            <a:extLst>
              <a:ext uri="{FF2B5EF4-FFF2-40B4-BE49-F238E27FC236}">
                <a16:creationId xmlns:a16="http://schemas.microsoft.com/office/drawing/2014/main" xmlns="" id="{BC4C287F-57E9-DCF7-21E1-80A80AAF9686}"/>
              </a:ext>
            </a:extLst>
          </p:cNvPr>
          <p:cNvSpPr>
            <a:spLocks noChangeArrowheads="1"/>
          </p:cNvSpPr>
          <p:nvPr/>
        </p:nvSpPr>
        <p:spPr bwMode="auto">
          <a:xfrm>
            <a:off x="8841898" y="160938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6" name="Rectangle 4">
            <a:extLst>
              <a:ext uri="{FF2B5EF4-FFF2-40B4-BE49-F238E27FC236}">
                <a16:creationId xmlns:a16="http://schemas.microsoft.com/office/drawing/2014/main" xmlns="" id="{43E68754-CEF9-A104-F7FD-B2BC23321BDF}"/>
              </a:ext>
            </a:extLst>
          </p:cNvPr>
          <p:cNvSpPr>
            <a:spLocks noChangeArrowheads="1"/>
          </p:cNvSpPr>
          <p:nvPr/>
        </p:nvSpPr>
        <p:spPr bwMode="auto">
          <a:xfrm>
            <a:off x="8841898" y="41366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49" name="CuadroTexto 48">
            <a:extLst>
              <a:ext uri="{FF2B5EF4-FFF2-40B4-BE49-F238E27FC236}">
                <a16:creationId xmlns:a16="http://schemas.microsoft.com/office/drawing/2014/main" xmlns="" id="{358CB2FA-D8BA-D251-AF55-B174158ADD97}"/>
              </a:ext>
            </a:extLst>
          </p:cNvPr>
          <p:cNvSpPr txBox="1"/>
          <p:nvPr/>
        </p:nvSpPr>
        <p:spPr>
          <a:xfrm>
            <a:off x="10316284" y="2582966"/>
            <a:ext cx="1875715" cy="338554"/>
          </a:xfrm>
          <a:prstGeom prst="rect">
            <a:avLst/>
          </a:prstGeom>
          <a:solidFill>
            <a:srgbClr val="BBEBE4"/>
          </a:solidFill>
        </p:spPr>
        <p:txBody>
          <a:bodyPr wrap="square" rtlCol="0">
            <a:spAutoFit/>
          </a:bodyPr>
          <a:lstStyle/>
          <a:p>
            <a:pPr algn="ctr"/>
            <a:r>
              <a:rPr lang="es-ES" sz="1600" dirty="0"/>
              <a:t>TAC de planificación</a:t>
            </a:r>
          </a:p>
        </p:txBody>
      </p:sp>
      <p:sp>
        <p:nvSpPr>
          <p:cNvPr id="50" name="CuadroTexto 49">
            <a:extLst>
              <a:ext uri="{FF2B5EF4-FFF2-40B4-BE49-F238E27FC236}">
                <a16:creationId xmlns:a16="http://schemas.microsoft.com/office/drawing/2014/main" xmlns="" id="{6DF27299-5DC3-BFE6-0813-A3F2366CD565}"/>
              </a:ext>
            </a:extLst>
          </p:cNvPr>
          <p:cNvSpPr txBox="1"/>
          <p:nvPr/>
        </p:nvSpPr>
        <p:spPr>
          <a:xfrm>
            <a:off x="10406243" y="4991149"/>
            <a:ext cx="1607456" cy="369332"/>
          </a:xfrm>
          <a:prstGeom prst="rect">
            <a:avLst/>
          </a:prstGeom>
          <a:solidFill>
            <a:srgbClr val="9FE2D8">
              <a:alpha val="71765"/>
            </a:srgbClr>
          </a:solidFill>
        </p:spPr>
        <p:txBody>
          <a:bodyPr wrap="square" rtlCol="0">
            <a:spAutoFit/>
          </a:bodyPr>
          <a:lstStyle/>
          <a:p>
            <a:pPr algn="ctr"/>
            <a:r>
              <a:rPr lang="es-ES" dirty="0"/>
              <a:t>CBCT </a:t>
            </a:r>
            <a:r>
              <a:rPr lang="es-ES" b="1" u="sng" dirty="0"/>
              <a:t>diario</a:t>
            </a:r>
          </a:p>
        </p:txBody>
      </p:sp>
      <p:sp>
        <p:nvSpPr>
          <p:cNvPr id="51" name="CuadroTexto 50">
            <a:extLst>
              <a:ext uri="{FF2B5EF4-FFF2-40B4-BE49-F238E27FC236}">
                <a16:creationId xmlns:a16="http://schemas.microsoft.com/office/drawing/2014/main" xmlns="" id="{B0401883-BD53-613C-81B4-FF40D0A89B6A}"/>
              </a:ext>
            </a:extLst>
          </p:cNvPr>
          <p:cNvSpPr txBox="1"/>
          <p:nvPr/>
        </p:nvSpPr>
        <p:spPr>
          <a:xfrm>
            <a:off x="11353800" y="6335672"/>
            <a:ext cx="838199" cy="369332"/>
          </a:xfrm>
          <a:prstGeom prst="rect">
            <a:avLst/>
          </a:prstGeom>
          <a:noFill/>
        </p:spPr>
        <p:txBody>
          <a:bodyPr wrap="square" rtlCol="0">
            <a:spAutoFit/>
          </a:bodyPr>
          <a:lstStyle/>
          <a:p>
            <a:r>
              <a:rPr lang="es-ES" dirty="0"/>
              <a:t>3/15</a:t>
            </a:r>
          </a:p>
        </p:txBody>
      </p:sp>
      <p:sp>
        <p:nvSpPr>
          <p:cNvPr id="53" name="CuadroTexto 52">
            <a:extLst>
              <a:ext uri="{FF2B5EF4-FFF2-40B4-BE49-F238E27FC236}">
                <a16:creationId xmlns:a16="http://schemas.microsoft.com/office/drawing/2014/main" xmlns="" id="{C283BD01-2379-86C7-3DC3-83382ABD4723}"/>
              </a:ext>
            </a:extLst>
          </p:cNvPr>
          <p:cNvSpPr txBox="1"/>
          <p:nvPr/>
        </p:nvSpPr>
        <p:spPr>
          <a:xfrm>
            <a:off x="10675301" y="3544135"/>
            <a:ext cx="1357810" cy="523220"/>
          </a:xfrm>
          <a:prstGeom prst="rect">
            <a:avLst/>
          </a:prstGeom>
          <a:solidFill>
            <a:schemeClr val="bg2"/>
          </a:solidFill>
        </p:spPr>
        <p:txBody>
          <a:bodyPr wrap="square" rtlCol="0">
            <a:spAutoFit/>
          </a:bodyPr>
          <a:lstStyle/>
          <a:p>
            <a:pPr algn="ctr"/>
            <a:r>
              <a:rPr lang="es-ES" sz="2800" b="1" dirty="0"/>
              <a:t>IGRT</a:t>
            </a:r>
          </a:p>
        </p:txBody>
      </p:sp>
      <p:sp>
        <p:nvSpPr>
          <p:cNvPr id="54" name="Rectángulo 53">
            <a:extLst>
              <a:ext uri="{FF2B5EF4-FFF2-40B4-BE49-F238E27FC236}">
                <a16:creationId xmlns:a16="http://schemas.microsoft.com/office/drawing/2014/main" xmlns="" id="{E83B4647-9574-8D5A-5E08-9881D58B7A16}"/>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Título 5">
            <a:extLst>
              <a:ext uri="{FF2B5EF4-FFF2-40B4-BE49-F238E27FC236}">
                <a16:creationId xmlns:a16="http://schemas.microsoft.com/office/drawing/2014/main" xmlns="" id="{55129774-8AA2-4C9C-05FB-3D952C630EDD}"/>
              </a:ext>
            </a:extLst>
          </p:cNvPr>
          <p:cNvSpPr txBox="1">
            <a:spLocks/>
          </p:cNvSpPr>
          <p:nvPr/>
        </p:nvSpPr>
        <p:spPr>
          <a:xfrm>
            <a:off x="433137" y="96372"/>
            <a:ext cx="10920663" cy="7390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800" b="1" dirty="0"/>
              <a:t>INTRODUCCIÓN</a:t>
            </a:r>
            <a:r>
              <a:rPr lang="es-ES" sz="4400" b="1" dirty="0"/>
              <a:t> </a:t>
            </a:r>
          </a:p>
        </p:txBody>
      </p:sp>
      <p:pic>
        <p:nvPicPr>
          <p:cNvPr id="58" name="Marcador de contenido 4">
            <a:extLst>
              <a:ext uri="{FF2B5EF4-FFF2-40B4-BE49-F238E27FC236}">
                <a16:creationId xmlns:a16="http://schemas.microsoft.com/office/drawing/2014/main" xmlns="" id="{6D7E2AB0-4DC2-D5A0-3237-15DE9C9B70E5}"/>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flipH="1">
            <a:off x="0" y="-3397008"/>
            <a:ext cx="3299417" cy="3304881"/>
          </a:xfrm>
        </p:spPr>
      </p:pic>
      <p:pic>
        <p:nvPicPr>
          <p:cNvPr id="59" name="Imagen 58">
            <a:extLst>
              <a:ext uri="{FF2B5EF4-FFF2-40B4-BE49-F238E27FC236}">
                <a16:creationId xmlns:a16="http://schemas.microsoft.com/office/drawing/2014/main" xmlns="" id="{9A7C2D83-B52C-A3ED-8598-CD4288DDF4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609832" y="-3439125"/>
            <a:ext cx="3035755" cy="3304882"/>
          </a:xfrm>
          <a:prstGeom prst="rect">
            <a:avLst/>
          </a:prstGeom>
        </p:spPr>
      </p:pic>
      <p:pic>
        <p:nvPicPr>
          <p:cNvPr id="35" name="Imagen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6123327"/>
            <a:ext cx="12192000" cy="764528"/>
          </a:xfrm>
          <a:prstGeom prst="rect">
            <a:avLst/>
          </a:prstGeom>
        </p:spPr>
      </p:pic>
    </p:spTree>
    <p:extLst>
      <p:ext uri="{BB962C8B-B14F-4D97-AF65-F5344CB8AC3E}">
        <p14:creationId xmlns:p14="http://schemas.microsoft.com/office/powerpoint/2010/main" val="50421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anim calcmode="lin" valueType="num">
                                      <p:cBhvr additive="base">
                                        <p:cTn id="9" dur="500" fill="hold"/>
                                        <p:tgtEl>
                                          <p:spTgt spid="41"/>
                                        </p:tgtEl>
                                        <p:attrNameLst>
                                          <p:attrName>ppt_x</p:attrName>
                                        </p:attrNameLst>
                                      </p:cBhvr>
                                      <p:tavLst>
                                        <p:tav tm="0">
                                          <p:val>
                                            <p:strVal val="#ppt_x"/>
                                          </p:val>
                                        </p:tav>
                                        <p:tav tm="100000">
                                          <p:val>
                                            <p:strVal val="#ppt_x"/>
                                          </p:val>
                                        </p:tav>
                                      </p:tavLst>
                                    </p:anim>
                                    <p:anim calcmode="lin" valueType="num">
                                      <p:cBhvr additive="base">
                                        <p:cTn id="10" dur="500" fill="hold"/>
                                        <p:tgtEl>
                                          <p:spTgt spid="41"/>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41"/>
                                        </p:tgtEl>
                                      </p:cBhvr>
                                    </p:animEffect>
                                    <p:set>
                                      <p:cBhvr>
                                        <p:cTn id="23" dur="1" fill="hold">
                                          <p:stCondLst>
                                            <p:cond delay="499"/>
                                          </p:stCondLst>
                                        </p:cTn>
                                        <p:tgtEl>
                                          <p:spTgt spid="41"/>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3">
                                            <p:bg/>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3">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4">
                                            <p:txEl>
                                              <p:pRg st="0" end="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12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121"/>
                                        </p:tgtEl>
                                        <p:attrNameLst>
                                          <p:attrName>style.visibility</p:attrName>
                                        </p:attrNameLst>
                                      </p:cBhvr>
                                      <p:to>
                                        <p:strVal val="visible"/>
                                      </p:to>
                                    </p:set>
                                  </p:childTnLst>
                                </p:cTn>
                              </p:par>
                              <p:par>
                                <p:cTn id="42" presetID="2" presetClass="entr" presetSubtype="4"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ppt_x"/>
                                          </p:val>
                                        </p:tav>
                                        <p:tav tm="100000">
                                          <p:val>
                                            <p:strVal val="#ppt_x"/>
                                          </p:val>
                                        </p:tav>
                                      </p:tavLst>
                                    </p:anim>
                                    <p:anim calcmode="lin" valueType="num">
                                      <p:cBhvr additive="base">
                                        <p:cTn id="45" dur="500" fill="hold"/>
                                        <p:tgtEl>
                                          <p:spTgt spid="44"/>
                                        </p:tgtEl>
                                        <p:attrNameLst>
                                          <p:attrName>ppt_y</p:attrName>
                                        </p:attrNameLst>
                                      </p:cBhvr>
                                      <p:tavLst>
                                        <p:tav tm="0">
                                          <p:val>
                                            <p:strVal val="1+#ppt_h/2"/>
                                          </p:val>
                                        </p:tav>
                                        <p:tav tm="100000">
                                          <p:val>
                                            <p:strVal val="#ppt_y"/>
                                          </p:val>
                                        </p:tav>
                                      </p:tavLst>
                                    </p:anim>
                                  </p:childTnLst>
                                </p:cTn>
                              </p:par>
                              <p:par>
                                <p:cTn id="46" presetID="9" presetClass="exit" presetSubtype="0" fill="hold" nodeType="withEffect">
                                  <p:stCondLst>
                                    <p:cond delay="0"/>
                                  </p:stCondLst>
                                  <p:childTnLst>
                                    <p:animEffect transition="out" filter="dissolve">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44"/>
                                        </p:tgtEl>
                                      </p:cBhvr>
                                    </p:animEffect>
                                    <p:set>
                                      <p:cBhvr>
                                        <p:cTn id="51" dur="1" fill="hold">
                                          <p:stCondLst>
                                            <p:cond delay="499"/>
                                          </p:stCondLst>
                                        </p:cTn>
                                        <p:tgtEl>
                                          <p:spTgt spid="44"/>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3">
                                            <p:txEl>
                                              <p:pRg st="0" end="0"/>
                                            </p:tx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3">
                                            <p:bg/>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1" grpId="0"/>
      <p:bldP spid="41" grpId="1"/>
      <p:bldP spid="42" grpId="0" animBg="1"/>
      <p:bldP spid="43" grpId="0" build="allAtOnce" animBg="1"/>
      <p:bldP spid="44" grpId="0"/>
      <p:bldP spid="44" grpId="1"/>
      <p:bldP spid="49" grpId="0" animBg="1"/>
      <p:bldP spid="50" grpId="0" animBg="1"/>
      <p:bldP spid="53"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xmlns="" id="{FD582F8E-2288-D0E7-87A4-3E5CF4CD6ADE}"/>
              </a:ext>
            </a:extLst>
          </p:cNvPr>
          <p:cNvSpPr>
            <a:spLocks noGrp="1"/>
          </p:cNvSpPr>
          <p:nvPr>
            <p:ph idx="1"/>
          </p:nvPr>
        </p:nvSpPr>
        <p:spPr>
          <a:xfrm>
            <a:off x="838200" y="1430756"/>
            <a:ext cx="4640647" cy="461665"/>
          </a:xfrm>
        </p:spPr>
        <p:txBody>
          <a:bodyPr>
            <a:normAutofit lnSpcReduction="10000"/>
          </a:bodyPr>
          <a:lstStyle/>
          <a:p>
            <a:pPr marL="0" indent="0">
              <a:buNone/>
            </a:pPr>
            <a:r>
              <a:rPr lang="es-ES" dirty="0"/>
              <a:t>Efectos secundarios </a:t>
            </a:r>
            <a:r>
              <a:rPr lang="es-ES" b="1" dirty="0"/>
              <a:t>agudos</a:t>
            </a:r>
          </a:p>
          <a:p>
            <a:pPr marL="0" indent="0">
              <a:buNone/>
            </a:pPr>
            <a:endParaRPr lang="es-ES" sz="2000" dirty="0"/>
          </a:p>
          <a:p>
            <a:pPr marL="0" indent="0">
              <a:buNone/>
            </a:pPr>
            <a:endParaRPr lang="es-ES" sz="2000" dirty="0"/>
          </a:p>
          <a:p>
            <a:pPr marL="0" indent="0">
              <a:buNone/>
            </a:pPr>
            <a:endParaRPr lang="es-ES" dirty="0"/>
          </a:p>
          <a:p>
            <a:pPr marL="0" indent="0">
              <a:buNone/>
            </a:pPr>
            <a:endParaRPr lang="es-ES" dirty="0"/>
          </a:p>
        </p:txBody>
      </p:sp>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8" name="CuadroTexto 7">
            <a:extLst>
              <a:ext uri="{FF2B5EF4-FFF2-40B4-BE49-F238E27FC236}">
                <a16:creationId xmlns:a16="http://schemas.microsoft.com/office/drawing/2014/main" xmlns="" id="{714DA916-E2EB-5256-0498-104A097111CD}"/>
              </a:ext>
            </a:extLst>
          </p:cNvPr>
          <p:cNvSpPr txBox="1"/>
          <p:nvPr/>
        </p:nvSpPr>
        <p:spPr>
          <a:xfrm>
            <a:off x="11353800" y="6335672"/>
            <a:ext cx="838199" cy="369332"/>
          </a:xfrm>
          <a:prstGeom prst="rect">
            <a:avLst/>
          </a:prstGeom>
          <a:noFill/>
        </p:spPr>
        <p:txBody>
          <a:bodyPr wrap="square" rtlCol="0">
            <a:spAutoFit/>
          </a:bodyPr>
          <a:lstStyle/>
          <a:p>
            <a:r>
              <a:rPr lang="es-ES" dirty="0"/>
              <a:t>4/15</a:t>
            </a:r>
          </a:p>
        </p:txBody>
      </p:sp>
      <p:sp>
        <p:nvSpPr>
          <p:cNvPr id="12" name="CuadroTexto 11">
            <a:extLst>
              <a:ext uri="{FF2B5EF4-FFF2-40B4-BE49-F238E27FC236}">
                <a16:creationId xmlns:a16="http://schemas.microsoft.com/office/drawing/2014/main" xmlns="" id="{935CCFDF-A377-6785-CD27-47347BE7BDAE}"/>
              </a:ext>
            </a:extLst>
          </p:cNvPr>
          <p:cNvSpPr txBox="1"/>
          <p:nvPr/>
        </p:nvSpPr>
        <p:spPr>
          <a:xfrm>
            <a:off x="941704" y="1998432"/>
            <a:ext cx="2044701" cy="523220"/>
          </a:xfrm>
          <a:prstGeom prst="rect">
            <a:avLst/>
          </a:prstGeom>
          <a:solidFill>
            <a:srgbClr val="FF3A67">
              <a:alpha val="59775"/>
            </a:srgbClr>
          </a:solidFill>
        </p:spPr>
        <p:txBody>
          <a:bodyPr wrap="square" rtlCol="0">
            <a:spAutoFit/>
          </a:bodyPr>
          <a:lstStyle/>
          <a:p>
            <a:pPr algn="ctr"/>
            <a:r>
              <a:rPr lang="es-ES" sz="2800" dirty="0"/>
              <a:t>MUCOSITIS</a:t>
            </a:r>
            <a:endParaRPr lang="es-ES" dirty="0"/>
          </a:p>
        </p:txBody>
      </p:sp>
      <p:sp>
        <p:nvSpPr>
          <p:cNvPr id="13" name="CuadroTexto 12">
            <a:extLst>
              <a:ext uri="{FF2B5EF4-FFF2-40B4-BE49-F238E27FC236}">
                <a16:creationId xmlns:a16="http://schemas.microsoft.com/office/drawing/2014/main" xmlns="" id="{33A438A1-E9B5-E4B4-1699-1F82E800E285}"/>
              </a:ext>
            </a:extLst>
          </p:cNvPr>
          <p:cNvSpPr txBox="1"/>
          <p:nvPr/>
        </p:nvSpPr>
        <p:spPr>
          <a:xfrm>
            <a:off x="3151554" y="1998432"/>
            <a:ext cx="2044701" cy="523220"/>
          </a:xfrm>
          <a:prstGeom prst="rect">
            <a:avLst/>
          </a:prstGeom>
          <a:solidFill>
            <a:srgbClr val="FF3A67">
              <a:alpha val="60000"/>
            </a:srgbClr>
          </a:solidFill>
        </p:spPr>
        <p:txBody>
          <a:bodyPr wrap="square" rtlCol="0">
            <a:spAutoFit/>
          </a:bodyPr>
          <a:lstStyle/>
          <a:p>
            <a:pPr algn="ctr"/>
            <a:r>
              <a:rPr lang="es-ES" sz="2800" dirty="0"/>
              <a:t>EPITELITIS</a:t>
            </a:r>
          </a:p>
        </p:txBody>
      </p:sp>
      <p:sp>
        <p:nvSpPr>
          <p:cNvPr id="14" name="CuadroTexto 13">
            <a:extLst>
              <a:ext uri="{FF2B5EF4-FFF2-40B4-BE49-F238E27FC236}">
                <a16:creationId xmlns:a16="http://schemas.microsoft.com/office/drawing/2014/main" xmlns="" id="{DA4365B1-002F-CC7F-F239-C5DA17153198}"/>
              </a:ext>
            </a:extLst>
          </p:cNvPr>
          <p:cNvSpPr txBox="1"/>
          <p:nvPr/>
        </p:nvSpPr>
        <p:spPr>
          <a:xfrm>
            <a:off x="2734532" y="5288644"/>
            <a:ext cx="2357119" cy="523220"/>
          </a:xfrm>
          <a:prstGeom prst="rect">
            <a:avLst/>
          </a:prstGeom>
          <a:solidFill>
            <a:srgbClr val="FF3A67">
              <a:alpha val="80000"/>
            </a:srgbClr>
          </a:solidFill>
          <a:ln>
            <a:noFill/>
          </a:ln>
        </p:spPr>
        <p:txBody>
          <a:bodyPr wrap="square" rtlCol="0">
            <a:spAutoFit/>
          </a:bodyPr>
          <a:lstStyle/>
          <a:p>
            <a:pPr algn="ctr"/>
            <a:r>
              <a:rPr lang="es-ES" sz="2800" dirty="0"/>
              <a:t>XEROSTOMÍA</a:t>
            </a:r>
          </a:p>
        </p:txBody>
      </p:sp>
      <p:sp>
        <p:nvSpPr>
          <p:cNvPr id="15" name="Flecha derecha 14">
            <a:extLst>
              <a:ext uri="{FF2B5EF4-FFF2-40B4-BE49-F238E27FC236}">
                <a16:creationId xmlns:a16="http://schemas.microsoft.com/office/drawing/2014/main" xmlns="" id="{E5F5F009-5ABB-9E82-01E4-0D52D54CBC5C}"/>
              </a:ext>
            </a:extLst>
          </p:cNvPr>
          <p:cNvSpPr/>
          <p:nvPr/>
        </p:nvSpPr>
        <p:spPr>
          <a:xfrm rot="5400000">
            <a:off x="3711664" y="4825513"/>
            <a:ext cx="402853" cy="403361"/>
          </a:xfrm>
          <a:prstGeom prst="rightArrow">
            <a:avLst/>
          </a:prstGeom>
          <a:solidFill>
            <a:srgbClr val="3FC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AACBF177-F4FB-AA11-298E-766D60C7C120}"/>
              </a:ext>
            </a:extLst>
          </p:cNvPr>
          <p:cNvSpPr txBox="1"/>
          <p:nvPr/>
        </p:nvSpPr>
        <p:spPr>
          <a:xfrm>
            <a:off x="2347339" y="3174083"/>
            <a:ext cx="3131508" cy="523220"/>
          </a:xfrm>
          <a:prstGeom prst="rect">
            <a:avLst/>
          </a:prstGeom>
          <a:solidFill>
            <a:schemeClr val="bg1">
              <a:lumMod val="85000"/>
            </a:schemeClr>
          </a:solidFill>
        </p:spPr>
        <p:txBody>
          <a:bodyPr wrap="square" rtlCol="0">
            <a:spAutoFit/>
          </a:bodyPr>
          <a:lstStyle/>
          <a:p>
            <a:r>
              <a:rPr lang="es-ES" sz="2800" dirty="0"/>
              <a:t>Daño </a:t>
            </a:r>
            <a:r>
              <a:rPr lang="es-ES" sz="2800" dirty="0" err="1"/>
              <a:t>radioinducido</a:t>
            </a:r>
            <a:endParaRPr lang="es-ES" sz="2800" dirty="0"/>
          </a:p>
        </p:txBody>
      </p:sp>
      <p:sp>
        <p:nvSpPr>
          <p:cNvPr id="18" name="CuadroTexto 17">
            <a:extLst>
              <a:ext uri="{FF2B5EF4-FFF2-40B4-BE49-F238E27FC236}">
                <a16:creationId xmlns:a16="http://schemas.microsoft.com/office/drawing/2014/main" xmlns="" id="{BFC8F4AB-52C3-8721-01E6-9AC86A0C8A4C}"/>
              </a:ext>
            </a:extLst>
          </p:cNvPr>
          <p:cNvSpPr txBox="1"/>
          <p:nvPr/>
        </p:nvSpPr>
        <p:spPr>
          <a:xfrm>
            <a:off x="1730187" y="3813909"/>
            <a:ext cx="4365811" cy="954107"/>
          </a:xfrm>
          <a:prstGeom prst="rect">
            <a:avLst/>
          </a:prstGeom>
          <a:solidFill>
            <a:srgbClr val="40C2AE">
              <a:alpha val="57000"/>
            </a:srgbClr>
          </a:solidFill>
        </p:spPr>
        <p:txBody>
          <a:bodyPr wrap="square" rtlCol="0">
            <a:spAutoFit/>
          </a:bodyPr>
          <a:lstStyle/>
          <a:p>
            <a:pPr algn="ctr"/>
            <a:r>
              <a:rPr lang="es-ES" sz="2800" b="1" dirty="0"/>
              <a:t>GLÁNDULAS PARÓTIDAS</a:t>
            </a:r>
          </a:p>
          <a:p>
            <a:pPr algn="ctr"/>
            <a:r>
              <a:rPr lang="es-ES" sz="2800" dirty="0"/>
              <a:t>Glándulas submandibulares</a:t>
            </a:r>
          </a:p>
        </p:txBody>
      </p:sp>
      <p:sp>
        <p:nvSpPr>
          <p:cNvPr id="16" name="Marcador de contenido 6">
            <a:extLst>
              <a:ext uri="{FF2B5EF4-FFF2-40B4-BE49-F238E27FC236}">
                <a16:creationId xmlns:a16="http://schemas.microsoft.com/office/drawing/2014/main" xmlns="" id="{940D88DF-D0B9-1D74-42A7-EB64F2F5E826}"/>
              </a:ext>
            </a:extLst>
          </p:cNvPr>
          <p:cNvSpPr txBox="1">
            <a:spLocks/>
          </p:cNvSpPr>
          <p:nvPr/>
        </p:nvSpPr>
        <p:spPr>
          <a:xfrm>
            <a:off x="838200" y="2625280"/>
            <a:ext cx="7256242" cy="548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a:t>Efecto secundario </a:t>
            </a:r>
            <a:r>
              <a:rPr lang="es-ES" b="1" dirty="0"/>
              <a:t>crónico</a:t>
            </a:r>
            <a:r>
              <a:rPr lang="es-ES" dirty="0"/>
              <a:t> más común (60-90%)</a:t>
            </a:r>
          </a:p>
        </p:txBody>
      </p:sp>
      <p:sp>
        <p:nvSpPr>
          <p:cNvPr id="21" name="Rectángulo 20">
            <a:extLst>
              <a:ext uri="{FF2B5EF4-FFF2-40B4-BE49-F238E27FC236}">
                <a16:creationId xmlns:a16="http://schemas.microsoft.com/office/drawing/2014/main" xmlns="" id="{320E7C78-E774-7579-DB06-06C364E6B0DE}"/>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Título 5">
            <a:extLst>
              <a:ext uri="{FF2B5EF4-FFF2-40B4-BE49-F238E27FC236}">
                <a16:creationId xmlns:a16="http://schemas.microsoft.com/office/drawing/2014/main" xmlns="" id="{65ABE4BB-A3FC-252F-E323-9E419974EA79}"/>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HIPÓTESIS Y JUSTIFICACIÓN </a:t>
            </a:r>
          </a:p>
        </p:txBody>
      </p:sp>
      <p:sp>
        <p:nvSpPr>
          <p:cNvPr id="25" name="Marcador de contenido 6">
            <a:extLst>
              <a:ext uri="{FF2B5EF4-FFF2-40B4-BE49-F238E27FC236}">
                <a16:creationId xmlns:a16="http://schemas.microsoft.com/office/drawing/2014/main" xmlns="" id="{3E603065-C7C9-76CD-5EA7-D2FCBC94FE8E}"/>
              </a:ext>
            </a:extLst>
          </p:cNvPr>
          <p:cNvSpPr txBox="1">
            <a:spLocks/>
          </p:cNvSpPr>
          <p:nvPr/>
        </p:nvSpPr>
        <p:spPr>
          <a:xfrm>
            <a:off x="7910623" y="1028677"/>
            <a:ext cx="4095848" cy="5348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b="1" dirty="0">
                <a:solidFill>
                  <a:srgbClr val="40C2AE"/>
                </a:solidFill>
              </a:rPr>
              <a:t>CAMBIOS ANATÓMICOS SIGNIFICATIVOS</a:t>
            </a: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1888"/>
            <a:ext cx="12192000" cy="986112"/>
          </a:xfrm>
          <a:prstGeom prst="rect">
            <a:avLst/>
          </a:prstGeom>
        </p:spPr>
      </p:pic>
    </p:spTree>
    <p:extLst>
      <p:ext uri="{BB962C8B-B14F-4D97-AF65-F5344CB8AC3E}">
        <p14:creationId xmlns:p14="http://schemas.microsoft.com/office/powerpoint/2010/main" val="159457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8" name="CuadroTexto 7">
            <a:extLst>
              <a:ext uri="{FF2B5EF4-FFF2-40B4-BE49-F238E27FC236}">
                <a16:creationId xmlns:a16="http://schemas.microsoft.com/office/drawing/2014/main" xmlns="" id="{714DA916-E2EB-5256-0498-104A097111CD}"/>
              </a:ext>
            </a:extLst>
          </p:cNvPr>
          <p:cNvSpPr txBox="1"/>
          <p:nvPr/>
        </p:nvSpPr>
        <p:spPr>
          <a:xfrm>
            <a:off x="11353800" y="6335672"/>
            <a:ext cx="838199" cy="369332"/>
          </a:xfrm>
          <a:prstGeom prst="rect">
            <a:avLst/>
          </a:prstGeom>
          <a:noFill/>
        </p:spPr>
        <p:txBody>
          <a:bodyPr wrap="square" rtlCol="0">
            <a:spAutoFit/>
          </a:bodyPr>
          <a:lstStyle/>
          <a:p>
            <a:r>
              <a:rPr lang="es-ES" dirty="0"/>
              <a:t>4/15</a:t>
            </a:r>
          </a:p>
        </p:txBody>
      </p:sp>
      <p:sp>
        <p:nvSpPr>
          <p:cNvPr id="19" name="Marcador de contenido 6">
            <a:extLst>
              <a:ext uri="{FF2B5EF4-FFF2-40B4-BE49-F238E27FC236}">
                <a16:creationId xmlns:a16="http://schemas.microsoft.com/office/drawing/2014/main" xmlns="" id="{292231D6-80B4-C006-2085-E124B9E24596}"/>
              </a:ext>
            </a:extLst>
          </p:cNvPr>
          <p:cNvSpPr txBox="1">
            <a:spLocks/>
          </p:cNvSpPr>
          <p:nvPr/>
        </p:nvSpPr>
        <p:spPr>
          <a:xfrm>
            <a:off x="7910623" y="1028677"/>
            <a:ext cx="4095848" cy="5348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b="1" dirty="0">
                <a:solidFill>
                  <a:srgbClr val="40C2AE"/>
                </a:solidFill>
              </a:rPr>
              <a:t>CAMBIOS ANATÓMICOS SIGNIFICATIVOS</a:t>
            </a:r>
          </a:p>
        </p:txBody>
      </p:sp>
      <p:sp>
        <p:nvSpPr>
          <p:cNvPr id="20" name="CuadroTexto 19">
            <a:extLst>
              <a:ext uri="{FF2B5EF4-FFF2-40B4-BE49-F238E27FC236}">
                <a16:creationId xmlns:a16="http://schemas.microsoft.com/office/drawing/2014/main" xmlns="" id="{C93208DE-DF93-0EE5-51C4-361F81340CBF}"/>
              </a:ext>
            </a:extLst>
          </p:cNvPr>
          <p:cNvSpPr txBox="1"/>
          <p:nvPr/>
        </p:nvSpPr>
        <p:spPr>
          <a:xfrm>
            <a:off x="8044815" y="2181116"/>
            <a:ext cx="3827464" cy="830997"/>
          </a:xfrm>
          <a:prstGeom prst="rect">
            <a:avLst/>
          </a:prstGeom>
          <a:solidFill>
            <a:schemeClr val="bg2"/>
          </a:solidFill>
        </p:spPr>
        <p:txBody>
          <a:bodyPr wrap="square" rtlCol="0">
            <a:spAutoFit/>
          </a:bodyPr>
          <a:lstStyle/>
          <a:p>
            <a:pPr algn="ctr"/>
            <a:r>
              <a:rPr lang="es-ES" sz="2400" dirty="0"/>
              <a:t>AUMENTO de la </a:t>
            </a:r>
            <a:r>
              <a:rPr lang="es-ES" sz="2400" b="1" dirty="0"/>
              <a:t>DOSIS</a:t>
            </a:r>
            <a:r>
              <a:rPr lang="es-ES" sz="2400" dirty="0"/>
              <a:t> </a:t>
            </a:r>
            <a:r>
              <a:rPr lang="es-ES" sz="2400" b="1" dirty="0"/>
              <a:t>ADMINISTRADA</a:t>
            </a:r>
          </a:p>
        </p:txBody>
      </p:sp>
      <p:sp>
        <p:nvSpPr>
          <p:cNvPr id="21" name="CuadroTexto 20">
            <a:extLst>
              <a:ext uri="{FF2B5EF4-FFF2-40B4-BE49-F238E27FC236}">
                <a16:creationId xmlns:a16="http://schemas.microsoft.com/office/drawing/2014/main" xmlns="" id="{0D91A5CF-B6A4-BD51-87E2-8BB3BE05D683}"/>
              </a:ext>
            </a:extLst>
          </p:cNvPr>
          <p:cNvSpPr txBox="1"/>
          <p:nvPr/>
        </p:nvSpPr>
        <p:spPr>
          <a:xfrm>
            <a:off x="7674853" y="3568085"/>
            <a:ext cx="4365813" cy="1200329"/>
          </a:xfrm>
          <a:prstGeom prst="rect">
            <a:avLst/>
          </a:prstGeom>
          <a:solidFill>
            <a:schemeClr val="bg2"/>
          </a:solidFill>
        </p:spPr>
        <p:txBody>
          <a:bodyPr wrap="square" rtlCol="0">
            <a:spAutoFit/>
          </a:bodyPr>
          <a:lstStyle/>
          <a:p>
            <a:pPr algn="ctr"/>
            <a:r>
              <a:rPr lang="es-ES" sz="2400" dirty="0"/>
              <a:t>REDUCCIÓN del </a:t>
            </a:r>
            <a:r>
              <a:rPr lang="es-ES" sz="2400" b="1" dirty="0"/>
              <a:t>VOLUMEN de las GLÁNDULAS PARÓTIDAS RADIOINDUCIDO</a:t>
            </a:r>
          </a:p>
        </p:txBody>
      </p:sp>
      <p:sp>
        <p:nvSpPr>
          <p:cNvPr id="22" name="Flecha derecha 21">
            <a:extLst>
              <a:ext uri="{FF2B5EF4-FFF2-40B4-BE49-F238E27FC236}">
                <a16:creationId xmlns:a16="http://schemas.microsoft.com/office/drawing/2014/main" xmlns="" id="{3E4C5592-9295-74E9-04A4-B29C7F96DFCC}"/>
              </a:ext>
            </a:extLst>
          </p:cNvPr>
          <p:cNvSpPr/>
          <p:nvPr/>
        </p:nvSpPr>
        <p:spPr>
          <a:xfrm rot="5400000">
            <a:off x="9682716" y="1647118"/>
            <a:ext cx="350090" cy="66660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CuadroTexto 23">
            <a:extLst>
              <a:ext uri="{FF2B5EF4-FFF2-40B4-BE49-F238E27FC236}">
                <a16:creationId xmlns:a16="http://schemas.microsoft.com/office/drawing/2014/main" xmlns="" id="{EB498BCD-9F7E-EF0B-638E-46D125E08F72}"/>
              </a:ext>
            </a:extLst>
          </p:cNvPr>
          <p:cNvSpPr txBox="1"/>
          <p:nvPr/>
        </p:nvSpPr>
        <p:spPr>
          <a:xfrm>
            <a:off x="8402516" y="5356167"/>
            <a:ext cx="2910486" cy="523220"/>
          </a:xfrm>
          <a:prstGeom prst="rect">
            <a:avLst/>
          </a:prstGeom>
          <a:solidFill>
            <a:schemeClr val="bg2"/>
          </a:solidFill>
          <a:ln w="28575">
            <a:solidFill>
              <a:schemeClr val="tx1"/>
            </a:solidFill>
          </a:ln>
        </p:spPr>
        <p:txBody>
          <a:bodyPr wrap="square" rtlCol="0">
            <a:spAutoFit/>
          </a:bodyPr>
          <a:lstStyle/>
          <a:p>
            <a:pPr algn="ctr"/>
            <a:r>
              <a:rPr lang="es-ES" sz="2800" b="1" dirty="0"/>
              <a:t>REPLANIFICACIÓN</a:t>
            </a:r>
          </a:p>
        </p:txBody>
      </p:sp>
      <p:sp>
        <p:nvSpPr>
          <p:cNvPr id="25" name="Flecha derecha 24">
            <a:extLst>
              <a:ext uri="{FF2B5EF4-FFF2-40B4-BE49-F238E27FC236}">
                <a16:creationId xmlns:a16="http://schemas.microsoft.com/office/drawing/2014/main" xmlns="" id="{72510486-E594-0AD9-42F1-7A483FD990E6}"/>
              </a:ext>
            </a:extLst>
          </p:cNvPr>
          <p:cNvSpPr/>
          <p:nvPr/>
        </p:nvSpPr>
        <p:spPr>
          <a:xfrm rot="5400000">
            <a:off x="9682716" y="3031086"/>
            <a:ext cx="350090" cy="66660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Flecha derecha 25">
            <a:extLst>
              <a:ext uri="{FF2B5EF4-FFF2-40B4-BE49-F238E27FC236}">
                <a16:creationId xmlns:a16="http://schemas.microsoft.com/office/drawing/2014/main" xmlns="" id="{6299A61E-3C59-65D6-079E-7CA2E0B1B6C6}"/>
              </a:ext>
            </a:extLst>
          </p:cNvPr>
          <p:cNvSpPr/>
          <p:nvPr/>
        </p:nvSpPr>
        <p:spPr>
          <a:xfrm rot="5400000">
            <a:off x="9719597" y="4785415"/>
            <a:ext cx="350090" cy="66660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Marcador de contenido 9">
            <a:extLst>
              <a:ext uri="{FF2B5EF4-FFF2-40B4-BE49-F238E27FC236}">
                <a16:creationId xmlns:a16="http://schemas.microsoft.com/office/drawing/2014/main" xmlns="" id="{172F23FB-5E04-F39A-CE54-15C28644CFA2}"/>
              </a:ext>
            </a:extLst>
          </p:cNvPr>
          <p:cNvSpPr>
            <a:spLocks noGrp="1"/>
          </p:cNvSpPr>
          <p:nvPr>
            <p:ph idx="1"/>
          </p:nvPr>
        </p:nvSpPr>
        <p:spPr>
          <a:xfrm>
            <a:off x="838200" y="1825625"/>
            <a:ext cx="6651124" cy="4351338"/>
          </a:xfrm>
        </p:spPr>
        <p:txBody>
          <a:bodyPr/>
          <a:lstStyle/>
          <a:p>
            <a:endParaRPr lang="es-ES" dirty="0"/>
          </a:p>
        </p:txBody>
      </p:sp>
      <p:pic>
        <p:nvPicPr>
          <p:cNvPr id="31" name="Imagen 30" descr="Imagen que contiene interior, niña, niño, pequeño&#10;&#10;Descripción generada automáticamente">
            <a:extLst>
              <a:ext uri="{FF2B5EF4-FFF2-40B4-BE49-F238E27FC236}">
                <a16:creationId xmlns:a16="http://schemas.microsoft.com/office/drawing/2014/main" xmlns="" id="{431255C5-AB27-AB25-6173-FFCBB0ECB174}"/>
              </a:ext>
            </a:extLst>
          </p:cNvPr>
          <p:cNvPicPr>
            <a:picLocks noChangeAspect="1"/>
          </p:cNvPicPr>
          <p:nvPr/>
        </p:nvPicPr>
        <p:blipFill rotWithShape="1">
          <a:blip r:embed="rId3">
            <a:extLst>
              <a:ext uri="{28A0092B-C50C-407E-A947-70E740481C1C}">
                <a14:useLocalDpi xmlns:a14="http://schemas.microsoft.com/office/drawing/2010/main" val="0"/>
              </a:ext>
            </a:extLst>
          </a:blip>
          <a:srcRect l="1529"/>
          <a:stretch/>
        </p:blipFill>
        <p:spPr>
          <a:xfrm>
            <a:off x="155940" y="1028677"/>
            <a:ext cx="7451817" cy="4455341"/>
          </a:xfrm>
          <a:prstGeom prst="rect">
            <a:avLst/>
          </a:prstGeom>
        </p:spPr>
      </p:pic>
      <p:sp>
        <p:nvSpPr>
          <p:cNvPr id="34" name="Flecha abajo 33">
            <a:extLst>
              <a:ext uri="{FF2B5EF4-FFF2-40B4-BE49-F238E27FC236}">
                <a16:creationId xmlns:a16="http://schemas.microsoft.com/office/drawing/2014/main" xmlns="" id="{EEFA8B1C-29E3-6CBF-8EC8-89AB4E594B7C}"/>
              </a:ext>
            </a:extLst>
          </p:cNvPr>
          <p:cNvSpPr/>
          <p:nvPr/>
        </p:nvSpPr>
        <p:spPr>
          <a:xfrm rot="13743703">
            <a:off x="3481065" y="3899023"/>
            <a:ext cx="444843" cy="75395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5" name="Flecha abajo 34">
            <a:extLst>
              <a:ext uri="{FF2B5EF4-FFF2-40B4-BE49-F238E27FC236}">
                <a16:creationId xmlns:a16="http://schemas.microsoft.com/office/drawing/2014/main" xmlns="" id="{477ADD56-FEF5-D2AD-F94B-C91DB2B9EC5E}"/>
              </a:ext>
            </a:extLst>
          </p:cNvPr>
          <p:cNvSpPr/>
          <p:nvPr/>
        </p:nvSpPr>
        <p:spPr>
          <a:xfrm rot="9272268">
            <a:off x="6992724" y="4410378"/>
            <a:ext cx="444843" cy="75395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6" name="CuadroTexto 35">
            <a:extLst>
              <a:ext uri="{FF2B5EF4-FFF2-40B4-BE49-F238E27FC236}">
                <a16:creationId xmlns:a16="http://schemas.microsoft.com/office/drawing/2014/main" xmlns="" id="{2F351E95-2011-4E82-DBE0-B3572BD2CFF5}"/>
              </a:ext>
            </a:extLst>
          </p:cNvPr>
          <p:cNvSpPr txBox="1"/>
          <p:nvPr/>
        </p:nvSpPr>
        <p:spPr>
          <a:xfrm>
            <a:off x="8402516" y="5356167"/>
            <a:ext cx="2910486" cy="523220"/>
          </a:xfrm>
          <a:prstGeom prst="rect">
            <a:avLst/>
          </a:prstGeom>
          <a:solidFill>
            <a:srgbClr val="FF4AA2"/>
          </a:solidFill>
          <a:ln w="28575">
            <a:solidFill>
              <a:schemeClr val="tx1"/>
            </a:solidFill>
          </a:ln>
        </p:spPr>
        <p:txBody>
          <a:bodyPr wrap="square" rtlCol="0">
            <a:spAutoFit/>
          </a:bodyPr>
          <a:lstStyle/>
          <a:p>
            <a:pPr algn="ctr"/>
            <a:r>
              <a:rPr lang="es-ES" sz="2800" b="1" dirty="0"/>
              <a:t>RT ADAPTATIVA</a:t>
            </a:r>
          </a:p>
        </p:txBody>
      </p:sp>
      <p:sp>
        <p:nvSpPr>
          <p:cNvPr id="37" name="Rectángulo 36">
            <a:extLst>
              <a:ext uri="{FF2B5EF4-FFF2-40B4-BE49-F238E27FC236}">
                <a16:creationId xmlns:a16="http://schemas.microsoft.com/office/drawing/2014/main" xmlns="" id="{966CFF7E-85B4-EE99-4B51-C3CF7CCE2596}"/>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0" name="Título 5">
            <a:extLst>
              <a:ext uri="{FF2B5EF4-FFF2-40B4-BE49-F238E27FC236}">
                <a16:creationId xmlns:a16="http://schemas.microsoft.com/office/drawing/2014/main" xmlns="" id="{BC9E0FC0-42AB-1658-2471-847982F97EE3}"/>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HIPÓTESIS </a:t>
            </a:r>
            <a:r>
              <a:rPr lang="es-ES" sz="4400" b="1" dirty="0" smtClean="0"/>
              <a:t>y </a:t>
            </a:r>
            <a:r>
              <a:rPr lang="es-ES" sz="4400" b="1" dirty="0"/>
              <a:t>JUSTIFICACIÓN </a:t>
            </a:r>
          </a:p>
        </p:txBody>
      </p:sp>
      <p:sp>
        <p:nvSpPr>
          <p:cNvPr id="41" name="CuadroTexto 40">
            <a:extLst>
              <a:ext uri="{FF2B5EF4-FFF2-40B4-BE49-F238E27FC236}">
                <a16:creationId xmlns:a16="http://schemas.microsoft.com/office/drawing/2014/main" xmlns="" id="{469A2B1A-F38B-3D57-32DF-FB769B8C50A0}"/>
              </a:ext>
            </a:extLst>
          </p:cNvPr>
          <p:cNvSpPr txBox="1"/>
          <p:nvPr/>
        </p:nvSpPr>
        <p:spPr>
          <a:xfrm>
            <a:off x="505528" y="5469021"/>
            <a:ext cx="7523528" cy="461665"/>
          </a:xfrm>
          <a:prstGeom prst="rect">
            <a:avLst/>
          </a:prstGeom>
          <a:noFill/>
        </p:spPr>
        <p:txBody>
          <a:bodyPr wrap="square" rtlCol="0">
            <a:spAutoFit/>
          </a:bodyPr>
          <a:lstStyle/>
          <a:p>
            <a:r>
              <a:rPr lang="es-ES" sz="2400" dirty="0"/>
              <a:t>TAC de planificación                  CBCT diario (4. semana) </a:t>
            </a:r>
          </a:p>
        </p:txBody>
      </p:sp>
      <p:pic>
        <p:nvPicPr>
          <p:cNvPr id="23" name="Imagen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686"/>
            <a:ext cx="12192000" cy="927314"/>
          </a:xfrm>
          <a:prstGeom prst="rect">
            <a:avLst/>
          </a:prstGeom>
        </p:spPr>
      </p:pic>
    </p:spTree>
    <p:extLst>
      <p:ext uri="{BB962C8B-B14F-4D97-AF65-F5344CB8AC3E}">
        <p14:creationId xmlns:p14="http://schemas.microsoft.com/office/powerpoint/2010/main" val="290325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dissolv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animBg="1"/>
      <p:bldP spid="34" grpId="0" animBg="1"/>
      <p:bldP spid="35" grpId="0" animBg="1"/>
      <p:bldP spid="36"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lanco_grande">
            <a:extLst>
              <a:ext uri="{FF2B5EF4-FFF2-40B4-BE49-F238E27FC236}">
                <a16:creationId xmlns:a16="http://schemas.microsoft.com/office/drawing/2014/main" xmlns="" id="{E2C8E532-F9AD-EA18-7DB4-88E830758C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7945" y="0"/>
            <a:ext cx="1964055" cy="904875"/>
          </a:xfrm>
          <a:prstGeom prst="rect">
            <a:avLst/>
          </a:prstGeom>
          <a:noFill/>
          <a:ln>
            <a:noFill/>
          </a:ln>
        </p:spPr>
      </p:pic>
      <p:sp>
        <p:nvSpPr>
          <p:cNvPr id="6" name="CuadroTexto 5">
            <a:extLst>
              <a:ext uri="{FF2B5EF4-FFF2-40B4-BE49-F238E27FC236}">
                <a16:creationId xmlns:a16="http://schemas.microsoft.com/office/drawing/2014/main" xmlns="" id="{4EDAB8C8-35EB-41F7-F49F-DB2BB3F21D74}"/>
              </a:ext>
            </a:extLst>
          </p:cNvPr>
          <p:cNvSpPr txBox="1"/>
          <p:nvPr/>
        </p:nvSpPr>
        <p:spPr>
          <a:xfrm>
            <a:off x="11353800" y="6335672"/>
            <a:ext cx="838199" cy="369332"/>
          </a:xfrm>
          <a:prstGeom prst="rect">
            <a:avLst/>
          </a:prstGeom>
          <a:noFill/>
        </p:spPr>
        <p:txBody>
          <a:bodyPr wrap="square" rtlCol="0">
            <a:spAutoFit/>
          </a:bodyPr>
          <a:lstStyle/>
          <a:p>
            <a:r>
              <a:rPr lang="es-ES" dirty="0"/>
              <a:t>5/15</a:t>
            </a:r>
          </a:p>
        </p:txBody>
      </p:sp>
      <p:sp>
        <p:nvSpPr>
          <p:cNvPr id="13" name="Rectángulo 12">
            <a:extLst>
              <a:ext uri="{FF2B5EF4-FFF2-40B4-BE49-F238E27FC236}">
                <a16:creationId xmlns:a16="http://schemas.microsoft.com/office/drawing/2014/main" xmlns="" id="{C3AE8159-967C-E114-0DF2-38D1E049B726}"/>
              </a:ext>
            </a:extLst>
          </p:cNvPr>
          <p:cNvSpPr/>
          <p:nvPr/>
        </p:nvSpPr>
        <p:spPr>
          <a:xfrm>
            <a:off x="1652333" y="2896882"/>
            <a:ext cx="8909539" cy="1404638"/>
          </a:xfrm>
          <a:prstGeom prst="rect">
            <a:avLst/>
          </a:prstGeom>
          <a:solidFill>
            <a:srgbClr val="3FC3AD">
              <a:alpha val="502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EVALUAR LA </a:t>
            </a:r>
            <a:r>
              <a:rPr lang="es-ES" sz="2400" b="1" dirty="0">
                <a:solidFill>
                  <a:schemeClr val="tx1"/>
                </a:solidFill>
              </a:rPr>
              <a:t>RELACIÓN</a:t>
            </a:r>
            <a:r>
              <a:rPr lang="es-ES" sz="2400" dirty="0">
                <a:solidFill>
                  <a:schemeClr val="tx1"/>
                </a:solidFill>
              </a:rPr>
              <a:t> ENTRE LA </a:t>
            </a:r>
            <a:r>
              <a:rPr lang="es-ES" sz="2400" u="sng" dirty="0">
                <a:solidFill>
                  <a:schemeClr val="tx1"/>
                </a:solidFill>
              </a:rPr>
              <a:t>VARIACIÓN DEL PESO </a:t>
            </a:r>
            <a:r>
              <a:rPr lang="es-ES" sz="2400" dirty="0">
                <a:solidFill>
                  <a:schemeClr val="tx1"/>
                </a:solidFill>
              </a:rPr>
              <a:t>DEL PACIENTE </a:t>
            </a:r>
            <a:r>
              <a:rPr lang="es-ES" sz="2400" dirty="0" smtClean="0">
                <a:solidFill>
                  <a:schemeClr val="tx1"/>
                </a:solidFill>
              </a:rPr>
              <a:t>y </a:t>
            </a:r>
            <a:r>
              <a:rPr lang="es-ES" sz="2400" dirty="0">
                <a:solidFill>
                  <a:schemeClr val="tx1"/>
                </a:solidFill>
              </a:rPr>
              <a:t>LA ADMINISTRACIÓN DE </a:t>
            </a:r>
            <a:r>
              <a:rPr lang="es-ES" sz="2400" u="sng" dirty="0">
                <a:solidFill>
                  <a:schemeClr val="tx1"/>
                </a:solidFill>
              </a:rPr>
              <a:t>QUIMIOTERAPIA</a:t>
            </a:r>
            <a:r>
              <a:rPr lang="es-ES" sz="2400" dirty="0">
                <a:solidFill>
                  <a:schemeClr val="tx1"/>
                </a:solidFill>
              </a:rPr>
              <a:t> </a:t>
            </a:r>
            <a:r>
              <a:rPr lang="es-ES" sz="2400" u="sng" dirty="0">
                <a:solidFill>
                  <a:schemeClr val="tx1"/>
                </a:solidFill>
              </a:rPr>
              <a:t>CONCOMITANTE</a:t>
            </a:r>
            <a:r>
              <a:rPr lang="es-ES" sz="2400" dirty="0">
                <a:solidFill>
                  <a:schemeClr val="tx1"/>
                </a:solidFill>
              </a:rPr>
              <a:t> </a:t>
            </a:r>
            <a:r>
              <a:rPr lang="es-ES" sz="2400" dirty="0" smtClean="0">
                <a:solidFill>
                  <a:schemeClr val="tx1"/>
                </a:solidFill>
              </a:rPr>
              <a:t>y </a:t>
            </a:r>
            <a:r>
              <a:rPr lang="es-ES" sz="2400" dirty="0">
                <a:solidFill>
                  <a:schemeClr val="tx1"/>
                </a:solidFill>
              </a:rPr>
              <a:t>EL </a:t>
            </a:r>
            <a:r>
              <a:rPr lang="es-ES" sz="2400" u="sng" dirty="0">
                <a:solidFill>
                  <a:schemeClr val="tx1"/>
                </a:solidFill>
              </a:rPr>
              <a:t>CAMBIO DEL VOLUMEN PAROTÍDEO</a:t>
            </a:r>
          </a:p>
        </p:txBody>
      </p:sp>
      <p:sp>
        <p:nvSpPr>
          <p:cNvPr id="14" name="Rectángulo 13">
            <a:extLst>
              <a:ext uri="{FF2B5EF4-FFF2-40B4-BE49-F238E27FC236}">
                <a16:creationId xmlns:a16="http://schemas.microsoft.com/office/drawing/2014/main" xmlns="" id="{D1420FFD-BA25-5607-F464-A15DAB8F2646}"/>
              </a:ext>
            </a:extLst>
          </p:cNvPr>
          <p:cNvSpPr/>
          <p:nvPr/>
        </p:nvSpPr>
        <p:spPr>
          <a:xfrm>
            <a:off x="1299620" y="1008993"/>
            <a:ext cx="9592759" cy="1798320"/>
          </a:xfrm>
          <a:prstGeom prst="rect">
            <a:avLst/>
          </a:prstGeom>
          <a:solidFill>
            <a:srgbClr val="3FC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dirty="0">
                <a:solidFill>
                  <a:schemeClr val="tx1"/>
                </a:solidFill>
              </a:rPr>
              <a:t>ESTUDIAR LA </a:t>
            </a:r>
            <a:r>
              <a:rPr lang="es-ES" sz="2800" b="1" dirty="0">
                <a:solidFill>
                  <a:schemeClr val="tx1"/>
                </a:solidFill>
              </a:rPr>
              <a:t>VARIACIÓN DEL VOLUMEN </a:t>
            </a:r>
            <a:r>
              <a:rPr lang="es-ES" sz="2800" dirty="0">
                <a:solidFill>
                  <a:schemeClr val="tx1"/>
                </a:solidFill>
              </a:rPr>
              <a:t>EN LAS </a:t>
            </a:r>
            <a:r>
              <a:rPr lang="es-ES" sz="2800" b="1" dirty="0">
                <a:solidFill>
                  <a:schemeClr val="tx1"/>
                </a:solidFill>
              </a:rPr>
              <a:t>GLÁNDULAS PARÓTIDAS </a:t>
            </a:r>
            <a:r>
              <a:rPr lang="es-ES" sz="2800" dirty="0">
                <a:solidFill>
                  <a:schemeClr val="tx1"/>
                </a:solidFill>
              </a:rPr>
              <a:t>A LO LARGO DE TODO EL TRATAMIENTO Y RELACIONARLA CON LA </a:t>
            </a:r>
            <a:r>
              <a:rPr lang="es-ES" sz="2800" b="1" dirty="0">
                <a:solidFill>
                  <a:schemeClr val="tx1"/>
                </a:solidFill>
              </a:rPr>
              <a:t>DOSIS ADMINISTRADA</a:t>
            </a:r>
            <a:r>
              <a:rPr lang="es-ES" sz="2800" dirty="0">
                <a:solidFill>
                  <a:schemeClr val="tx1"/>
                </a:solidFill>
              </a:rPr>
              <a:t> EN LAS MISMAS</a:t>
            </a:r>
          </a:p>
        </p:txBody>
      </p:sp>
      <p:sp>
        <p:nvSpPr>
          <p:cNvPr id="15" name="Rectángulo 14">
            <a:extLst>
              <a:ext uri="{FF2B5EF4-FFF2-40B4-BE49-F238E27FC236}">
                <a16:creationId xmlns:a16="http://schemas.microsoft.com/office/drawing/2014/main" xmlns="" id="{8749E63C-89EA-B0B1-3D16-3C4EA72AB9A2}"/>
              </a:ext>
            </a:extLst>
          </p:cNvPr>
          <p:cNvSpPr/>
          <p:nvPr/>
        </p:nvSpPr>
        <p:spPr>
          <a:xfrm>
            <a:off x="1969476" y="4391089"/>
            <a:ext cx="8253045" cy="1404639"/>
          </a:xfrm>
          <a:prstGeom prst="rect">
            <a:avLst/>
          </a:prstGeom>
          <a:solidFill>
            <a:srgbClr val="3FC3A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ANALIZAR EL </a:t>
            </a:r>
            <a:r>
              <a:rPr lang="es-ES" sz="2400" b="1" dirty="0">
                <a:solidFill>
                  <a:schemeClr val="tx1"/>
                </a:solidFill>
              </a:rPr>
              <a:t>MOMENTO ÓPTIMO </a:t>
            </a:r>
            <a:r>
              <a:rPr lang="es-ES" sz="2400" dirty="0">
                <a:solidFill>
                  <a:schemeClr val="tx1"/>
                </a:solidFill>
              </a:rPr>
              <a:t>PARA LA </a:t>
            </a:r>
            <a:r>
              <a:rPr lang="es-ES" sz="2400" b="1" dirty="0">
                <a:solidFill>
                  <a:schemeClr val="tx1"/>
                </a:solidFill>
              </a:rPr>
              <a:t>REPLANIFICAR</a:t>
            </a:r>
            <a:r>
              <a:rPr lang="es-ES" sz="2400" dirty="0">
                <a:solidFill>
                  <a:schemeClr val="tx1"/>
                </a:solidFill>
              </a:rPr>
              <a:t> EL PACIENTE EN FUNCIÓN DE LOS </a:t>
            </a:r>
            <a:r>
              <a:rPr lang="es-ES" sz="2400" u="sng" dirty="0">
                <a:solidFill>
                  <a:schemeClr val="tx1"/>
                </a:solidFill>
              </a:rPr>
              <a:t>CAMBIOS ANATÓMICOS REGISTRADOS EN LAS GLÁNDULAS PARÓTIDAS</a:t>
            </a:r>
          </a:p>
        </p:txBody>
      </p:sp>
      <p:sp>
        <p:nvSpPr>
          <p:cNvPr id="31" name="Rectángulo 30">
            <a:extLst>
              <a:ext uri="{FF2B5EF4-FFF2-40B4-BE49-F238E27FC236}">
                <a16:creationId xmlns:a16="http://schemas.microsoft.com/office/drawing/2014/main" xmlns="" id="{8CF73395-F60D-CA3F-4610-724B4AB59DF1}"/>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5" name="Título 5">
            <a:extLst>
              <a:ext uri="{FF2B5EF4-FFF2-40B4-BE49-F238E27FC236}">
                <a16:creationId xmlns:a16="http://schemas.microsoft.com/office/drawing/2014/main" xmlns="" id="{DB29EDD0-8594-C396-BF49-96545513AB40}"/>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OBJETIVOS</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5727"/>
            <a:ext cx="12192000" cy="1062273"/>
          </a:xfrm>
          <a:prstGeom prst="rect">
            <a:avLst/>
          </a:prstGeom>
        </p:spPr>
      </p:pic>
    </p:spTree>
    <p:extLst>
      <p:ext uri="{BB962C8B-B14F-4D97-AF65-F5344CB8AC3E}">
        <p14:creationId xmlns:p14="http://schemas.microsoft.com/office/powerpoint/2010/main" val="25471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711D2B0-5316-3881-D7DB-B056DD3D7130}"/>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1" name="Gráfico 40" descr="Hospital con relleno sólido">
            <a:extLst>
              <a:ext uri="{FF2B5EF4-FFF2-40B4-BE49-F238E27FC236}">
                <a16:creationId xmlns:a16="http://schemas.microsoft.com/office/drawing/2014/main" xmlns="" id="{9E202C54-9D48-3ADD-709F-C498820EFD5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35379" y="1982250"/>
            <a:ext cx="1950960" cy="1950960"/>
          </a:xfrm>
          <a:prstGeom prst="rect">
            <a:avLst/>
          </a:prstGeom>
        </p:spPr>
      </p:pic>
      <p:sp>
        <p:nvSpPr>
          <p:cNvPr id="43" name="CuadroTexto 42">
            <a:extLst>
              <a:ext uri="{FF2B5EF4-FFF2-40B4-BE49-F238E27FC236}">
                <a16:creationId xmlns:a16="http://schemas.microsoft.com/office/drawing/2014/main" xmlns="" id="{396CD5DE-D386-E872-1935-17309EA02BD7}"/>
              </a:ext>
            </a:extLst>
          </p:cNvPr>
          <p:cNvSpPr txBox="1"/>
          <p:nvPr/>
        </p:nvSpPr>
        <p:spPr>
          <a:xfrm>
            <a:off x="254163" y="4501833"/>
            <a:ext cx="5581673" cy="1938992"/>
          </a:xfrm>
          <a:prstGeom prst="rect">
            <a:avLst/>
          </a:prstGeom>
          <a:solidFill>
            <a:srgbClr val="9FE2D8"/>
          </a:solidFill>
        </p:spPr>
        <p:txBody>
          <a:bodyPr wrap="square" rtlCol="0">
            <a:spAutoFit/>
          </a:bodyPr>
          <a:lstStyle/>
          <a:p>
            <a:pPr algn="just"/>
            <a:r>
              <a:rPr lang="es-ES" sz="2400" b="1" dirty="0"/>
              <a:t>CRITERIOS DE INCLUSIÓN</a:t>
            </a:r>
          </a:p>
          <a:p>
            <a:pPr marL="342900" indent="-342900" algn="just">
              <a:buFontTx/>
              <a:buChar char="-"/>
            </a:pPr>
            <a:r>
              <a:rPr lang="es-ES" sz="2400" dirty="0"/>
              <a:t>Tumor primario de cabeza y cuello</a:t>
            </a:r>
          </a:p>
          <a:p>
            <a:pPr marL="342900" indent="-342900" algn="just">
              <a:buFontTx/>
              <a:buChar char="-"/>
            </a:pPr>
            <a:r>
              <a:rPr lang="es-ES" sz="2400" dirty="0"/>
              <a:t>Radioterapia con intención radical o postoperatoria, con o sin quimioterapia concomitante</a:t>
            </a:r>
          </a:p>
        </p:txBody>
      </p:sp>
      <p:sp>
        <p:nvSpPr>
          <p:cNvPr id="33" name="CuadroTexto 32">
            <a:extLst>
              <a:ext uri="{FF2B5EF4-FFF2-40B4-BE49-F238E27FC236}">
                <a16:creationId xmlns:a16="http://schemas.microsoft.com/office/drawing/2014/main" xmlns="" id="{ACFC767F-F2C6-D611-FC61-4F9A8D45C4B8}"/>
              </a:ext>
            </a:extLst>
          </p:cNvPr>
          <p:cNvSpPr txBox="1"/>
          <p:nvPr/>
        </p:nvSpPr>
        <p:spPr>
          <a:xfrm>
            <a:off x="2645197" y="1145690"/>
            <a:ext cx="1961195" cy="400110"/>
          </a:xfrm>
          <a:prstGeom prst="rect">
            <a:avLst/>
          </a:prstGeom>
          <a:solidFill>
            <a:srgbClr val="9FE2D8"/>
          </a:solidFill>
        </p:spPr>
        <p:txBody>
          <a:bodyPr wrap="square" rtlCol="0">
            <a:spAutoFit/>
          </a:bodyPr>
          <a:lstStyle/>
          <a:p>
            <a:pPr algn="ctr"/>
            <a:r>
              <a:rPr lang="es-ES" sz="2000" b="1" dirty="0"/>
              <a:t>DICIEMBRE 2018</a:t>
            </a:r>
          </a:p>
        </p:txBody>
      </p:sp>
      <p:sp>
        <p:nvSpPr>
          <p:cNvPr id="46" name="CuadroTexto 45">
            <a:extLst>
              <a:ext uri="{FF2B5EF4-FFF2-40B4-BE49-F238E27FC236}">
                <a16:creationId xmlns:a16="http://schemas.microsoft.com/office/drawing/2014/main" xmlns="" id="{A2FCF26B-FD87-0ABC-E87D-1AF804DAD39A}"/>
              </a:ext>
            </a:extLst>
          </p:cNvPr>
          <p:cNvSpPr txBox="1"/>
          <p:nvPr/>
        </p:nvSpPr>
        <p:spPr>
          <a:xfrm>
            <a:off x="8015326" y="1145690"/>
            <a:ext cx="1531477" cy="400110"/>
          </a:xfrm>
          <a:prstGeom prst="rect">
            <a:avLst/>
          </a:prstGeom>
          <a:solidFill>
            <a:srgbClr val="9FE2D8"/>
          </a:solidFill>
        </p:spPr>
        <p:txBody>
          <a:bodyPr wrap="square" rtlCol="0">
            <a:spAutoFit/>
          </a:bodyPr>
          <a:lstStyle/>
          <a:p>
            <a:pPr algn="ctr"/>
            <a:r>
              <a:rPr lang="es-ES" sz="2000" b="1" dirty="0"/>
              <a:t>ENERO 2021</a:t>
            </a:r>
          </a:p>
        </p:txBody>
      </p:sp>
      <p:cxnSp>
        <p:nvCxnSpPr>
          <p:cNvPr id="47" name="Conector recto 46">
            <a:extLst>
              <a:ext uri="{FF2B5EF4-FFF2-40B4-BE49-F238E27FC236}">
                <a16:creationId xmlns:a16="http://schemas.microsoft.com/office/drawing/2014/main" xmlns="" id="{7C1B7C2A-F8A8-E407-A978-2F621EEAA405}"/>
              </a:ext>
            </a:extLst>
          </p:cNvPr>
          <p:cNvCxnSpPr>
            <a:stCxn id="33" idx="3"/>
            <a:endCxn id="46" idx="1"/>
          </p:cNvCxnSpPr>
          <p:nvPr/>
        </p:nvCxnSpPr>
        <p:spPr>
          <a:xfrm>
            <a:off x="4606392" y="1345745"/>
            <a:ext cx="3408934" cy="0"/>
          </a:xfrm>
          <a:prstGeom prst="line">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0" name="CuadroTexto 49">
            <a:extLst>
              <a:ext uri="{FF2B5EF4-FFF2-40B4-BE49-F238E27FC236}">
                <a16:creationId xmlns:a16="http://schemas.microsoft.com/office/drawing/2014/main" xmlns="" id="{0A4BA5AD-51D7-8A88-A052-665143C6F878}"/>
              </a:ext>
            </a:extLst>
          </p:cNvPr>
          <p:cNvSpPr txBox="1"/>
          <p:nvPr/>
        </p:nvSpPr>
        <p:spPr>
          <a:xfrm>
            <a:off x="3723486" y="1671905"/>
            <a:ext cx="4767238" cy="523220"/>
          </a:xfrm>
          <a:prstGeom prst="rect">
            <a:avLst/>
          </a:prstGeom>
          <a:solidFill>
            <a:schemeClr val="bg1">
              <a:lumMod val="85000"/>
            </a:schemeClr>
          </a:solidFill>
        </p:spPr>
        <p:txBody>
          <a:bodyPr wrap="square" rtlCol="0">
            <a:spAutoFit/>
          </a:bodyPr>
          <a:lstStyle/>
          <a:p>
            <a:pPr algn="ctr"/>
            <a:r>
              <a:rPr lang="es-ES" sz="2800" b="1" dirty="0"/>
              <a:t>112 </a:t>
            </a:r>
            <a:r>
              <a:rPr lang="es-ES" sz="2800" b="1" dirty="0" smtClean="0"/>
              <a:t>PACIENTES </a:t>
            </a:r>
            <a:r>
              <a:rPr lang="es-ES" sz="2800" b="1" smtClean="0"/>
              <a:t>(prospectivo)</a:t>
            </a:r>
            <a:endParaRPr lang="es-ES" sz="2800" b="1" dirty="0"/>
          </a:p>
        </p:txBody>
      </p:sp>
      <p:sp>
        <p:nvSpPr>
          <p:cNvPr id="49" name="CuadroTexto 48">
            <a:extLst>
              <a:ext uri="{FF2B5EF4-FFF2-40B4-BE49-F238E27FC236}">
                <a16:creationId xmlns:a16="http://schemas.microsoft.com/office/drawing/2014/main" xmlns="" id="{47AA51DD-EAC8-EDE0-D560-1E76DC38E4C7}"/>
              </a:ext>
            </a:extLst>
          </p:cNvPr>
          <p:cNvSpPr txBox="1"/>
          <p:nvPr/>
        </p:nvSpPr>
        <p:spPr>
          <a:xfrm>
            <a:off x="4369859" y="3731469"/>
            <a:ext cx="3882000" cy="646331"/>
          </a:xfrm>
          <a:prstGeom prst="rect">
            <a:avLst/>
          </a:prstGeom>
          <a:noFill/>
        </p:spPr>
        <p:txBody>
          <a:bodyPr wrap="square" rtlCol="0">
            <a:spAutoFit/>
          </a:bodyPr>
          <a:lstStyle/>
          <a:p>
            <a:pPr algn="ctr"/>
            <a:r>
              <a:rPr lang="es-ES" dirty="0"/>
              <a:t>Servicio de Oncología Radioterápica del Hospital Universitario de Cruces</a:t>
            </a:r>
          </a:p>
        </p:txBody>
      </p:sp>
      <p:sp>
        <p:nvSpPr>
          <p:cNvPr id="52" name="CuadroTexto 51">
            <a:extLst>
              <a:ext uri="{FF2B5EF4-FFF2-40B4-BE49-F238E27FC236}">
                <a16:creationId xmlns:a16="http://schemas.microsoft.com/office/drawing/2014/main" xmlns="" id="{A78F1A10-FA16-0E78-CEB1-4A06A26C1462}"/>
              </a:ext>
            </a:extLst>
          </p:cNvPr>
          <p:cNvSpPr txBox="1"/>
          <p:nvPr/>
        </p:nvSpPr>
        <p:spPr>
          <a:xfrm>
            <a:off x="6356162" y="4501833"/>
            <a:ext cx="5581673" cy="2154436"/>
          </a:xfrm>
          <a:prstGeom prst="rect">
            <a:avLst/>
          </a:prstGeom>
          <a:solidFill>
            <a:srgbClr val="3FC3AD">
              <a:alpha val="75294"/>
            </a:srgbClr>
          </a:solidFill>
        </p:spPr>
        <p:txBody>
          <a:bodyPr wrap="square" rtlCol="0">
            <a:spAutoFit/>
          </a:bodyPr>
          <a:lstStyle/>
          <a:p>
            <a:pPr algn="just"/>
            <a:r>
              <a:rPr lang="es-ES" sz="2400" b="1" dirty="0"/>
              <a:t>VARIABLES ESTUDIADAS </a:t>
            </a:r>
          </a:p>
          <a:p>
            <a:pPr marL="342900" indent="-342900" algn="just">
              <a:buFontTx/>
              <a:buChar char="-"/>
            </a:pPr>
            <a:r>
              <a:rPr lang="es-ES" sz="2200" dirty="0"/>
              <a:t>Pérdida de peso</a:t>
            </a:r>
          </a:p>
          <a:p>
            <a:pPr marL="342900" indent="-342900" algn="just">
              <a:buFontTx/>
              <a:buChar char="-"/>
            </a:pPr>
            <a:r>
              <a:rPr lang="es-ES" sz="2200" dirty="0"/>
              <a:t>Quimioterapia concomitante</a:t>
            </a:r>
          </a:p>
          <a:p>
            <a:pPr marL="342900" indent="-342900" algn="just">
              <a:buFontTx/>
              <a:buChar char="-"/>
            </a:pPr>
            <a:r>
              <a:rPr lang="es-ES" sz="2200" dirty="0"/>
              <a:t>Dosis media parotídea planificada</a:t>
            </a:r>
          </a:p>
          <a:p>
            <a:pPr marL="342900" indent="-342900" algn="just">
              <a:buFontTx/>
              <a:buChar char="-"/>
            </a:pPr>
            <a:r>
              <a:rPr lang="es-ES" sz="2200" dirty="0"/>
              <a:t>Variación de volumen de las glándulas parótidas</a:t>
            </a:r>
          </a:p>
        </p:txBody>
      </p:sp>
      <p:sp>
        <p:nvSpPr>
          <p:cNvPr id="6" name="CuadroTexto 5">
            <a:extLst>
              <a:ext uri="{FF2B5EF4-FFF2-40B4-BE49-F238E27FC236}">
                <a16:creationId xmlns:a16="http://schemas.microsoft.com/office/drawing/2014/main" xmlns="" id="{4EDAB8C8-35EB-41F7-F49F-DB2BB3F21D74}"/>
              </a:ext>
            </a:extLst>
          </p:cNvPr>
          <p:cNvSpPr txBox="1"/>
          <p:nvPr/>
        </p:nvSpPr>
        <p:spPr>
          <a:xfrm>
            <a:off x="11353800" y="6335672"/>
            <a:ext cx="838199" cy="369332"/>
          </a:xfrm>
          <a:prstGeom prst="rect">
            <a:avLst/>
          </a:prstGeom>
          <a:noFill/>
        </p:spPr>
        <p:txBody>
          <a:bodyPr wrap="square" rtlCol="0">
            <a:spAutoFit/>
          </a:bodyPr>
          <a:lstStyle/>
          <a:p>
            <a:r>
              <a:rPr lang="es-ES" dirty="0"/>
              <a:t>6/15</a:t>
            </a:r>
          </a:p>
        </p:txBody>
      </p:sp>
      <p:sp>
        <p:nvSpPr>
          <p:cNvPr id="53" name="Título 5">
            <a:extLst>
              <a:ext uri="{FF2B5EF4-FFF2-40B4-BE49-F238E27FC236}">
                <a16:creationId xmlns:a16="http://schemas.microsoft.com/office/drawing/2014/main" xmlns="" id="{CFA9C272-25DB-9427-434F-91CEE1744AC7}"/>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METODOLOGÍA</a:t>
            </a:r>
          </a:p>
        </p:txBody>
      </p:sp>
    </p:spTree>
    <p:extLst>
      <p:ext uri="{BB962C8B-B14F-4D97-AF65-F5344CB8AC3E}">
        <p14:creationId xmlns:p14="http://schemas.microsoft.com/office/powerpoint/2010/main" val="432926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711D2B0-5316-3881-D7DB-B056DD3D7130}"/>
              </a:ext>
            </a:extLst>
          </p:cNvPr>
          <p:cNvSpPr/>
          <p:nvPr/>
        </p:nvSpPr>
        <p:spPr>
          <a:xfrm>
            <a:off x="11106" y="-77223"/>
            <a:ext cx="12191999" cy="982098"/>
          </a:xfrm>
          <a:prstGeom prst="rect">
            <a:avLst/>
          </a:prstGeom>
          <a:gradFill flip="none" rotWithShape="1">
            <a:gsLst>
              <a:gs pos="0">
                <a:srgbClr val="3FC3AD"/>
              </a:gs>
              <a:gs pos="45000">
                <a:srgbClr val="5DC2BD"/>
              </a:gs>
              <a:gs pos="97000">
                <a:srgbClr val="3FC3AD">
                  <a:alpha val="36078"/>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CuadroTexto 5">
            <a:extLst>
              <a:ext uri="{FF2B5EF4-FFF2-40B4-BE49-F238E27FC236}">
                <a16:creationId xmlns:a16="http://schemas.microsoft.com/office/drawing/2014/main" xmlns="" id="{4EDAB8C8-35EB-41F7-F49F-DB2BB3F21D74}"/>
              </a:ext>
            </a:extLst>
          </p:cNvPr>
          <p:cNvSpPr txBox="1"/>
          <p:nvPr/>
        </p:nvSpPr>
        <p:spPr>
          <a:xfrm>
            <a:off x="11353800" y="6335672"/>
            <a:ext cx="838199" cy="369332"/>
          </a:xfrm>
          <a:prstGeom prst="rect">
            <a:avLst/>
          </a:prstGeom>
          <a:noFill/>
        </p:spPr>
        <p:txBody>
          <a:bodyPr wrap="square" rtlCol="0">
            <a:spAutoFit/>
          </a:bodyPr>
          <a:lstStyle/>
          <a:p>
            <a:r>
              <a:rPr lang="es-ES" dirty="0"/>
              <a:t>7/15</a:t>
            </a:r>
          </a:p>
        </p:txBody>
      </p:sp>
      <p:sp>
        <p:nvSpPr>
          <p:cNvPr id="34" name="CuadroTexto 33">
            <a:extLst>
              <a:ext uri="{FF2B5EF4-FFF2-40B4-BE49-F238E27FC236}">
                <a16:creationId xmlns:a16="http://schemas.microsoft.com/office/drawing/2014/main" xmlns="" id="{DDFFECD5-825D-736D-D135-216A343050A2}"/>
              </a:ext>
            </a:extLst>
          </p:cNvPr>
          <p:cNvSpPr txBox="1"/>
          <p:nvPr/>
        </p:nvSpPr>
        <p:spPr>
          <a:xfrm>
            <a:off x="433137" y="961237"/>
            <a:ext cx="4716048" cy="461665"/>
          </a:xfrm>
          <a:prstGeom prst="rect">
            <a:avLst/>
          </a:prstGeom>
          <a:solidFill>
            <a:schemeClr val="bg2"/>
          </a:solidFill>
          <a:ln>
            <a:solidFill>
              <a:schemeClr val="tx1"/>
            </a:solidFill>
          </a:ln>
        </p:spPr>
        <p:txBody>
          <a:bodyPr wrap="square" rtlCol="0">
            <a:spAutoFit/>
          </a:bodyPr>
          <a:lstStyle/>
          <a:p>
            <a:pPr algn="ctr"/>
            <a:r>
              <a:rPr lang="es-ES" sz="2400" dirty="0"/>
              <a:t>LOCALIZACIÓN</a:t>
            </a:r>
            <a:endParaRPr lang="es-ES" sz="2400" b="1" dirty="0"/>
          </a:p>
        </p:txBody>
      </p:sp>
      <p:sp>
        <p:nvSpPr>
          <p:cNvPr id="35" name="CuadroTexto 34">
            <a:extLst>
              <a:ext uri="{FF2B5EF4-FFF2-40B4-BE49-F238E27FC236}">
                <a16:creationId xmlns:a16="http://schemas.microsoft.com/office/drawing/2014/main" xmlns="" id="{5BCD5702-2841-052B-B61A-4C0A211A42C4}"/>
              </a:ext>
            </a:extLst>
          </p:cNvPr>
          <p:cNvSpPr txBox="1"/>
          <p:nvPr/>
        </p:nvSpPr>
        <p:spPr>
          <a:xfrm>
            <a:off x="433137" y="3895499"/>
            <a:ext cx="4716048" cy="461665"/>
          </a:xfrm>
          <a:prstGeom prst="rect">
            <a:avLst/>
          </a:prstGeom>
          <a:solidFill>
            <a:schemeClr val="bg2"/>
          </a:solidFill>
          <a:ln>
            <a:solidFill>
              <a:schemeClr val="tx1"/>
            </a:solidFill>
          </a:ln>
        </p:spPr>
        <p:txBody>
          <a:bodyPr wrap="square" rtlCol="0">
            <a:spAutoFit/>
          </a:bodyPr>
          <a:lstStyle/>
          <a:p>
            <a:pPr algn="ctr"/>
            <a:r>
              <a:rPr lang="es-ES" sz="2400" dirty="0"/>
              <a:t>GÉNERO</a:t>
            </a:r>
            <a:endParaRPr lang="es-ES" sz="2400" b="1" dirty="0"/>
          </a:p>
        </p:txBody>
      </p:sp>
      <p:sp>
        <p:nvSpPr>
          <p:cNvPr id="37" name="CuadroTexto 36">
            <a:extLst>
              <a:ext uri="{FF2B5EF4-FFF2-40B4-BE49-F238E27FC236}">
                <a16:creationId xmlns:a16="http://schemas.microsoft.com/office/drawing/2014/main" xmlns="" id="{8A840932-334A-0DCD-2D12-12840D5621F9}"/>
              </a:ext>
            </a:extLst>
          </p:cNvPr>
          <p:cNvSpPr txBox="1"/>
          <p:nvPr/>
        </p:nvSpPr>
        <p:spPr>
          <a:xfrm>
            <a:off x="6379543" y="3895499"/>
            <a:ext cx="4716047" cy="461665"/>
          </a:xfrm>
          <a:prstGeom prst="rect">
            <a:avLst/>
          </a:prstGeom>
          <a:solidFill>
            <a:schemeClr val="bg2"/>
          </a:solidFill>
          <a:ln>
            <a:solidFill>
              <a:schemeClr val="tx1"/>
            </a:solidFill>
          </a:ln>
        </p:spPr>
        <p:txBody>
          <a:bodyPr wrap="square" rtlCol="0">
            <a:spAutoFit/>
          </a:bodyPr>
          <a:lstStyle/>
          <a:p>
            <a:pPr algn="ctr"/>
            <a:r>
              <a:rPr lang="es-ES" sz="2400" dirty="0"/>
              <a:t>CLASE DE RADIOTERAPIA</a:t>
            </a:r>
            <a:endParaRPr lang="es-ES" sz="2400" b="1" dirty="0"/>
          </a:p>
        </p:txBody>
      </p:sp>
      <p:sp>
        <p:nvSpPr>
          <p:cNvPr id="38" name="CuadroTexto 37">
            <a:extLst>
              <a:ext uri="{FF2B5EF4-FFF2-40B4-BE49-F238E27FC236}">
                <a16:creationId xmlns:a16="http://schemas.microsoft.com/office/drawing/2014/main" xmlns="" id="{19C9DFC9-B689-89A6-BA45-5F9E8E658C87}"/>
              </a:ext>
            </a:extLst>
          </p:cNvPr>
          <p:cNvSpPr txBox="1"/>
          <p:nvPr/>
        </p:nvSpPr>
        <p:spPr>
          <a:xfrm>
            <a:off x="6379544" y="964454"/>
            <a:ext cx="4716048" cy="461665"/>
          </a:xfrm>
          <a:prstGeom prst="rect">
            <a:avLst/>
          </a:prstGeom>
          <a:solidFill>
            <a:schemeClr val="bg2"/>
          </a:solidFill>
          <a:ln>
            <a:solidFill>
              <a:schemeClr val="tx1"/>
            </a:solidFill>
          </a:ln>
        </p:spPr>
        <p:txBody>
          <a:bodyPr wrap="square" rtlCol="0">
            <a:spAutoFit/>
          </a:bodyPr>
          <a:lstStyle/>
          <a:p>
            <a:pPr algn="ctr"/>
            <a:r>
              <a:rPr lang="es-ES" sz="2400" dirty="0"/>
              <a:t>QUIMIOTERAPIA</a:t>
            </a:r>
            <a:endParaRPr lang="es-ES" sz="2400" b="1" dirty="0"/>
          </a:p>
        </p:txBody>
      </p:sp>
      <p:pic>
        <p:nvPicPr>
          <p:cNvPr id="2" name="Imagen 1">
            <a:extLst>
              <a:ext uri="{FF2B5EF4-FFF2-40B4-BE49-F238E27FC236}">
                <a16:creationId xmlns:a16="http://schemas.microsoft.com/office/drawing/2014/main" xmlns="" id="{79D669B6-6D40-B150-35C4-6A9385F3F7E7}"/>
              </a:ext>
            </a:extLst>
          </p:cNvPr>
          <p:cNvPicPr>
            <a:picLocks noChangeAspect="1"/>
          </p:cNvPicPr>
          <p:nvPr/>
        </p:nvPicPr>
        <p:blipFill>
          <a:blip r:embed="rId3"/>
          <a:stretch>
            <a:fillRect/>
          </a:stretch>
        </p:blipFill>
        <p:spPr>
          <a:xfrm>
            <a:off x="6769038" y="1449028"/>
            <a:ext cx="3592793" cy="2407447"/>
          </a:xfrm>
          <a:prstGeom prst="rect">
            <a:avLst/>
          </a:prstGeom>
        </p:spPr>
      </p:pic>
      <p:pic>
        <p:nvPicPr>
          <p:cNvPr id="3" name="Imagen 2">
            <a:extLst>
              <a:ext uri="{FF2B5EF4-FFF2-40B4-BE49-F238E27FC236}">
                <a16:creationId xmlns:a16="http://schemas.microsoft.com/office/drawing/2014/main" xmlns="" id="{2D5CB439-EE9F-16A8-9C2E-EB9CD5316146}"/>
              </a:ext>
            </a:extLst>
          </p:cNvPr>
          <p:cNvPicPr>
            <a:picLocks noChangeAspect="1"/>
          </p:cNvPicPr>
          <p:nvPr/>
        </p:nvPicPr>
        <p:blipFill>
          <a:blip r:embed="rId4"/>
          <a:stretch>
            <a:fillRect/>
          </a:stretch>
        </p:blipFill>
        <p:spPr>
          <a:xfrm>
            <a:off x="859284" y="4424426"/>
            <a:ext cx="3556039" cy="2407448"/>
          </a:xfrm>
          <a:prstGeom prst="rect">
            <a:avLst/>
          </a:prstGeom>
        </p:spPr>
      </p:pic>
      <p:pic>
        <p:nvPicPr>
          <p:cNvPr id="5" name="Imagen 4">
            <a:extLst>
              <a:ext uri="{FF2B5EF4-FFF2-40B4-BE49-F238E27FC236}">
                <a16:creationId xmlns:a16="http://schemas.microsoft.com/office/drawing/2014/main" xmlns="" id="{1478BEB8-404B-6B76-9663-8E72CE052576}"/>
              </a:ext>
            </a:extLst>
          </p:cNvPr>
          <p:cNvPicPr>
            <a:picLocks noChangeAspect="1"/>
          </p:cNvPicPr>
          <p:nvPr/>
        </p:nvPicPr>
        <p:blipFill>
          <a:blip r:embed="rId5"/>
          <a:stretch>
            <a:fillRect/>
          </a:stretch>
        </p:blipFill>
        <p:spPr>
          <a:xfrm>
            <a:off x="6769038" y="4424426"/>
            <a:ext cx="4061420" cy="2407448"/>
          </a:xfrm>
          <a:prstGeom prst="rect">
            <a:avLst/>
          </a:prstGeom>
        </p:spPr>
      </p:pic>
      <p:pic>
        <p:nvPicPr>
          <p:cNvPr id="7" name="Imagen 6">
            <a:extLst>
              <a:ext uri="{FF2B5EF4-FFF2-40B4-BE49-F238E27FC236}">
                <a16:creationId xmlns:a16="http://schemas.microsoft.com/office/drawing/2014/main" xmlns="" id="{28EE5F5A-D488-01B4-210C-1B2218E0FF61}"/>
              </a:ext>
            </a:extLst>
          </p:cNvPr>
          <p:cNvPicPr>
            <a:picLocks noChangeAspect="1"/>
          </p:cNvPicPr>
          <p:nvPr/>
        </p:nvPicPr>
        <p:blipFill>
          <a:blip r:embed="rId6"/>
          <a:stretch>
            <a:fillRect/>
          </a:stretch>
        </p:blipFill>
        <p:spPr>
          <a:xfrm>
            <a:off x="859284" y="1448251"/>
            <a:ext cx="4392214" cy="2407448"/>
          </a:xfrm>
          <a:prstGeom prst="rect">
            <a:avLst/>
          </a:prstGeom>
        </p:spPr>
      </p:pic>
      <p:sp>
        <p:nvSpPr>
          <p:cNvPr id="18" name="CuadroTexto 17">
            <a:extLst>
              <a:ext uri="{FF2B5EF4-FFF2-40B4-BE49-F238E27FC236}">
                <a16:creationId xmlns:a16="http://schemas.microsoft.com/office/drawing/2014/main" xmlns="" id="{3704FE1F-A32C-16BE-92B7-9D96056C02E4}"/>
              </a:ext>
            </a:extLst>
          </p:cNvPr>
          <p:cNvSpPr txBox="1"/>
          <p:nvPr/>
        </p:nvSpPr>
        <p:spPr>
          <a:xfrm>
            <a:off x="4699736" y="4978862"/>
            <a:ext cx="1784887" cy="430887"/>
          </a:xfrm>
          <a:prstGeom prst="rect">
            <a:avLst/>
          </a:prstGeom>
          <a:solidFill>
            <a:schemeClr val="bg2"/>
          </a:solidFill>
          <a:ln>
            <a:solidFill>
              <a:schemeClr val="tx1"/>
            </a:solidFill>
          </a:ln>
        </p:spPr>
        <p:txBody>
          <a:bodyPr wrap="square" rtlCol="0">
            <a:spAutoFit/>
          </a:bodyPr>
          <a:lstStyle/>
          <a:p>
            <a:pPr algn="ctr"/>
            <a:r>
              <a:rPr lang="es-ES" sz="2200" dirty="0"/>
              <a:t>PESO 72,2 Kg</a:t>
            </a:r>
            <a:endParaRPr lang="es-ES" sz="2200" b="1" dirty="0"/>
          </a:p>
        </p:txBody>
      </p:sp>
      <p:sp>
        <p:nvSpPr>
          <p:cNvPr id="19" name="CuadroTexto 18">
            <a:extLst>
              <a:ext uri="{FF2B5EF4-FFF2-40B4-BE49-F238E27FC236}">
                <a16:creationId xmlns:a16="http://schemas.microsoft.com/office/drawing/2014/main" xmlns="" id="{6F41D8CD-80C2-5967-CBDA-3AA1F1A36C7B}"/>
              </a:ext>
            </a:extLst>
          </p:cNvPr>
          <p:cNvSpPr txBox="1"/>
          <p:nvPr/>
        </p:nvSpPr>
        <p:spPr>
          <a:xfrm>
            <a:off x="4540175" y="5628150"/>
            <a:ext cx="2104010" cy="430887"/>
          </a:xfrm>
          <a:prstGeom prst="rect">
            <a:avLst/>
          </a:prstGeom>
          <a:solidFill>
            <a:schemeClr val="bg2"/>
          </a:solidFill>
          <a:ln>
            <a:solidFill>
              <a:schemeClr val="tx1"/>
            </a:solidFill>
          </a:ln>
        </p:spPr>
        <p:txBody>
          <a:bodyPr wrap="square" rtlCol="0">
            <a:spAutoFit/>
          </a:bodyPr>
          <a:lstStyle/>
          <a:p>
            <a:pPr algn="ctr"/>
            <a:r>
              <a:rPr lang="es-ES" sz="2200" dirty="0"/>
              <a:t>EDAD 67,5 AÑOS</a:t>
            </a:r>
            <a:endParaRPr lang="es-ES" sz="2200" b="1" dirty="0"/>
          </a:p>
        </p:txBody>
      </p:sp>
      <p:sp>
        <p:nvSpPr>
          <p:cNvPr id="20" name="Título 5">
            <a:extLst>
              <a:ext uri="{FF2B5EF4-FFF2-40B4-BE49-F238E27FC236}">
                <a16:creationId xmlns:a16="http://schemas.microsoft.com/office/drawing/2014/main" xmlns="" id="{924BD8C3-A754-9D8B-B97A-91B44CC2A19D}"/>
              </a:ext>
            </a:extLst>
          </p:cNvPr>
          <p:cNvSpPr txBox="1">
            <a:spLocks/>
          </p:cNvSpPr>
          <p:nvPr/>
        </p:nvSpPr>
        <p:spPr>
          <a:xfrm>
            <a:off x="433137" y="96372"/>
            <a:ext cx="10920663" cy="7390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b="1" dirty="0"/>
              <a:t>METODOLOGÍA</a:t>
            </a:r>
          </a:p>
        </p:txBody>
      </p:sp>
    </p:spTree>
    <p:extLst>
      <p:ext uri="{BB962C8B-B14F-4D97-AF65-F5344CB8AC3E}">
        <p14:creationId xmlns:p14="http://schemas.microsoft.com/office/powerpoint/2010/main" val="3643138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B1D70E9B0ADAB419E784C36A1C68ADD" ma:contentTypeVersion="13" ma:contentTypeDescription="Crear nuevo documento." ma:contentTypeScope="" ma:versionID="0ea135c92f355c5f080b02630c5d6614">
  <xsd:schema xmlns:xsd="http://www.w3.org/2001/XMLSchema" xmlns:xs="http://www.w3.org/2001/XMLSchema" xmlns:p="http://schemas.microsoft.com/office/2006/metadata/properties" xmlns:ns2="eecc8519-11fa-435d-a1c6-930bda90b423" xmlns:ns3="23a0d6bf-ecfa-436e-abdc-a3332546400c" targetNamespace="http://schemas.microsoft.com/office/2006/metadata/properties" ma:root="true" ma:fieldsID="b0aa6d489e174a793d3aa189debd781b" ns2:_="" ns3:_="">
    <xsd:import namespace="eecc8519-11fa-435d-a1c6-930bda90b423"/>
    <xsd:import namespace="23a0d6bf-ecfa-436e-abdc-a3332546400c"/>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c8519-11fa-435d-a1c6-930bda90b42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Etiquetas de imagen" ma:readOnly="false" ma:fieldId="{5cf76f15-5ced-4ddc-b409-7134ff3c332f}" ma:taxonomyMulti="true" ma:sspId="6cbac37a-4ef7-4b50-88da-9c3c1c32e32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a0d6bf-ecfa-436e-abdc-a3332546400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8d16384-6328-4d82-96d7-3923bee260a5}" ma:internalName="TaxCatchAll" ma:showField="CatchAllData" ma:web="23a0d6bf-ecfa-436e-abdc-a333254640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cc8519-11fa-435d-a1c6-930bda90b423">
      <Terms xmlns="http://schemas.microsoft.com/office/infopath/2007/PartnerControls"/>
    </lcf76f155ced4ddcb4097134ff3c332f>
    <TaxCatchAll xmlns="23a0d6bf-ecfa-436e-abdc-a3332546400c" xsi:nil="true"/>
  </documentManagement>
</p:properties>
</file>

<file path=customXml/itemProps1.xml><?xml version="1.0" encoding="utf-8"?>
<ds:datastoreItem xmlns:ds="http://schemas.openxmlformats.org/officeDocument/2006/customXml" ds:itemID="{363FAC72-3235-4F22-BAC9-9103338900C8}"/>
</file>

<file path=customXml/itemProps2.xml><?xml version="1.0" encoding="utf-8"?>
<ds:datastoreItem xmlns:ds="http://schemas.openxmlformats.org/officeDocument/2006/customXml" ds:itemID="{E25C9D7A-7FB0-4373-A783-9A8E72B8AE43}"/>
</file>

<file path=customXml/itemProps3.xml><?xml version="1.0" encoding="utf-8"?>
<ds:datastoreItem xmlns:ds="http://schemas.openxmlformats.org/officeDocument/2006/customXml" ds:itemID="{83E7670C-8EB0-4BF0-B596-4FF6FE375062}"/>
</file>

<file path=docProps/app.xml><?xml version="1.0" encoding="utf-8"?>
<Properties xmlns="http://schemas.openxmlformats.org/officeDocument/2006/extended-properties" xmlns:vt="http://schemas.openxmlformats.org/officeDocument/2006/docPropsVTypes">
  <TotalTime>1784</TotalTime>
  <Words>946</Words>
  <Application>Microsoft Macintosh PowerPoint</Application>
  <PresentationFormat>Panorámica</PresentationFormat>
  <Paragraphs>199</Paragraphs>
  <Slides>19</Slides>
  <Notes>7</Notes>
  <HiddenSlides>3</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Calibri</vt:lpstr>
      <vt:lpstr>Calibri Light</vt:lpstr>
      <vt:lpstr>Mangal</vt:lpstr>
      <vt:lpstr>ＭＳ Ｐゴシック</vt:lpstr>
      <vt:lpstr>Symbol</vt:lpstr>
      <vt:lpstr>Times</vt:lpstr>
      <vt:lpstr>Times New Roman</vt:lpstr>
      <vt:lpstr>Wingdings</vt:lpstr>
      <vt:lpstr>Arial</vt:lpstr>
      <vt:lpstr>Tema de Office</vt:lpstr>
      <vt:lpstr>CAMBIOS RADIOINDUCIDOS EN LA PARÓTIDA EN EL CONTEXTO DE LA RADIOTERAPIA ADAPTATIVA EN LOS TUMORES ESCAMOSOS DE CABEZA Y CUELLO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CAMBIOS RADIOINDUCIDOS EN LA PARÓTIDA EN EL CONTEXTO DE LA RADIOTERAPIA ADAPTATIVA EN LOS TUMORES ESCAMOSOS DE CABEZA Y CUELLO</dc:title>
  <dc:creator>ainhoa diez</dc:creator>
  <cp:lastModifiedBy>Usuario de Microsoft Office</cp:lastModifiedBy>
  <cp:revision>38</cp:revision>
  <dcterms:created xsi:type="dcterms:W3CDTF">2022-06-02T09:24:28Z</dcterms:created>
  <dcterms:modified xsi:type="dcterms:W3CDTF">2022-09-24T18:18:42Z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0x0101005B1D70E9B0ADAB419E784C36A1C68ADD</vt:lpwstr>
  </property>
  <property fmtid="{D5CDD505-2E9C-101B-9397-08002B2CF9AE}" pid="3" name="MediaServiceImageTags">
    <vt:lpwstr/>
  </property>
</Properties>
</file>